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drawings/drawing3.xml" ContentType="application/vnd.openxmlformats-officedocument.drawingml.chartshape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charts/chart7.xml" ContentType="application/vnd.openxmlformats-officedocument.drawingml.chart+xml"/>
  <Override PartName="/ppt/drawings/drawing4.xml" ContentType="application/vnd.openxmlformats-officedocument.drawingml.chartshapes+xml"/>
  <Override PartName="/ppt/notesSlides/notesSlide13.xml" ContentType="application/vnd.openxmlformats-officedocument.presentationml.notesSlide+xml"/>
  <Override PartName="/ppt/charts/chart8.xml" ContentType="application/vnd.openxmlformats-officedocument.drawingml.chart+xml"/>
  <Override PartName="/ppt/theme/themeOverride2.xml" ContentType="application/vnd.openxmlformats-officedocument.themeOverride+xml"/>
  <Override PartName="/ppt/charts/chart9.xml" ContentType="application/vnd.openxmlformats-officedocument.drawingml.chart+xml"/>
  <Override PartName="/ppt/theme/themeOverride3.xml" ContentType="application/vnd.openxmlformats-officedocument.themeOverride+xml"/>
  <Override PartName="/ppt/charts/chart10.xml" ContentType="application/vnd.openxmlformats-officedocument.drawingml.chart+xml"/>
  <Override PartName="/ppt/theme/themeOverride4.xml" ContentType="application/vnd.openxmlformats-officedocument.themeOverride+xml"/>
  <Override PartName="/ppt/charts/chart11.xml" ContentType="application/vnd.openxmlformats-officedocument.drawingml.chart+xml"/>
  <Override PartName="/ppt/theme/themeOverride5.xml" ContentType="application/vnd.openxmlformats-officedocument.themeOverr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theme/themeOverride8.xml" ContentType="application/vnd.openxmlformats-officedocument.themeOverride+xml"/>
  <Override PartName="/ppt/drawings/drawing5.xml" ContentType="application/vnd.openxmlformats-officedocument.drawingml.chartshapes+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5.xml" ContentType="application/vnd.openxmlformats-officedocument.drawingml.chart+xml"/>
  <Override PartName="/ppt/theme/themeOverride9.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 id="2147483676" r:id="rId4"/>
    <p:sldMasterId id="2147483679" r:id="rId5"/>
    <p:sldMasterId id="2147483691" r:id="rId6"/>
    <p:sldMasterId id="2147483703" r:id="rId7"/>
    <p:sldMasterId id="2147483715" r:id="rId8"/>
    <p:sldMasterId id="2147483727" r:id="rId9"/>
  </p:sldMasterIdLst>
  <p:notesMasterIdLst>
    <p:notesMasterId r:id="rId85"/>
  </p:notesMasterIdLst>
  <p:handoutMasterIdLst>
    <p:handoutMasterId r:id="rId86"/>
  </p:handoutMasterIdLst>
  <p:sldIdLst>
    <p:sldId id="281" r:id="rId10"/>
    <p:sldId id="280" r:id="rId11"/>
    <p:sldId id="282" r:id="rId12"/>
    <p:sldId id="283" r:id="rId13"/>
    <p:sldId id="28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319" r:id="rId39"/>
    <p:sldId id="320" r:id="rId40"/>
    <p:sldId id="321" r:id="rId41"/>
    <p:sldId id="322" r:id="rId42"/>
    <p:sldId id="323" r:id="rId43"/>
    <p:sldId id="324" r:id="rId44"/>
    <p:sldId id="325" r:id="rId45"/>
    <p:sldId id="326" r:id="rId46"/>
    <p:sldId id="327" r:id="rId47"/>
    <p:sldId id="328" r:id="rId48"/>
    <p:sldId id="329" r:id="rId49"/>
    <p:sldId id="331" r:id="rId50"/>
    <p:sldId id="333" r:id="rId51"/>
    <p:sldId id="330" r:id="rId52"/>
    <p:sldId id="332" r:id="rId53"/>
    <p:sldId id="334" r:id="rId54"/>
    <p:sldId id="335" r:id="rId55"/>
    <p:sldId id="285" r:id="rId56"/>
    <p:sldId id="286" r:id="rId57"/>
    <p:sldId id="269" r:id="rId58"/>
    <p:sldId id="287" r:id="rId59"/>
    <p:sldId id="288" r:id="rId60"/>
    <p:sldId id="268" r:id="rId61"/>
    <p:sldId id="267" r:id="rId62"/>
    <p:sldId id="266" r:id="rId63"/>
    <p:sldId id="289" r:id="rId64"/>
    <p:sldId id="290" r:id="rId65"/>
    <p:sldId id="291" r:id="rId66"/>
    <p:sldId id="294" r:id="rId67"/>
    <p:sldId id="292" r:id="rId68"/>
    <p:sldId id="336" r:id="rId69"/>
    <p:sldId id="337" r:id="rId70"/>
    <p:sldId id="338" r:id="rId71"/>
    <p:sldId id="339" r:id="rId72"/>
    <p:sldId id="340" r:id="rId73"/>
    <p:sldId id="341" r:id="rId74"/>
    <p:sldId id="342" r:id="rId75"/>
    <p:sldId id="343" r:id="rId76"/>
    <p:sldId id="344" r:id="rId77"/>
    <p:sldId id="345" r:id="rId78"/>
    <p:sldId id="346" r:id="rId79"/>
    <p:sldId id="347" r:id="rId80"/>
    <p:sldId id="348" r:id="rId81"/>
    <p:sldId id="349" r:id="rId82"/>
    <p:sldId id="350" r:id="rId83"/>
    <p:sldId id="351" r:id="rId8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74A4181-0372-4424-A4DC-CB1DC19A31A0}">
          <p14:sldIdLst>
            <p14:sldId id="281"/>
            <p14:sldId id="280"/>
            <p14:sldId id="282"/>
            <p14:sldId id="283"/>
            <p14:sldId id="28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1"/>
            <p14:sldId id="333"/>
            <p14:sldId id="330"/>
            <p14:sldId id="332"/>
            <p14:sldId id="334"/>
            <p14:sldId id="335"/>
            <p14:sldId id="285"/>
            <p14:sldId id="286"/>
            <p14:sldId id="269"/>
            <p14:sldId id="287"/>
            <p14:sldId id="288"/>
            <p14:sldId id="268"/>
            <p14:sldId id="267"/>
            <p14:sldId id="266"/>
            <p14:sldId id="289"/>
            <p14:sldId id="290"/>
            <p14:sldId id="291"/>
            <p14:sldId id="294"/>
            <p14:sldId id="292"/>
            <p14:sldId id="336"/>
            <p14:sldId id="337"/>
            <p14:sldId id="338"/>
            <p14:sldId id="339"/>
            <p14:sldId id="340"/>
            <p14:sldId id="341"/>
            <p14:sldId id="342"/>
            <p14:sldId id="343"/>
            <p14:sldId id="344"/>
            <p14:sldId id="345"/>
            <p14:sldId id="346"/>
            <p14:sldId id="347"/>
            <p14:sldId id="348"/>
            <p14:sldId id="349"/>
            <p14:sldId id="350"/>
            <p14:sldId id="35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213" d="100"/>
          <a:sy n="213" d="100"/>
        </p:scale>
        <p:origin x="2136"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theme" Target="theme/theme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brooks\Documents\Consult\INSIGHT\MORTG.xls"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oleObject" Target="file:///C:\Users\tbrooks\Documents\Consult\Economic%20Indicators%20Project\data\housing%20data\wra\Brown_medprices.xlsx" TargetMode="External"/><Relationship Id="rId1" Type="http://schemas.openxmlformats.org/officeDocument/2006/relationships/themeOverride" Target="../theme/themeOverride4.xml"/></Relationships>
</file>

<file path=ppt/charts/_rels/chart11.xml.rels><?xml version="1.0" encoding="UTF-8" standalone="yes"?>
<Relationships xmlns="http://schemas.openxmlformats.org/package/2006/relationships"><Relationship Id="rId2" Type="http://schemas.openxmlformats.org/officeDocument/2006/relationships/oleObject" Target="file:///C:\Users\tbrooks\Documents\Consult\Economic%20Indicators%20Project\data\housing%20data\wra\Outagamie_medprices.csv" TargetMode="External"/><Relationship Id="rId1" Type="http://schemas.openxmlformats.org/officeDocument/2006/relationships/themeOverride" Target="../theme/themeOverride5.xml"/></Relationships>
</file>

<file path=ppt/charts/_rels/chart12.xml.rels><?xml version="1.0" encoding="UTF-8" standalone="yes"?>
<Relationships xmlns="http://schemas.openxmlformats.org/package/2006/relationships"><Relationship Id="rId2" Type="http://schemas.openxmlformats.org/officeDocument/2006/relationships/oleObject" Target="file:///C:\Users\tbrooks\Documents\Consult\Economic%20Indicators%20Project\data\housing%20data\wra\Winnebago_medprices.xlsx" TargetMode="External"/><Relationship Id="rId1" Type="http://schemas.openxmlformats.org/officeDocument/2006/relationships/themeOverride" Target="../theme/themeOverride6.xml"/></Relationships>
</file>

<file path=ppt/charts/_rels/chart13.xml.rels><?xml version="1.0" encoding="UTF-8" standalone="yes"?>
<Relationships xmlns="http://schemas.openxmlformats.org/package/2006/relationships"><Relationship Id="rId2" Type="http://schemas.openxmlformats.org/officeDocument/2006/relationships/oleObject" Target="file:///C:\Users\tbrooks\Documents\Consult\Economic%20Indicators%20Project\data\housing%20data\wra\La%20Crosse_medprices.csv" TargetMode="External"/><Relationship Id="rId1" Type="http://schemas.openxmlformats.org/officeDocument/2006/relationships/themeOverride" Target="../theme/themeOverride7.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2.xlsx"/><Relationship Id="rId1" Type="http://schemas.openxmlformats.org/officeDocument/2006/relationships/themeOverride" Target="../theme/themeOverride8.xml"/></Relationships>
</file>

<file path=ppt/charts/_rels/chart15.xml.rels><?xml version="1.0" encoding="UTF-8" standalone="yes"?>
<Relationships xmlns="http://schemas.openxmlformats.org/package/2006/relationships"><Relationship Id="rId2" Type="http://schemas.openxmlformats.org/officeDocument/2006/relationships/oleObject" Target="file:///C:\Users\tbrooks\Documents\Consult\INSIGHT\vmt%20per%20cap.xls" TargetMode="External"/><Relationship Id="rId1" Type="http://schemas.openxmlformats.org/officeDocument/2006/relationships/themeOverride" Target="../theme/themeOverride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brooks\Documents\Consult\INSIGHT\MORTG.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tbrooks\Documents\Consult\INSIGHT\MORTG.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tbrooks\Documents\Consult\INSIGHT\MORTG.xls"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tbrooks\Documents\Consult\Economic%20Indicators%20Project\data\Fed%20Balance%20Sheet\ChartData.xlsx" TargetMode="Externa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tbrooks\Documents\Consult\INSIGHT\constructionSA_xls\constructionSA.xls" TargetMode="External"/></Relationships>
</file>

<file path=ppt/charts/_rels/chart8.xml.rels><?xml version="1.0" encoding="UTF-8" standalone="yes"?>
<Relationships xmlns="http://schemas.openxmlformats.org/package/2006/relationships"><Relationship Id="rId2" Type="http://schemas.openxmlformats.org/officeDocument/2006/relationships/oleObject" Target="file:///C:\Users\tbrooks\Documents\Consult\INSIGHT\histtab5.xls" TargetMode="External"/><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2" Type="http://schemas.openxmlformats.org/officeDocument/2006/relationships/oleObject" Target="file:///C:\Users\tbrooks\Documents\Consult\Economic%20Indicators%20Project\data\housing%20data\2014%20Foreclosures.xls"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a:latin typeface="Gill Sans MT" panose="020B0502020104020203" pitchFamily="34" charset="0"/>
              </a:rPr>
              <a:t>30-Year Conventional Mortgage Rate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[MORTG.xls]MORTG!$B$15</c:f>
              <c:strCache>
                <c:ptCount val="1"/>
                <c:pt idx="0">
                  <c:v>VALUE</c:v>
                </c:pt>
              </c:strCache>
            </c:strRef>
          </c:tx>
          <c:spPr>
            <a:ln w="28575" cap="rnd">
              <a:noFill/>
              <a:round/>
            </a:ln>
            <a:effectLst/>
          </c:spPr>
          <c:marker>
            <c:symbol val="none"/>
          </c:marker>
          <c:cat>
            <c:numRef>
              <c:f>[MORTG.xls]MORTG!$A$16:$A$426</c:f>
              <c:numCache>
                <c:formatCode>yyyy\-mm\-dd</c:formatCode>
                <c:ptCount val="411"/>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numCache>
            </c:numRef>
          </c:cat>
          <c:val>
            <c:numRef>
              <c:f>[MORTG.xls]MORTG!$B$16:$B$426</c:f>
              <c:numCache>
                <c:formatCode>0.00</c:formatCode>
                <c:ptCount val="411"/>
                <c:pt idx="0">
                  <c:v>10.88</c:v>
                </c:pt>
                <c:pt idx="1">
                  <c:v>10.71</c:v>
                </c:pt>
                <c:pt idx="2">
                  <c:v>10.08</c:v>
                </c:pt>
                <c:pt idx="3">
                  <c:v>9.94</c:v>
                </c:pt>
                <c:pt idx="4">
                  <c:v>10.14</c:v>
                </c:pt>
                <c:pt idx="5">
                  <c:v>10.68</c:v>
                </c:pt>
                <c:pt idx="6">
                  <c:v>10.51</c:v>
                </c:pt>
                <c:pt idx="7">
                  <c:v>10.199999999999999</c:v>
                </c:pt>
                <c:pt idx="8">
                  <c:v>10.01</c:v>
                </c:pt>
                <c:pt idx="9">
                  <c:v>9.9700000000000006</c:v>
                </c:pt>
                <c:pt idx="10">
                  <c:v>9.6999999999999993</c:v>
                </c:pt>
                <c:pt idx="11">
                  <c:v>9.31</c:v>
                </c:pt>
                <c:pt idx="12">
                  <c:v>9.1999999999999993</c:v>
                </c:pt>
                <c:pt idx="13">
                  <c:v>9.08</c:v>
                </c:pt>
                <c:pt idx="14">
                  <c:v>9.0399999999999991</c:v>
                </c:pt>
                <c:pt idx="15">
                  <c:v>9.83</c:v>
                </c:pt>
                <c:pt idx="16">
                  <c:v>10.6</c:v>
                </c:pt>
                <c:pt idx="17">
                  <c:v>10.54</c:v>
                </c:pt>
                <c:pt idx="18">
                  <c:v>10.28</c:v>
                </c:pt>
                <c:pt idx="19">
                  <c:v>10.33</c:v>
                </c:pt>
                <c:pt idx="20">
                  <c:v>10.89</c:v>
                </c:pt>
                <c:pt idx="21">
                  <c:v>11.26</c:v>
                </c:pt>
                <c:pt idx="22">
                  <c:v>10.65</c:v>
                </c:pt>
                <c:pt idx="23">
                  <c:v>10.65</c:v>
                </c:pt>
                <c:pt idx="24">
                  <c:v>10.43</c:v>
                </c:pt>
                <c:pt idx="25">
                  <c:v>9.89</c:v>
                </c:pt>
                <c:pt idx="26">
                  <c:v>9.93</c:v>
                </c:pt>
                <c:pt idx="27">
                  <c:v>10.199999999999999</c:v>
                </c:pt>
                <c:pt idx="28">
                  <c:v>10.46</c:v>
                </c:pt>
                <c:pt idx="29">
                  <c:v>10.46</c:v>
                </c:pt>
                <c:pt idx="30">
                  <c:v>10.43</c:v>
                </c:pt>
                <c:pt idx="31">
                  <c:v>10.6</c:v>
                </c:pt>
                <c:pt idx="32">
                  <c:v>10.48</c:v>
                </c:pt>
                <c:pt idx="33">
                  <c:v>10.3</c:v>
                </c:pt>
                <c:pt idx="34">
                  <c:v>10.27</c:v>
                </c:pt>
                <c:pt idx="35">
                  <c:v>10.61</c:v>
                </c:pt>
                <c:pt idx="36">
                  <c:v>10.73</c:v>
                </c:pt>
                <c:pt idx="37">
                  <c:v>10.65</c:v>
                </c:pt>
                <c:pt idx="38">
                  <c:v>11.03</c:v>
                </c:pt>
                <c:pt idx="39">
                  <c:v>11.05</c:v>
                </c:pt>
                <c:pt idx="40">
                  <c:v>10.77</c:v>
                </c:pt>
                <c:pt idx="41">
                  <c:v>10.199999999999999</c:v>
                </c:pt>
                <c:pt idx="42">
                  <c:v>9.8800000000000008</c:v>
                </c:pt>
                <c:pt idx="43">
                  <c:v>9.99</c:v>
                </c:pt>
                <c:pt idx="44">
                  <c:v>10.130000000000001</c:v>
                </c:pt>
                <c:pt idx="45">
                  <c:v>9.9499999999999993</c:v>
                </c:pt>
                <c:pt idx="46">
                  <c:v>9.77</c:v>
                </c:pt>
                <c:pt idx="47">
                  <c:v>9.74</c:v>
                </c:pt>
                <c:pt idx="48">
                  <c:v>9.9</c:v>
                </c:pt>
                <c:pt idx="49">
                  <c:v>10.199999999999999</c:v>
                </c:pt>
                <c:pt idx="50">
                  <c:v>10.27</c:v>
                </c:pt>
                <c:pt idx="51">
                  <c:v>10.37</c:v>
                </c:pt>
                <c:pt idx="52">
                  <c:v>10.48</c:v>
                </c:pt>
                <c:pt idx="53">
                  <c:v>10.16</c:v>
                </c:pt>
                <c:pt idx="54">
                  <c:v>10.039999999999999</c:v>
                </c:pt>
                <c:pt idx="55">
                  <c:v>10.1</c:v>
                </c:pt>
                <c:pt idx="56">
                  <c:v>10.18</c:v>
                </c:pt>
                <c:pt idx="57">
                  <c:v>10.18</c:v>
                </c:pt>
                <c:pt idx="58">
                  <c:v>10.01</c:v>
                </c:pt>
                <c:pt idx="59">
                  <c:v>9.67</c:v>
                </c:pt>
                <c:pt idx="60">
                  <c:v>9.64</c:v>
                </c:pt>
                <c:pt idx="61">
                  <c:v>9.3699999999999992</c:v>
                </c:pt>
                <c:pt idx="62">
                  <c:v>9.5</c:v>
                </c:pt>
                <c:pt idx="63">
                  <c:v>9.49</c:v>
                </c:pt>
                <c:pt idx="64">
                  <c:v>9.4700000000000006</c:v>
                </c:pt>
                <c:pt idx="65">
                  <c:v>9.6199999999999992</c:v>
                </c:pt>
                <c:pt idx="66">
                  <c:v>9.58</c:v>
                </c:pt>
                <c:pt idx="67">
                  <c:v>9.24</c:v>
                </c:pt>
                <c:pt idx="68">
                  <c:v>9.01</c:v>
                </c:pt>
                <c:pt idx="69">
                  <c:v>8.86</c:v>
                </c:pt>
                <c:pt idx="70">
                  <c:v>8.7100000000000009</c:v>
                </c:pt>
                <c:pt idx="71">
                  <c:v>8.5</c:v>
                </c:pt>
                <c:pt idx="72">
                  <c:v>8.43</c:v>
                </c:pt>
                <c:pt idx="73">
                  <c:v>8.76</c:v>
                </c:pt>
                <c:pt idx="74">
                  <c:v>8.94</c:v>
                </c:pt>
                <c:pt idx="75">
                  <c:v>8.85</c:v>
                </c:pt>
                <c:pt idx="76">
                  <c:v>8.67</c:v>
                </c:pt>
                <c:pt idx="77">
                  <c:v>8.51</c:v>
                </c:pt>
                <c:pt idx="78">
                  <c:v>8.1300000000000008</c:v>
                </c:pt>
                <c:pt idx="79">
                  <c:v>7.98</c:v>
                </c:pt>
                <c:pt idx="80">
                  <c:v>7.92</c:v>
                </c:pt>
                <c:pt idx="81">
                  <c:v>8.09</c:v>
                </c:pt>
                <c:pt idx="82">
                  <c:v>8.31</c:v>
                </c:pt>
                <c:pt idx="83">
                  <c:v>8.2200000000000006</c:v>
                </c:pt>
                <c:pt idx="84">
                  <c:v>8.02</c:v>
                </c:pt>
                <c:pt idx="85">
                  <c:v>7.68</c:v>
                </c:pt>
                <c:pt idx="86">
                  <c:v>7.5</c:v>
                </c:pt>
                <c:pt idx="87">
                  <c:v>7.47</c:v>
                </c:pt>
                <c:pt idx="88">
                  <c:v>7.47</c:v>
                </c:pt>
                <c:pt idx="89">
                  <c:v>7.42</c:v>
                </c:pt>
                <c:pt idx="90">
                  <c:v>7.21</c:v>
                </c:pt>
                <c:pt idx="91">
                  <c:v>7.11</c:v>
                </c:pt>
                <c:pt idx="92">
                  <c:v>6.92</c:v>
                </c:pt>
                <c:pt idx="93">
                  <c:v>6.83</c:v>
                </c:pt>
                <c:pt idx="94">
                  <c:v>7.16</c:v>
                </c:pt>
                <c:pt idx="95">
                  <c:v>7.17</c:v>
                </c:pt>
                <c:pt idx="96">
                  <c:v>7.06</c:v>
                </c:pt>
                <c:pt idx="97">
                  <c:v>7.15</c:v>
                </c:pt>
                <c:pt idx="98">
                  <c:v>7.68</c:v>
                </c:pt>
                <c:pt idx="99">
                  <c:v>8.32</c:v>
                </c:pt>
                <c:pt idx="100">
                  <c:v>8.6</c:v>
                </c:pt>
                <c:pt idx="101">
                  <c:v>8.4</c:v>
                </c:pt>
                <c:pt idx="102">
                  <c:v>8.61</c:v>
                </c:pt>
                <c:pt idx="103">
                  <c:v>8.51</c:v>
                </c:pt>
                <c:pt idx="104">
                  <c:v>8.64</c:v>
                </c:pt>
                <c:pt idx="105">
                  <c:v>8.93</c:v>
                </c:pt>
                <c:pt idx="106">
                  <c:v>9.17</c:v>
                </c:pt>
                <c:pt idx="107">
                  <c:v>9.1999999999999993</c:v>
                </c:pt>
                <c:pt idx="108">
                  <c:v>9.15</c:v>
                </c:pt>
                <c:pt idx="109">
                  <c:v>8.83</c:v>
                </c:pt>
                <c:pt idx="110">
                  <c:v>8.4600000000000009</c:v>
                </c:pt>
                <c:pt idx="111">
                  <c:v>8.32</c:v>
                </c:pt>
                <c:pt idx="112">
                  <c:v>7.96</c:v>
                </c:pt>
                <c:pt idx="113">
                  <c:v>7.57</c:v>
                </c:pt>
                <c:pt idx="114">
                  <c:v>7.61</c:v>
                </c:pt>
                <c:pt idx="115">
                  <c:v>7.86</c:v>
                </c:pt>
                <c:pt idx="116">
                  <c:v>7.64</c:v>
                </c:pt>
                <c:pt idx="117">
                  <c:v>7.48</c:v>
                </c:pt>
                <c:pt idx="118">
                  <c:v>7.38</c:v>
                </c:pt>
                <c:pt idx="119">
                  <c:v>7.2</c:v>
                </c:pt>
                <c:pt idx="120">
                  <c:v>7.03</c:v>
                </c:pt>
                <c:pt idx="121">
                  <c:v>7.08</c:v>
                </c:pt>
                <c:pt idx="122">
                  <c:v>7.62</c:v>
                </c:pt>
                <c:pt idx="123">
                  <c:v>7.93</c:v>
                </c:pt>
                <c:pt idx="124">
                  <c:v>8.07</c:v>
                </c:pt>
                <c:pt idx="125">
                  <c:v>8.32</c:v>
                </c:pt>
                <c:pt idx="126">
                  <c:v>8.25</c:v>
                </c:pt>
                <c:pt idx="127">
                  <c:v>8</c:v>
                </c:pt>
                <c:pt idx="128">
                  <c:v>8.23</c:v>
                </c:pt>
                <c:pt idx="129">
                  <c:v>7.92</c:v>
                </c:pt>
                <c:pt idx="130">
                  <c:v>7.62</c:v>
                </c:pt>
                <c:pt idx="131">
                  <c:v>7.6</c:v>
                </c:pt>
                <c:pt idx="132">
                  <c:v>7.82</c:v>
                </c:pt>
                <c:pt idx="133">
                  <c:v>7.65</c:v>
                </c:pt>
                <c:pt idx="134">
                  <c:v>7.9</c:v>
                </c:pt>
                <c:pt idx="135">
                  <c:v>8.14</c:v>
                </c:pt>
                <c:pt idx="136">
                  <c:v>7.94</c:v>
                </c:pt>
                <c:pt idx="137">
                  <c:v>7.69</c:v>
                </c:pt>
                <c:pt idx="138">
                  <c:v>7.5</c:v>
                </c:pt>
                <c:pt idx="139">
                  <c:v>7.48</c:v>
                </c:pt>
                <c:pt idx="140">
                  <c:v>7.43</c:v>
                </c:pt>
                <c:pt idx="141">
                  <c:v>7.29</c:v>
                </c:pt>
                <c:pt idx="142">
                  <c:v>7.21</c:v>
                </c:pt>
                <c:pt idx="143">
                  <c:v>7.1</c:v>
                </c:pt>
                <c:pt idx="144">
                  <c:v>6.99</c:v>
                </c:pt>
                <c:pt idx="145">
                  <c:v>7.04</c:v>
                </c:pt>
                <c:pt idx="146">
                  <c:v>7.13</c:v>
                </c:pt>
                <c:pt idx="147">
                  <c:v>7.14</c:v>
                </c:pt>
                <c:pt idx="148">
                  <c:v>7.14</c:v>
                </c:pt>
                <c:pt idx="149">
                  <c:v>7</c:v>
                </c:pt>
                <c:pt idx="150">
                  <c:v>6.95</c:v>
                </c:pt>
                <c:pt idx="151">
                  <c:v>6.92</c:v>
                </c:pt>
                <c:pt idx="152">
                  <c:v>6.72</c:v>
                </c:pt>
                <c:pt idx="153">
                  <c:v>6.71</c:v>
                </c:pt>
                <c:pt idx="154">
                  <c:v>6.87</c:v>
                </c:pt>
                <c:pt idx="155">
                  <c:v>6.72</c:v>
                </c:pt>
                <c:pt idx="156">
                  <c:v>6.79</c:v>
                </c:pt>
                <c:pt idx="157">
                  <c:v>6.81</c:v>
                </c:pt>
                <c:pt idx="158">
                  <c:v>7.04</c:v>
                </c:pt>
                <c:pt idx="159">
                  <c:v>6.92</c:v>
                </c:pt>
                <c:pt idx="160">
                  <c:v>7.15</c:v>
                </c:pt>
                <c:pt idx="161">
                  <c:v>7.55</c:v>
                </c:pt>
                <c:pt idx="162">
                  <c:v>7.63</c:v>
                </c:pt>
                <c:pt idx="163">
                  <c:v>7.94</c:v>
                </c:pt>
                <c:pt idx="164">
                  <c:v>7.82</c:v>
                </c:pt>
                <c:pt idx="165">
                  <c:v>7.85</c:v>
                </c:pt>
                <c:pt idx="166">
                  <c:v>7.74</c:v>
                </c:pt>
                <c:pt idx="167">
                  <c:v>7.91</c:v>
                </c:pt>
                <c:pt idx="168">
                  <c:v>8.2100000000000009</c:v>
                </c:pt>
                <c:pt idx="169">
                  <c:v>8.33</c:v>
                </c:pt>
                <c:pt idx="170">
                  <c:v>8.24</c:v>
                </c:pt>
                <c:pt idx="171">
                  <c:v>8.15</c:v>
                </c:pt>
                <c:pt idx="172">
                  <c:v>8.52</c:v>
                </c:pt>
                <c:pt idx="173">
                  <c:v>8.2899999999999991</c:v>
                </c:pt>
                <c:pt idx="174">
                  <c:v>8.15</c:v>
                </c:pt>
                <c:pt idx="175">
                  <c:v>8.0299999999999994</c:v>
                </c:pt>
                <c:pt idx="176">
                  <c:v>7.91</c:v>
                </c:pt>
                <c:pt idx="177">
                  <c:v>7.8</c:v>
                </c:pt>
                <c:pt idx="178">
                  <c:v>7.75</c:v>
                </c:pt>
                <c:pt idx="179">
                  <c:v>7.38</c:v>
                </c:pt>
                <c:pt idx="180">
                  <c:v>7.03</c:v>
                </c:pt>
                <c:pt idx="181">
                  <c:v>7.05</c:v>
                </c:pt>
                <c:pt idx="182">
                  <c:v>6.95</c:v>
                </c:pt>
                <c:pt idx="183">
                  <c:v>7.08</c:v>
                </c:pt>
                <c:pt idx="184">
                  <c:v>7.15</c:v>
                </c:pt>
                <c:pt idx="185">
                  <c:v>7.16</c:v>
                </c:pt>
                <c:pt idx="186">
                  <c:v>7.13</c:v>
                </c:pt>
                <c:pt idx="187">
                  <c:v>6.95</c:v>
                </c:pt>
                <c:pt idx="188">
                  <c:v>6.82</c:v>
                </c:pt>
                <c:pt idx="189">
                  <c:v>6.62</c:v>
                </c:pt>
                <c:pt idx="190">
                  <c:v>6.66</c:v>
                </c:pt>
                <c:pt idx="191">
                  <c:v>7.07</c:v>
                </c:pt>
                <c:pt idx="192">
                  <c:v>7</c:v>
                </c:pt>
                <c:pt idx="193">
                  <c:v>6.89</c:v>
                </c:pt>
                <c:pt idx="194">
                  <c:v>7.01</c:v>
                </c:pt>
                <c:pt idx="195">
                  <c:v>6.99</c:v>
                </c:pt>
                <c:pt idx="196">
                  <c:v>6.81</c:v>
                </c:pt>
                <c:pt idx="197">
                  <c:v>6.65</c:v>
                </c:pt>
                <c:pt idx="198">
                  <c:v>6.49</c:v>
                </c:pt>
                <c:pt idx="199">
                  <c:v>6.29</c:v>
                </c:pt>
                <c:pt idx="200">
                  <c:v>6.09</c:v>
                </c:pt>
                <c:pt idx="201">
                  <c:v>6.11</c:v>
                </c:pt>
                <c:pt idx="202">
                  <c:v>6.07</c:v>
                </c:pt>
                <c:pt idx="203">
                  <c:v>6.05</c:v>
                </c:pt>
                <c:pt idx="204">
                  <c:v>5.92</c:v>
                </c:pt>
                <c:pt idx="205">
                  <c:v>5.84</c:v>
                </c:pt>
                <c:pt idx="206">
                  <c:v>5.75</c:v>
                </c:pt>
                <c:pt idx="207">
                  <c:v>5.81</c:v>
                </c:pt>
                <c:pt idx="208">
                  <c:v>5.48</c:v>
                </c:pt>
                <c:pt idx="209">
                  <c:v>5.23</c:v>
                </c:pt>
                <c:pt idx="210">
                  <c:v>5.63</c:v>
                </c:pt>
                <c:pt idx="211">
                  <c:v>6.26</c:v>
                </c:pt>
                <c:pt idx="212">
                  <c:v>6.15</c:v>
                </c:pt>
                <c:pt idx="213">
                  <c:v>5.95</c:v>
                </c:pt>
                <c:pt idx="214">
                  <c:v>5.93</c:v>
                </c:pt>
                <c:pt idx="215">
                  <c:v>5.88</c:v>
                </c:pt>
                <c:pt idx="216">
                  <c:v>5.74</c:v>
                </c:pt>
                <c:pt idx="217">
                  <c:v>5.64</c:v>
                </c:pt>
                <c:pt idx="218">
                  <c:v>5.45</c:v>
                </c:pt>
                <c:pt idx="219">
                  <c:v>5.83</c:v>
                </c:pt>
                <c:pt idx="220">
                  <c:v>6.27</c:v>
                </c:pt>
                <c:pt idx="221">
                  <c:v>6.29</c:v>
                </c:pt>
                <c:pt idx="222">
                  <c:v>6.06</c:v>
                </c:pt>
                <c:pt idx="223">
                  <c:v>5.87</c:v>
                </c:pt>
                <c:pt idx="224">
                  <c:v>5.75</c:v>
                </c:pt>
                <c:pt idx="225">
                  <c:v>5.72</c:v>
                </c:pt>
                <c:pt idx="226">
                  <c:v>5.73</c:v>
                </c:pt>
                <c:pt idx="227">
                  <c:v>5.75</c:v>
                </c:pt>
                <c:pt idx="228">
                  <c:v>5.71</c:v>
                </c:pt>
                <c:pt idx="229">
                  <c:v>5.63</c:v>
                </c:pt>
                <c:pt idx="230">
                  <c:v>5.93</c:v>
                </c:pt>
                <c:pt idx="231">
                  <c:v>5.86</c:v>
                </c:pt>
                <c:pt idx="232">
                  <c:v>5.72</c:v>
                </c:pt>
                <c:pt idx="233">
                  <c:v>5.58</c:v>
                </c:pt>
                <c:pt idx="234">
                  <c:v>5.7</c:v>
                </c:pt>
                <c:pt idx="235">
                  <c:v>5.82</c:v>
                </c:pt>
                <c:pt idx="236">
                  <c:v>5.77</c:v>
                </c:pt>
                <c:pt idx="237">
                  <c:v>6.07</c:v>
                </c:pt>
                <c:pt idx="238">
                  <c:v>6.33</c:v>
                </c:pt>
                <c:pt idx="239">
                  <c:v>6.27</c:v>
                </c:pt>
                <c:pt idx="240">
                  <c:v>6.15</c:v>
                </c:pt>
                <c:pt idx="241">
                  <c:v>6.25</c:v>
                </c:pt>
                <c:pt idx="242">
                  <c:v>6.32</c:v>
                </c:pt>
                <c:pt idx="243">
                  <c:v>6.51</c:v>
                </c:pt>
                <c:pt idx="244">
                  <c:v>6.6</c:v>
                </c:pt>
                <c:pt idx="245">
                  <c:v>6.68</c:v>
                </c:pt>
                <c:pt idx="246">
                  <c:v>6.76</c:v>
                </c:pt>
                <c:pt idx="247">
                  <c:v>6.52</c:v>
                </c:pt>
                <c:pt idx="248">
                  <c:v>6.4</c:v>
                </c:pt>
                <c:pt idx="249">
                  <c:v>6.36</c:v>
                </c:pt>
                <c:pt idx="250">
                  <c:v>6.24</c:v>
                </c:pt>
                <c:pt idx="251">
                  <c:v>6.14</c:v>
                </c:pt>
                <c:pt idx="252">
                  <c:v>6.22</c:v>
                </c:pt>
                <c:pt idx="253">
                  <c:v>6.29</c:v>
                </c:pt>
                <c:pt idx="254">
                  <c:v>6.16</c:v>
                </c:pt>
                <c:pt idx="255">
                  <c:v>6.18</c:v>
                </c:pt>
                <c:pt idx="256">
                  <c:v>6.26</c:v>
                </c:pt>
                <c:pt idx="257">
                  <c:v>6.66</c:v>
                </c:pt>
                <c:pt idx="258">
                  <c:v>6.7</c:v>
                </c:pt>
                <c:pt idx="259">
                  <c:v>6.57</c:v>
                </c:pt>
                <c:pt idx="260">
                  <c:v>6.38</c:v>
                </c:pt>
                <c:pt idx="261">
                  <c:v>6.38</c:v>
                </c:pt>
                <c:pt idx="262">
                  <c:v>6.21</c:v>
                </c:pt>
                <c:pt idx="263">
                  <c:v>6.1</c:v>
                </c:pt>
                <c:pt idx="264">
                  <c:v>5.76</c:v>
                </c:pt>
                <c:pt idx="265">
                  <c:v>5.92</c:v>
                </c:pt>
                <c:pt idx="266">
                  <c:v>5.97</c:v>
                </c:pt>
                <c:pt idx="267">
                  <c:v>5.92</c:v>
                </c:pt>
                <c:pt idx="268">
                  <c:v>6.04</c:v>
                </c:pt>
                <c:pt idx="269">
                  <c:v>6.32</c:v>
                </c:pt>
                <c:pt idx="270">
                  <c:v>6.43</c:v>
                </c:pt>
                <c:pt idx="271">
                  <c:v>6.48</c:v>
                </c:pt>
                <c:pt idx="272">
                  <c:v>6.04</c:v>
                </c:pt>
                <c:pt idx="273">
                  <c:v>6.2</c:v>
                </c:pt>
                <c:pt idx="274">
                  <c:v>6.09</c:v>
                </c:pt>
                <c:pt idx="275">
                  <c:v>5.33</c:v>
                </c:pt>
                <c:pt idx="276">
                  <c:v>5.0599999999999996</c:v>
                </c:pt>
                <c:pt idx="277">
                  <c:v>5.13</c:v>
                </c:pt>
                <c:pt idx="278">
                  <c:v>5</c:v>
                </c:pt>
                <c:pt idx="279">
                  <c:v>4.8099999999999996</c:v>
                </c:pt>
                <c:pt idx="280">
                  <c:v>4.8600000000000003</c:v>
                </c:pt>
                <c:pt idx="281">
                  <c:v>5.42</c:v>
                </c:pt>
                <c:pt idx="282">
                  <c:v>5.22</c:v>
                </c:pt>
                <c:pt idx="283">
                  <c:v>5.19</c:v>
                </c:pt>
                <c:pt idx="284">
                  <c:v>5.0599999999999996</c:v>
                </c:pt>
                <c:pt idx="285">
                  <c:v>4.95</c:v>
                </c:pt>
                <c:pt idx="286">
                  <c:v>4.88</c:v>
                </c:pt>
                <c:pt idx="287">
                  <c:v>4.93</c:v>
                </c:pt>
                <c:pt idx="288">
                  <c:v>5.03</c:v>
                </c:pt>
                <c:pt idx="289">
                  <c:v>4.99</c:v>
                </c:pt>
                <c:pt idx="290">
                  <c:v>4.97</c:v>
                </c:pt>
                <c:pt idx="291">
                  <c:v>5.0999999999999996</c:v>
                </c:pt>
                <c:pt idx="292">
                  <c:v>4.8899999999999997</c:v>
                </c:pt>
                <c:pt idx="293">
                  <c:v>4.74</c:v>
                </c:pt>
                <c:pt idx="294">
                  <c:v>4.5599999999999996</c:v>
                </c:pt>
                <c:pt idx="295">
                  <c:v>4.43</c:v>
                </c:pt>
                <c:pt idx="296">
                  <c:v>4.3499999999999996</c:v>
                </c:pt>
                <c:pt idx="297">
                  <c:v>4.2300000000000004</c:v>
                </c:pt>
                <c:pt idx="298">
                  <c:v>4.3</c:v>
                </c:pt>
                <c:pt idx="299">
                  <c:v>4.71</c:v>
                </c:pt>
                <c:pt idx="300">
                  <c:v>4.76</c:v>
                </c:pt>
                <c:pt idx="301">
                  <c:v>4.95</c:v>
                </c:pt>
                <c:pt idx="302">
                  <c:v>4.84</c:v>
                </c:pt>
                <c:pt idx="303">
                  <c:v>4.84</c:v>
                </c:pt>
                <c:pt idx="304">
                  <c:v>4.6399999999999997</c:v>
                </c:pt>
                <c:pt idx="305">
                  <c:v>4.51</c:v>
                </c:pt>
                <c:pt idx="306">
                  <c:v>4.55</c:v>
                </c:pt>
                <c:pt idx="307">
                  <c:v>4.2699999999999996</c:v>
                </c:pt>
                <c:pt idx="308">
                  <c:v>4.1100000000000003</c:v>
                </c:pt>
                <c:pt idx="309">
                  <c:v>4.07</c:v>
                </c:pt>
                <c:pt idx="310">
                  <c:v>3.99</c:v>
                </c:pt>
                <c:pt idx="311">
                  <c:v>3.96</c:v>
                </c:pt>
                <c:pt idx="312">
                  <c:v>3.92</c:v>
                </c:pt>
                <c:pt idx="313">
                  <c:v>3.89</c:v>
                </c:pt>
                <c:pt idx="314">
                  <c:v>3.95</c:v>
                </c:pt>
                <c:pt idx="315">
                  <c:v>3.91</c:v>
                </c:pt>
                <c:pt idx="316">
                  <c:v>3.8</c:v>
                </c:pt>
                <c:pt idx="317">
                  <c:v>3.68</c:v>
                </c:pt>
                <c:pt idx="318">
                  <c:v>3.55</c:v>
                </c:pt>
                <c:pt idx="319">
                  <c:v>3.6</c:v>
                </c:pt>
                <c:pt idx="320">
                  <c:v>3.5</c:v>
                </c:pt>
                <c:pt idx="321">
                  <c:v>3.38</c:v>
                </c:pt>
                <c:pt idx="322">
                  <c:v>3.35</c:v>
                </c:pt>
                <c:pt idx="323">
                  <c:v>3.35</c:v>
                </c:pt>
                <c:pt idx="324">
                  <c:v>3.41</c:v>
                </c:pt>
                <c:pt idx="325">
                  <c:v>3.53</c:v>
                </c:pt>
                <c:pt idx="326">
                  <c:v>3.57</c:v>
                </c:pt>
                <c:pt idx="327">
                  <c:v>3.45</c:v>
                </c:pt>
                <c:pt idx="328">
                  <c:v>3.54</c:v>
                </c:pt>
                <c:pt idx="329">
                  <c:v>4.07</c:v>
                </c:pt>
                <c:pt idx="330">
                  <c:v>4.37</c:v>
                </c:pt>
                <c:pt idx="331">
                  <c:v>4.46</c:v>
                </c:pt>
                <c:pt idx="332">
                  <c:v>4.49</c:v>
                </c:pt>
                <c:pt idx="333">
                  <c:v>4.1900000000000004</c:v>
                </c:pt>
                <c:pt idx="334">
                  <c:v>4.26</c:v>
                </c:pt>
                <c:pt idx="335">
                  <c:v>4.46</c:v>
                </c:pt>
                <c:pt idx="336">
                  <c:v>4.43</c:v>
                </c:pt>
                <c:pt idx="337">
                  <c:v>4.3</c:v>
                </c:pt>
                <c:pt idx="338">
                  <c:v>4.34</c:v>
                </c:pt>
                <c:pt idx="339">
                  <c:v>4.34</c:v>
                </c:pt>
                <c:pt idx="340">
                  <c:v>4.1900000000000004</c:v>
                </c:pt>
                <c:pt idx="341">
                  <c:v>4.16</c:v>
                </c:pt>
                <c:pt idx="342">
                  <c:v>4.13</c:v>
                </c:pt>
                <c:pt idx="343">
                  <c:v>4.12</c:v>
                </c:pt>
                <c:pt idx="344">
                  <c:v>4.16</c:v>
                </c:pt>
                <c:pt idx="345">
                  <c:v>4.04</c:v>
                </c:pt>
                <c:pt idx="346">
                  <c:v>4</c:v>
                </c:pt>
                <c:pt idx="347">
                  <c:v>3.86</c:v>
                </c:pt>
                <c:pt idx="348">
                  <c:v>3.71</c:v>
                </c:pt>
                <c:pt idx="349">
                  <c:v>3.71</c:v>
                </c:pt>
              </c:numCache>
            </c:numRef>
          </c:val>
          <c:smooth val="0"/>
        </c:ser>
        <c:ser>
          <c:idx val="1"/>
          <c:order val="1"/>
          <c:spPr>
            <a:ln w="28575" cap="rnd">
              <a:solidFill>
                <a:srgbClr val="00B0F0"/>
              </a:solidFill>
              <a:round/>
            </a:ln>
            <a:effectLst/>
          </c:spPr>
          <c:marker>
            <c:symbol val="none"/>
          </c:marker>
          <c:cat>
            <c:numRef>
              <c:f>[MORTG.xls]MORTG!$A$16:$A$426</c:f>
              <c:numCache>
                <c:formatCode>yyyy\-mm\-dd</c:formatCode>
                <c:ptCount val="411"/>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numCache>
            </c:numRef>
          </c:cat>
          <c:val>
            <c:numRef>
              <c:f>[MORTG.xls]MORTG!$B$16:$B$205</c:f>
              <c:numCache>
                <c:formatCode>0.00</c:formatCode>
                <c:ptCount val="190"/>
                <c:pt idx="0">
                  <c:v>10.88</c:v>
                </c:pt>
                <c:pt idx="1">
                  <c:v>10.71</c:v>
                </c:pt>
                <c:pt idx="2">
                  <c:v>10.08</c:v>
                </c:pt>
                <c:pt idx="3">
                  <c:v>9.94</c:v>
                </c:pt>
                <c:pt idx="4">
                  <c:v>10.14</c:v>
                </c:pt>
                <c:pt idx="5">
                  <c:v>10.68</c:v>
                </c:pt>
                <c:pt idx="6">
                  <c:v>10.51</c:v>
                </c:pt>
                <c:pt idx="7">
                  <c:v>10.199999999999999</c:v>
                </c:pt>
                <c:pt idx="8">
                  <c:v>10.01</c:v>
                </c:pt>
                <c:pt idx="9">
                  <c:v>9.9700000000000006</c:v>
                </c:pt>
                <c:pt idx="10">
                  <c:v>9.6999999999999993</c:v>
                </c:pt>
                <c:pt idx="11">
                  <c:v>9.31</c:v>
                </c:pt>
                <c:pt idx="12">
                  <c:v>9.1999999999999993</c:v>
                </c:pt>
                <c:pt idx="13">
                  <c:v>9.08</c:v>
                </c:pt>
                <c:pt idx="14">
                  <c:v>9.0399999999999991</c:v>
                </c:pt>
                <c:pt idx="15">
                  <c:v>9.83</c:v>
                </c:pt>
                <c:pt idx="16">
                  <c:v>10.6</c:v>
                </c:pt>
                <c:pt idx="17">
                  <c:v>10.54</c:v>
                </c:pt>
                <c:pt idx="18">
                  <c:v>10.28</c:v>
                </c:pt>
                <c:pt idx="19">
                  <c:v>10.33</c:v>
                </c:pt>
                <c:pt idx="20">
                  <c:v>10.89</c:v>
                </c:pt>
                <c:pt idx="21">
                  <c:v>11.26</c:v>
                </c:pt>
                <c:pt idx="22">
                  <c:v>10.65</c:v>
                </c:pt>
                <c:pt idx="23">
                  <c:v>10.65</c:v>
                </c:pt>
                <c:pt idx="24">
                  <c:v>10.43</c:v>
                </c:pt>
                <c:pt idx="25">
                  <c:v>9.89</c:v>
                </c:pt>
                <c:pt idx="26">
                  <c:v>9.93</c:v>
                </c:pt>
                <c:pt idx="27">
                  <c:v>10.199999999999999</c:v>
                </c:pt>
                <c:pt idx="28">
                  <c:v>10.46</c:v>
                </c:pt>
                <c:pt idx="29">
                  <c:v>10.46</c:v>
                </c:pt>
                <c:pt idx="30">
                  <c:v>10.43</c:v>
                </c:pt>
                <c:pt idx="31">
                  <c:v>10.6</c:v>
                </c:pt>
                <c:pt idx="32">
                  <c:v>10.48</c:v>
                </c:pt>
                <c:pt idx="33">
                  <c:v>10.3</c:v>
                </c:pt>
                <c:pt idx="34">
                  <c:v>10.27</c:v>
                </c:pt>
                <c:pt idx="35">
                  <c:v>10.61</c:v>
                </c:pt>
                <c:pt idx="36">
                  <c:v>10.73</c:v>
                </c:pt>
                <c:pt idx="37">
                  <c:v>10.65</c:v>
                </c:pt>
                <c:pt idx="38">
                  <c:v>11.03</c:v>
                </c:pt>
                <c:pt idx="39">
                  <c:v>11.05</c:v>
                </c:pt>
                <c:pt idx="40">
                  <c:v>10.77</c:v>
                </c:pt>
                <c:pt idx="41">
                  <c:v>10.199999999999999</c:v>
                </c:pt>
                <c:pt idx="42">
                  <c:v>9.8800000000000008</c:v>
                </c:pt>
                <c:pt idx="43">
                  <c:v>9.99</c:v>
                </c:pt>
                <c:pt idx="44">
                  <c:v>10.130000000000001</c:v>
                </c:pt>
                <c:pt idx="45">
                  <c:v>9.9499999999999993</c:v>
                </c:pt>
                <c:pt idx="46">
                  <c:v>9.77</c:v>
                </c:pt>
                <c:pt idx="47">
                  <c:v>9.74</c:v>
                </c:pt>
                <c:pt idx="48">
                  <c:v>9.9</c:v>
                </c:pt>
                <c:pt idx="49">
                  <c:v>10.199999999999999</c:v>
                </c:pt>
                <c:pt idx="50">
                  <c:v>10.27</c:v>
                </c:pt>
                <c:pt idx="51">
                  <c:v>10.37</c:v>
                </c:pt>
                <c:pt idx="52">
                  <c:v>10.48</c:v>
                </c:pt>
                <c:pt idx="53">
                  <c:v>10.16</c:v>
                </c:pt>
                <c:pt idx="54">
                  <c:v>10.039999999999999</c:v>
                </c:pt>
                <c:pt idx="55">
                  <c:v>10.1</c:v>
                </c:pt>
                <c:pt idx="56">
                  <c:v>10.18</c:v>
                </c:pt>
                <c:pt idx="57">
                  <c:v>10.18</c:v>
                </c:pt>
                <c:pt idx="58">
                  <c:v>10.01</c:v>
                </c:pt>
                <c:pt idx="59">
                  <c:v>9.67</c:v>
                </c:pt>
                <c:pt idx="60">
                  <c:v>9.64</c:v>
                </c:pt>
                <c:pt idx="61">
                  <c:v>9.3699999999999992</c:v>
                </c:pt>
                <c:pt idx="62">
                  <c:v>9.5</c:v>
                </c:pt>
                <c:pt idx="63">
                  <c:v>9.49</c:v>
                </c:pt>
                <c:pt idx="64">
                  <c:v>9.4700000000000006</c:v>
                </c:pt>
                <c:pt idx="65">
                  <c:v>9.6199999999999992</c:v>
                </c:pt>
                <c:pt idx="66">
                  <c:v>9.58</c:v>
                </c:pt>
                <c:pt idx="67">
                  <c:v>9.24</c:v>
                </c:pt>
                <c:pt idx="68">
                  <c:v>9.01</c:v>
                </c:pt>
                <c:pt idx="69">
                  <c:v>8.86</c:v>
                </c:pt>
                <c:pt idx="70">
                  <c:v>8.7100000000000009</c:v>
                </c:pt>
                <c:pt idx="71">
                  <c:v>8.5</c:v>
                </c:pt>
                <c:pt idx="72">
                  <c:v>8.43</c:v>
                </c:pt>
                <c:pt idx="73">
                  <c:v>8.76</c:v>
                </c:pt>
                <c:pt idx="74">
                  <c:v>8.94</c:v>
                </c:pt>
                <c:pt idx="75">
                  <c:v>8.85</c:v>
                </c:pt>
                <c:pt idx="76">
                  <c:v>8.67</c:v>
                </c:pt>
                <c:pt idx="77">
                  <c:v>8.51</c:v>
                </c:pt>
                <c:pt idx="78">
                  <c:v>8.1300000000000008</c:v>
                </c:pt>
                <c:pt idx="79">
                  <c:v>7.98</c:v>
                </c:pt>
                <c:pt idx="80">
                  <c:v>7.92</c:v>
                </c:pt>
                <c:pt idx="81">
                  <c:v>8.09</c:v>
                </c:pt>
                <c:pt idx="82">
                  <c:v>8.31</c:v>
                </c:pt>
                <c:pt idx="83">
                  <c:v>8.2200000000000006</c:v>
                </c:pt>
                <c:pt idx="84">
                  <c:v>8.02</c:v>
                </c:pt>
                <c:pt idx="85">
                  <c:v>7.68</c:v>
                </c:pt>
                <c:pt idx="86">
                  <c:v>7.5</c:v>
                </c:pt>
                <c:pt idx="87">
                  <c:v>7.47</c:v>
                </c:pt>
                <c:pt idx="88">
                  <c:v>7.47</c:v>
                </c:pt>
                <c:pt idx="89">
                  <c:v>7.42</c:v>
                </c:pt>
                <c:pt idx="90">
                  <c:v>7.21</c:v>
                </c:pt>
                <c:pt idx="91">
                  <c:v>7.11</c:v>
                </c:pt>
                <c:pt idx="92">
                  <c:v>6.92</c:v>
                </c:pt>
                <c:pt idx="93">
                  <c:v>6.83</c:v>
                </c:pt>
                <c:pt idx="94">
                  <c:v>7.16</c:v>
                </c:pt>
                <c:pt idx="95">
                  <c:v>7.17</c:v>
                </c:pt>
                <c:pt idx="96">
                  <c:v>7.06</c:v>
                </c:pt>
                <c:pt idx="97">
                  <c:v>7.15</c:v>
                </c:pt>
                <c:pt idx="98">
                  <c:v>7.68</c:v>
                </c:pt>
                <c:pt idx="99">
                  <c:v>8.32</c:v>
                </c:pt>
                <c:pt idx="100">
                  <c:v>8.6</c:v>
                </c:pt>
                <c:pt idx="101">
                  <c:v>8.4</c:v>
                </c:pt>
                <c:pt idx="102">
                  <c:v>8.61</c:v>
                </c:pt>
                <c:pt idx="103">
                  <c:v>8.51</c:v>
                </c:pt>
                <c:pt idx="104">
                  <c:v>8.64</c:v>
                </c:pt>
                <c:pt idx="105">
                  <c:v>8.93</c:v>
                </c:pt>
                <c:pt idx="106">
                  <c:v>9.17</c:v>
                </c:pt>
                <c:pt idx="107">
                  <c:v>9.1999999999999993</c:v>
                </c:pt>
                <c:pt idx="108">
                  <c:v>9.15</c:v>
                </c:pt>
                <c:pt idx="109">
                  <c:v>8.83</c:v>
                </c:pt>
                <c:pt idx="110">
                  <c:v>8.4600000000000009</c:v>
                </c:pt>
                <c:pt idx="111">
                  <c:v>8.32</c:v>
                </c:pt>
                <c:pt idx="112">
                  <c:v>7.96</c:v>
                </c:pt>
                <c:pt idx="113">
                  <c:v>7.57</c:v>
                </c:pt>
                <c:pt idx="114">
                  <c:v>7.61</c:v>
                </c:pt>
                <c:pt idx="115">
                  <c:v>7.86</c:v>
                </c:pt>
                <c:pt idx="116">
                  <c:v>7.64</c:v>
                </c:pt>
                <c:pt idx="117">
                  <c:v>7.48</c:v>
                </c:pt>
                <c:pt idx="118">
                  <c:v>7.38</c:v>
                </c:pt>
                <c:pt idx="119">
                  <c:v>7.2</c:v>
                </c:pt>
                <c:pt idx="120">
                  <c:v>7.03</c:v>
                </c:pt>
                <c:pt idx="121">
                  <c:v>7.08</c:v>
                </c:pt>
                <c:pt idx="122">
                  <c:v>7.62</c:v>
                </c:pt>
                <c:pt idx="123">
                  <c:v>7.93</c:v>
                </c:pt>
                <c:pt idx="124">
                  <c:v>8.07</c:v>
                </c:pt>
                <c:pt idx="125">
                  <c:v>8.32</c:v>
                </c:pt>
                <c:pt idx="126">
                  <c:v>8.25</c:v>
                </c:pt>
                <c:pt idx="127">
                  <c:v>8</c:v>
                </c:pt>
                <c:pt idx="128">
                  <c:v>8.23</c:v>
                </c:pt>
                <c:pt idx="129">
                  <c:v>7.92</c:v>
                </c:pt>
                <c:pt idx="130">
                  <c:v>7.62</c:v>
                </c:pt>
                <c:pt idx="131">
                  <c:v>7.6</c:v>
                </c:pt>
                <c:pt idx="132">
                  <c:v>7.82</c:v>
                </c:pt>
                <c:pt idx="133">
                  <c:v>7.65</c:v>
                </c:pt>
                <c:pt idx="134">
                  <c:v>7.9</c:v>
                </c:pt>
                <c:pt idx="135">
                  <c:v>8.14</c:v>
                </c:pt>
                <c:pt idx="136">
                  <c:v>7.94</c:v>
                </c:pt>
                <c:pt idx="137">
                  <c:v>7.69</c:v>
                </c:pt>
                <c:pt idx="138">
                  <c:v>7.5</c:v>
                </c:pt>
                <c:pt idx="139">
                  <c:v>7.48</c:v>
                </c:pt>
                <c:pt idx="140">
                  <c:v>7.43</c:v>
                </c:pt>
                <c:pt idx="141">
                  <c:v>7.29</c:v>
                </c:pt>
                <c:pt idx="142">
                  <c:v>7.21</c:v>
                </c:pt>
                <c:pt idx="143">
                  <c:v>7.1</c:v>
                </c:pt>
                <c:pt idx="144">
                  <c:v>6.99</c:v>
                </c:pt>
                <c:pt idx="145">
                  <c:v>7.04</c:v>
                </c:pt>
                <c:pt idx="146">
                  <c:v>7.13</c:v>
                </c:pt>
                <c:pt idx="147">
                  <c:v>7.14</c:v>
                </c:pt>
                <c:pt idx="148">
                  <c:v>7.14</c:v>
                </c:pt>
                <c:pt idx="149">
                  <c:v>7</c:v>
                </c:pt>
                <c:pt idx="150">
                  <c:v>6.95</c:v>
                </c:pt>
                <c:pt idx="151">
                  <c:v>6.92</c:v>
                </c:pt>
                <c:pt idx="152">
                  <c:v>6.72</c:v>
                </c:pt>
                <c:pt idx="153">
                  <c:v>6.71</c:v>
                </c:pt>
                <c:pt idx="154">
                  <c:v>6.87</c:v>
                </c:pt>
                <c:pt idx="155">
                  <c:v>6.72</c:v>
                </c:pt>
                <c:pt idx="156">
                  <c:v>6.79</c:v>
                </c:pt>
                <c:pt idx="157">
                  <c:v>6.81</c:v>
                </c:pt>
                <c:pt idx="158">
                  <c:v>7.04</c:v>
                </c:pt>
                <c:pt idx="159">
                  <c:v>6.92</c:v>
                </c:pt>
                <c:pt idx="160">
                  <c:v>7.15</c:v>
                </c:pt>
                <c:pt idx="161">
                  <c:v>7.55</c:v>
                </c:pt>
                <c:pt idx="162">
                  <c:v>7.63</c:v>
                </c:pt>
                <c:pt idx="163">
                  <c:v>7.94</c:v>
                </c:pt>
                <c:pt idx="164">
                  <c:v>7.82</c:v>
                </c:pt>
                <c:pt idx="165">
                  <c:v>7.85</c:v>
                </c:pt>
                <c:pt idx="166">
                  <c:v>7.74</c:v>
                </c:pt>
                <c:pt idx="167">
                  <c:v>7.91</c:v>
                </c:pt>
                <c:pt idx="168">
                  <c:v>8.2100000000000009</c:v>
                </c:pt>
                <c:pt idx="169">
                  <c:v>8.33</c:v>
                </c:pt>
                <c:pt idx="170">
                  <c:v>8.24</c:v>
                </c:pt>
                <c:pt idx="171">
                  <c:v>8.15</c:v>
                </c:pt>
                <c:pt idx="172">
                  <c:v>8.52</c:v>
                </c:pt>
                <c:pt idx="173">
                  <c:v>8.2899999999999991</c:v>
                </c:pt>
                <c:pt idx="174">
                  <c:v>8.15</c:v>
                </c:pt>
                <c:pt idx="175">
                  <c:v>8.0299999999999994</c:v>
                </c:pt>
                <c:pt idx="176">
                  <c:v>7.91</c:v>
                </c:pt>
                <c:pt idx="177">
                  <c:v>7.8</c:v>
                </c:pt>
                <c:pt idx="178">
                  <c:v>7.75</c:v>
                </c:pt>
                <c:pt idx="179">
                  <c:v>7.38</c:v>
                </c:pt>
                <c:pt idx="180">
                  <c:v>7.03</c:v>
                </c:pt>
                <c:pt idx="181">
                  <c:v>7.05</c:v>
                </c:pt>
                <c:pt idx="182">
                  <c:v>6.95</c:v>
                </c:pt>
                <c:pt idx="183">
                  <c:v>7.08</c:v>
                </c:pt>
                <c:pt idx="184">
                  <c:v>7.15</c:v>
                </c:pt>
                <c:pt idx="185">
                  <c:v>7.16</c:v>
                </c:pt>
                <c:pt idx="186">
                  <c:v>7.13</c:v>
                </c:pt>
                <c:pt idx="187">
                  <c:v>6.95</c:v>
                </c:pt>
                <c:pt idx="188">
                  <c:v>6.82</c:v>
                </c:pt>
                <c:pt idx="189">
                  <c:v>6.62</c:v>
                </c:pt>
              </c:numCache>
            </c:numRef>
          </c:val>
          <c:smooth val="0"/>
        </c:ser>
        <c:dLbls>
          <c:showLegendKey val="0"/>
          <c:showVal val="0"/>
          <c:showCatName val="0"/>
          <c:showSerName val="0"/>
          <c:showPercent val="0"/>
          <c:showBubbleSize val="0"/>
        </c:dLbls>
        <c:smooth val="0"/>
        <c:axId val="615560288"/>
        <c:axId val="538137616"/>
      </c:lineChart>
      <c:dateAx>
        <c:axId val="615560288"/>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538137616"/>
        <c:crosses val="autoZero"/>
        <c:auto val="1"/>
        <c:lblOffset val="100"/>
        <c:baseTimeUnit val="months"/>
        <c:majorUnit val="4"/>
        <c:majorTimeUnit val="years"/>
      </c:dateAx>
      <c:valAx>
        <c:axId val="538137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15560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a:latin typeface="Gill Sans MT" panose="020B0502020104020203" pitchFamily="34" charset="0"/>
              </a:rPr>
              <a:t>Median Home Prices:</a:t>
            </a:r>
            <a:r>
              <a:rPr lang="en-US" sz="3200" baseline="0">
                <a:latin typeface="Gill Sans MT" panose="020B0502020104020203" pitchFamily="34" charset="0"/>
              </a:rPr>
              <a:t> Brown County</a:t>
            </a:r>
            <a:endParaRPr lang="en-US" sz="3200">
              <a:latin typeface="Gill Sans MT" panose="020B0502020104020203" pitchFamily="34" charset="0"/>
            </a:endParaRPr>
          </a:p>
        </c:rich>
      </c:tx>
      <c:overlay val="0"/>
      <c:spPr>
        <a:noFill/>
        <a:ln>
          <a:noFill/>
        </a:ln>
        <a:effectLst/>
      </c:spPr>
    </c:title>
    <c:autoTitleDeleted val="0"/>
    <c:plotArea>
      <c:layout/>
      <c:lineChart>
        <c:grouping val="standard"/>
        <c:varyColors val="0"/>
        <c:ser>
          <c:idx val="0"/>
          <c:order val="0"/>
          <c:tx>
            <c:strRef>
              <c:f>Brown_medprices!$D$1</c:f>
              <c:strCache>
                <c:ptCount val="1"/>
                <c:pt idx="0">
                  <c:v>prices</c:v>
                </c:pt>
              </c:strCache>
            </c:strRef>
          </c:tx>
          <c:spPr>
            <a:ln w="28575" cap="rnd">
              <a:solidFill>
                <a:srgbClr val="00B0F0"/>
              </a:solidFill>
              <a:round/>
            </a:ln>
            <a:effectLst/>
          </c:spPr>
          <c:marker>
            <c:symbol val="none"/>
          </c:marker>
          <c:trendline>
            <c:spPr>
              <a:ln w="25400">
                <a:solidFill>
                  <a:srgbClr val="C00000"/>
                </a:solidFill>
              </a:ln>
            </c:spPr>
            <c:trendlineType val="movingAvg"/>
            <c:period val="12"/>
            <c:dispRSqr val="0"/>
            <c:dispEq val="0"/>
          </c:trendline>
          <c:cat>
            <c:numRef>
              <c:f>Brown_medprices!$C$2:$C$99</c:f>
              <c:numCache>
                <c:formatCode>m/d/yyyy</c:formatCode>
                <c:ptCount val="98"/>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numCache>
            </c:numRef>
          </c:cat>
          <c:val>
            <c:numRef>
              <c:f>Brown_medprices!$D$2:$D$99</c:f>
              <c:numCache>
                <c:formatCode>General</c:formatCode>
                <c:ptCount val="98"/>
                <c:pt idx="0">
                  <c:v>138500</c:v>
                </c:pt>
                <c:pt idx="1">
                  <c:v>152000</c:v>
                </c:pt>
                <c:pt idx="2">
                  <c:v>145000</c:v>
                </c:pt>
                <c:pt idx="3">
                  <c:v>151750</c:v>
                </c:pt>
                <c:pt idx="4">
                  <c:v>154100</c:v>
                </c:pt>
                <c:pt idx="5">
                  <c:v>147000</c:v>
                </c:pt>
                <c:pt idx="6">
                  <c:v>149900</c:v>
                </c:pt>
                <c:pt idx="7">
                  <c:v>148000</c:v>
                </c:pt>
                <c:pt idx="8">
                  <c:v>152000</c:v>
                </c:pt>
                <c:pt idx="9">
                  <c:v>149900</c:v>
                </c:pt>
                <c:pt idx="10">
                  <c:v>145000</c:v>
                </c:pt>
                <c:pt idx="11">
                  <c:v>143250</c:v>
                </c:pt>
                <c:pt idx="12">
                  <c:v>131524</c:v>
                </c:pt>
                <c:pt idx="13">
                  <c:v>135100</c:v>
                </c:pt>
                <c:pt idx="14">
                  <c:v>139450</c:v>
                </c:pt>
                <c:pt idx="15">
                  <c:v>140325</c:v>
                </c:pt>
                <c:pt idx="16">
                  <c:v>145000</c:v>
                </c:pt>
                <c:pt idx="17">
                  <c:v>154100</c:v>
                </c:pt>
                <c:pt idx="18">
                  <c:v>154000</c:v>
                </c:pt>
                <c:pt idx="19">
                  <c:v>154950</c:v>
                </c:pt>
                <c:pt idx="20">
                  <c:v>136125</c:v>
                </c:pt>
                <c:pt idx="21">
                  <c:v>145000</c:v>
                </c:pt>
                <c:pt idx="22">
                  <c:v>145450</c:v>
                </c:pt>
                <c:pt idx="23">
                  <c:v>135400</c:v>
                </c:pt>
                <c:pt idx="24">
                  <c:v>138000</c:v>
                </c:pt>
                <c:pt idx="25">
                  <c:v>132600</c:v>
                </c:pt>
                <c:pt idx="26">
                  <c:v>137275</c:v>
                </c:pt>
                <c:pt idx="27">
                  <c:v>147000</c:v>
                </c:pt>
                <c:pt idx="28">
                  <c:v>147000</c:v>
                </c:pt>
                <c:pt idx="29">
                  <c:v>134045</c:v>
                </c:pt>
                <c:pt idx="30">
                  <c:v>136500</c:v>
                </c:pt>
                <c:pt idx="31">
                  <c:v>135000</c:v>
                </c:pt>
                <c:pt idx="32">
                  <c:v>132000</c:v>
                </c:pt>
                <c:pt idx="33">
                  <c:v>124250</c:v>
                </c:pt>
                <c:pt idx="34">
                  <c:v>128600</c:v>
                </c:pt>
                <c:pt idx="35">
                  <c:v>134950</c:v>
                </c:pt>
                <c:pt idx="36">
                  <c:v>133500</c:v>
                </c:pt>
                <c:pt idx="37">
                  <c:v>128500</c:v>
                </c:pt>
                <c:pt idx="38">
                  <c:v>136950</c:v>
                </c:pt>
                <c:pt idx="39">
                  <c:v>133000</c:v>
                </c:pt>
                <c:pt idx="40">
                  <c:v>139900</c:v>
                </c:pt>
                <c:pt idx="41">
                  <c:v>141250</c:v>
                </c:pt>
                <c:pt idx="42">
                  <c:v>135250</c:v>
                </c:pt>
                <c:pt idx="43">
                  <c:v>150000</c:v>
                </c:pt>
                <c:pt idx="44">
                  <c:v>142000</c:v>
                </c:pt>
                <c:pt idx="45">
                  <c:v>140000</c:v>
                </c:pt>
                <c:pt idx="46">
                  <c:v>130000</c:v>
                </c:pt>
                <c:pt idx="47">
                  <c:v>137747</c:v>
                </c:pt>
                <c:pt idx="48">
                  <c:v>129000</c:v>
                </c:pt>
                <c:pt idx="49">
                  <c:v>130500</c:v>
                </c:pt>
                <c:pt idx="50">
                  <c:v>123000</c:v>
                </c:pt>
                <c:pt idx="51">
                  <c:v>126750</c:v>
                </c:pt>
                <c:pt idx="52">
                  <c:v>138750</c:v>
                </c:pt>
                <c:pt idx="53">
                  <c:v>142500</c:v>
                </c:pt>
                <c:pt idx="54">
                  <c:v>144750</c:v>
                </c:pt>
                <c:pt idx="55">
                  <c:v>139425</c:v>
                </c:pt>
                <c:pt idx="56">
                  <c:v>132950</c:v>
                </c:pt>
                <c:pt idx="57">
                  <c:v>140950</c:v>
                </c:pt>
                <c:pt idx="58">
                  <c:v>143750</c:v>
                </c:pt>
                <c:pt idx="59">
                  <c:v>133000</c:v>
                </c:pt>
                <c:pt idx="60">
                  <c:v>139700</c:v>
                </c:pt>
                <c:pt idx="61">
                  <c:v>119300</c:v>
                </c:pt>
                <c:pt idx="62">
                  <c:v>135075</c:v>
                </c:pt>
                <c:pt idx="63">
                  <c:v>120000</c:v>
                </c:pt>
                <c:pt idx="64">
                  <c:v>137000</c:v>
                </c:pt>
                <c:pt idx="65">
                  <c:v>142000</c:v>
                </c:pt>
                <c:pt idx="66">
                  <c:v>135900</c:v>
                </c:pt>
                <c:pt idx="67">
                  <c:v>138500</c:v>
                </c:pt>
                <c:pt idx="68">
                  <c:v>131250</c:v>
                </c:pt>
                <c:pt idx="69">
                  <c:v>140000</c:v>
                </c:pt>
                <c:pt idx="70">
                  <c:v>142000</c:v>
                </c:pt>
                <c:pt idx="71">
                  <c:v>141500</c:v>
                </c:pt>
                <c:pt idx="72">
                  <c:v>117250</c:v>
                </c:pt>
                <c:pt idx="73">
                  <c:v>123350</c:v>
                </c:pt>
                <c:pt idx="74">
                  <c:v>138000</c:v>
                </c:pt>
                <c:pt idx="75">
                  <c:v>132000</c:v>
                </c:pt>
                <c:pt idx="76">
                  <c:v>142000</c:v>
                </c:pt>
                <c:pt idx="77">
                  <c:v>142225</c:v>
                </c:pt>
                <c:pt idx="78">
                  <c:v>144900</c:v>
                </c:pt>
                <c:pt idx="79">
                  <c:v>139000</c:v>
                </c:pt>
                <c:pt idx="80">
                  <c:v>137000</c:v>
                </c:pt>
                <c:pt idx="81">
                  <c:v>143450</c:v>
                </c:pt>
                <c:pt idx="82">
                  <c:v>125828</c:v>
                </c:pt>
                <c:pt idx="83">
                  <c:v>122500</c:v>
                </c:pt>
                <c:pt idx="84">
                  <c:v>137500</c:v>
                </c:pt>
                <c:pt idx="85">
                  <c:v>134250</c:v>
                </c:pt>
                <c:pt idx="86">
                  <c:v>145000</c:v>
                </c:pt>
                <c:pt idx="87">
                  <c:v>143000</c:v>
                </c:pt>
                <c:pt idx="88">
                  <c:v>150000</c:v>
                </c:pt>
                <c:pt idx="89">
                  <c:v>149000</c:v>
                </c:pt>
                <c:pt idx="90">
                  <c:v>151550</c:v>
                </c:pt>
                <c:pt idx="91">
                  <c:v>155000</c:v>
                </c:pt>
                <c:pt idx="92">
                  <c:v>150000</c:v>
                </c:pt>
                <c:pt idx="93">
                  <c:v>145900</c:v>
                </c:pt>
                <c:pt idx="94">
                  <c:v>137650</c:v>
                </c:pt>
                <c:pt idx="95">
                  <c:v>139450</c:v>
                </c:pt>
                <c:pt idx="96">
                  <c:v>141000</c:v>
                </c:pt>
                <c:pt idx="97">
                  <c:v>131500</c:v>
                </c:pt>
              </c:numCache>
            </c:numRef>
          </c:val>
          <c:smooth val="0"/>
        </c:ser>
        <c:dLbls>
          <c:showLegendKey val="0"/>
          <c:showVal val="0"/>
          <c:showCatName val="0"/>
          <c:showSerName val="0"/>
          <c:showPercent val="0"/>
          <c:showBubbleSize val="0"/>
        </c:dLbls>
        <c:smooth val="0"/>
        <c:axId val="616635696"/>
        <c:axId val="616636256"/>
      </c:lineChart>
      <c:dateAx>
        <c:axId val="616635696"/>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16636256"/>
        <c:crosses val="autoZero"/>
        <c:auto val="1"/>
        <c:lblOffset val="100"/>
        <c:baseTimeUnit val="months"/>
        <c:majorUnit val="4"/>
        <c:majorTimeUnit val="years"/>
      </c:dateAx>
      <c:valAx>
        <c:axId val="616636256"/>
        <c:scaling>
          <c:orientation val="minMax"/>
          <c:min val="10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16635696"/>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b="0" i="0" baseline="0" dirty="0">
                <a:effectLst/>
                <a:latin typeface="Gill Sans MT" panose="020B0502020104020203" pitchFamily="34" charset="0"/>
              </a:rPr>
              <a:t>Median Home Prices: </a:t>
            </a:r>
            <a:r>
              <a:rPr lang="en-US" sz="3200" b="0" i="0" baseline="0" dirty="0" smtClean="0">
                <a:effectLst/>
                <a:latin typeface="Gill Sans MT" panose="020B0502020104020203" pitchFamily="34" charset="0"/>
              </a:rPr>
              <a:t>Outagamie </a:t>
            </a:r>
            <a:r>
              <a:rPr lang="en-US" sz="3200" b="0" i="0" baseline="0" dirty="0">
                <a:effectLst/>
                <a:latin typeface="Gill Sans MT" panose="020B0502020104020203" pitchFamily="34" charset="0"/>
              </a:rPr>
              <a:t>County</a:t>
            </a:r>
            <a:endParaRPr lang="en-US" sz="3200" dirty="0">
              <a:effectLst/>
              <a:latin typeface="Gill Sans MT" panose="020B0502020104020203" pitchFamily="34" charset="0"/>
            </a:endParaRPr>
          </a:p>
        </c:rich>
      </c:tx>
      <c:overlay val="0"/>
      <c:spPr>
        <a:noFill/>
        <a:ln>
          <a:noFill/>
        </a:ln>
        <a:effectLst/>
      </c:spPr>
    </c:title>
    <c:autoTitleDeleted val="0"/>
    <c:plotArea>
      <c:layout/>
      <c:lineChart>
        <c:grouping val="standard"/>
        <c:varyColors val="0"/>
        <c:ser>
          <c:idx val="0"/>
          <c:order val="0"/>
          <c:tx>
            <c:strRef>
              <c:f>Outagamie_medprices!$D$1</c:f>
              <c:strCache>
                <c:ptCount val="1"/>
                <c:pt idx="0">
                  <c:v>prices</c:v>
                </c:pt>
              </c:strCache>
            </c:strRef>
          </c:tx>
          <c:spPr>
            <a:ln w="28575" cap="rnd">
              <a:solidFill>
                <a:srgbClr val="00B0F0"/>
              </a:solidFill>
              <a:round/>
            </a:ln>
            <a:effectLst/>
          </c:spPr>
          <c:marker>
            <c:symbol val="none"/>
          </c:marker>
          <c:trendline>
            <c:spPr>
              <a:ln w="25400">
                <a:solidFill>
                  <a:srgbClr val="C00000"/>
                </a:solidFill>
              </a:ln>
            </c:spPr>
            <c:trendlineType val="movingAvg"/>
            <c:period val="12"/>
            <c:dispRSqr val="0"/>
            <c:dispEq val="0"/>
          </c:trendline>
          <c:cat>
            <c:numRef>
              <c:f>Outagamie_medprices!$C$2:$C$99</c:f>
              <c:numCache>
                <c:formatCode>m/d/yyyy</c:formatCode>
                <c:ptCount val="98"/>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numCache>
            </c:numRef>
          </c:cat>
          <c:val>
            <c:numRef>
              <c:f>Outagamie_medprices!$D$2:$D$99</c:f>
              <c:numCache>
                <c:formatCode>General</c:formatCode>
                <c:ptCount val="98"/>
                <c:pt idx="0">
                  <c:v>129000</c:v>
                </c:pt>
                <c:pt idx="1">
                  <c:v>136500</c:v>
                </c:pt>
                <c:pt idx="2">
                  <c:v>125900</c:v>
                </c:pt>
                <c:pt idx="3">
                  <c:v>127200</c:v>
                </c:pt>
                <c:pt idx="4">
                  <c:v>142200</c:v>
                </c:pt>
                <c:pt idx="5">
                  <c:v>142625</c:v>
                </c:pt>
                <c:pt idx="6">
                  <c:v>150500</c:v>
                </c:pt>
                <c:pt idx="7">
                  <c:v>151400</c:v>
                </c:pt>
                <c:pt idx="8">
                  <c:v>138000</c:v>
                </c:pt>
                <c:pt idx="9">
                  <c:v>133600</c:v>
                </c:pt>
                <c:pt idx="10">
                  <c:v>143000</c:v>
                </c:pt>
                <c:pt idx="11">
                  <c:v>137558</c:v>
                </c:pt>
                <c:pt idx="12">
                  <c:v>124900</c:v>
                </c:pt>
                <c:pt idx="13">
                  <c:v>131345</c:v>
                </c:pt>
                <c:pt idx="14">
                  <c:v>131700</c:v>
                </c:pt>
                <c:pt idx="15">
                  <c:v>130500</c:v>
                </c:pt>
                <c:pt idx="16">
                  <c:v>139500</c:v>
                </c:pt>
                <c:pt idx="17">
                  <c:v>156000</c:v>
                </c:pt>
                <c:pt idx="18">
                  <c:v>150450</c:v>
                </c:pt>
                <c:pt idx="19">
                  <c:v>136000</c:v>
                </c:pt>
                <c:pt idx="20">
                  <c:v>121175</c:v>
                </c:pt>
                <c:pt idx="21">
                  <c:v>140750</c:v>
                </c:pt>
                <c:pt idx="22">
                  <c:v>121350</c:v>
                </c:pt>
                <c:pt idx="23">
                  <c:v>125200</c:v>
                </c:pt>
                <c:pt idx="24">
                  <c:v>118900</c:v>
                </c:pt>
                <c:pt idx="25">
                  <c:v>122450</c:v>
                </c:pt>
                <c:pt idx="26">
                  <c:v>128000</c:v>
                </c:pt>
                <c:pt idx="27">
                  <c:v>130000</c:v>
                </c:pt>
                <c:pt idx="28">
                  <c:v>128450</c:v>
                </c:pt>
                <c:pt idx="29">
                  <c:v>138145</c:v>
                </c:pt>
                <c:pt idx="30">
                  <c:v>129250</c:v>
                </c:pt>
                <c:pt idx="31">
                  <c:v>129900</c:v>
                </c:pt>
                <c:pt idx="32">
                  <c:v>133000</c:v>
                </c:pt>
                <c:pt idx="33">
                  <c:v>119900</c:v>
                </c:pt>
                <c:pt idx="34">
                  <c:v>118000</c:v>
                </c:pt>
                <c:pt idx="35">
                  <c:v>162400</c:v>
                </c:pt>
                <c:pt idx="36">
                  <c:v>130625</c:v>
                </c:pt>
                <c:pt idx="37">
                  <c:v>129900</c:v>
                </c:pt>
                <c:pt idx="38">
                  <c:v>124700</c:v>
                </c:pt>
                <c:pt idx="39">
                  <c:v>125000</c:v>
                </c:pt>
                <c:pt idx="40">
                  <c:v>127500</c:v>
                </c:pt>
                <c:pt idx="41">
                  <c:v>140000</c:v>
                </c:pt>
                <c:pt idx="42">
                  <c:v>135975</c:v>
                </c:pt>
                <c:pt idx="43">
                  <c:v>145000</c:v>
                </c:pt>
                <c:pt idx="44">
                  <c:v>135000</c:v>
                </c:pt>
                <c:pt idx="45">
                  <c:v>140000</c:v>
                </c:pt>
                <c:pt idx="46">
                  <c:v>117450</c:v>
                </c:pt>
                <c:pt idx="47">
                  <c:v>130875</c:v>
                </c:pt>
                <c:pt idx="48">
                  <c:v>123500</c:v>
                </c:pt>
                <c:pt idx="49">
                  <c:v>123750</c:v>
                </c:pt>
                <c:pt idx="50">
                  <c:v>125000</c:v>
                </c:pt>
                <c:pt idx="51">
                  <c:v>125900</c:v>
                </c:pt>
                <c:pt idx="52">
                  <c:v>121725</c:v>
                </c:pt>
                <c:pt idx="53">
                  <c:v>127862</c:v>
                </c:pt>
                <c:pt idx="54">
                  <c:v>125250</c:v>
                </c:pt>
                <c:pt idx="55">
                  <c:v>127256</c:v>
                </c:pt>
                <c:pt idx="56">
                  <c:v>128350</c:v>
                </c:pt>
                <c:pt idx="57">
                  <c:v>124900</c:v>
                </c:pt>
                <c:pt idx="58">
                  <c:v>121250</c:v>
                </c:pt>
                <c:pt idx="59">
                  <c:v>113950</c:v>
                </c:pt>
                <c:pt idx="60">
                  <c:v>113500</c:v>
                </c:pt>
                <c:pt idx="61">
                  <c:v>138450</c:v>
                </c:pt>
                <c:pt idx="62">
                  <c:v>107500</c:v>
                </c:pt>
                <c:pt idx="63">
                  <c:v>121200</c:v>
                </c:pt>
                <c:pt idx="64">
                  <c:v>118900</c:v>
                </c:pt>
                <c:pt idx="65">
                  <c:v>129500</c:v>
                </c:pt>
                <c:pt idx="66">
                  <c:v>144400</c:v>
                </c:pt>
                <c:pt idx="67">
                  <c:v>135900</c:v>
                </c:pt>
                <c:pt idx="68">
                  <c:v>132500</c:v>
                </c:pt>
                <c:pt idx="69">
                  <c:v>118500</c:v>
                </c:pt>
                <c:pt idx="70">
                  <c:v>129900</c:v>
                </c:pt>
                <c:pt idx="71">
                  <c:v>118500</c:v>
                </c:pt>
                <c:pt idx="72">
                  <c:v>115000</c:v>
                </c:pt>
                <c:pt idx="73">
                  <c:v>122300</c:v>
                </c:pt>
                <c:pt idx="74">
                  <c:v>128000</c:v>
                </c:pt>
                <c:pt idx="75">
                  <c:v>121000</c:v>
                </c:pt>
                <c:pt idx="76">
                  <c:v>132000</c:v>
                </c:pt>
                <c:pt idx="77">
                  <c:v>150000</c:v>
                </c:pt>
                <c:pt idx="78">
                  <c:v>144900</c:v>
                </c:pt>
                <c:pt idx="79">
                  <c:v>145000</c:v>
                </c:pt>
                <c:pt idx="80">
                  <c:v>127900</c:v>
                </c:pt>
                <c:pt idx="81">
                  <c:v>139900</c:v>
                </c:pt>
                <c:pt idx="82">
                  <c:v>130000</c:v>
                </c:pt>
                <c:pt idx="83">
                  <c:v>144950</c:v>
                </c:pt>
                <c:pt idx="84">
                  <c:v>117500</c:v>
                </c:pt>
                <c:pt idx="85">
                  <c:v>126512</c:v>
                </c:pt>
                <c:pt idx="86">
                  <c:v>133250</c:v>
                </c:pt>
                <c:pt idx="87">
                  <c:v>129950</c:v>
                </c:pt>
                <c:pt idx="88">
                  <c:v>147000</c:v>
                </c:pt>
                <c:pt idx="89">
                  <c:v>142000</c:v>
                </c:pt>
                <c:pt idx="90">
                  <c:v>135000</c:v>
                </c:pt>
                <c:pt idx="91">
                  <c:v>145000</c:v>
                </c:pt>
                <c:pt idx="92">
                  <c:v>159900</c:v>
                </c:pt>
                <c:pt idx="93">
                  <c:v>134800</c:v>
                </c:pt>
                <c:pt idx="94">
                  <c:v>131250</c:v>
                </c:pt>
                <c:pt idx="95">
                  <c:v>126444</c:v>
                </c:pt>
                <c:pt idx="96">
                  <c:v>134000</c:v>
                </c:pt>
                <c:pt idx="97">
                  <c:v>138000</c:v>
                </c:pt>
              </c:numCache>
            </c:numRef>
          </c:val>
          <c:smooth val="0"/>
        </c:ser>
        <c:dLbls>
          <c:showLegendKey val="0"/>
          <c:showVal val="0"/>
          <c:showCatName val="0"/>
          <c:showSerName val="0"/>
          <c:showPercent val="0"/>
          <c:showBubbleSize val="0"/>
        </c:dLbls>
        <c:smooth val="0"/>
        <c:axId val="616638496"/>
        <c:axId val="616639056"/>
      </c:lineChart>
      <c:dateAx>
        <c:axId val="616638496"/>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16639056"/>
        <c:crosses val="autoZero"/>
        <c:auto val="1"/>
        <c:lblOffset val="100"/>
        <c:baseTimeUnit val="months"/>
        <c:majorUnit val="4"/>
        <c:majorTimeUnit val="years"/>
      </c:dateAx>
      <c:valAx>
        <c:axId val="616639056"/>
        <c:scaling>
          <c:orientation val="minMax"/>
          <c:min val="10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16638496"/>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b="0" i="0" baseline="0">
                <a:effectLst/>
                <a:latin typeface="Gill Sans MT" panose="020B0502020104020203" pitchFamily="34" charset="0"/>
              </a:rPr>
              <a:t>Median Home Prices: Winnebago County</a:t>
            </a:r>
            <a:endParaRPr lang="en-US" sz="3200">
              <a:effectLst/>
              <a:latin typeface="Gill Sans MT" panose="020B0502020104020203" pitchFamily="34" charset="0"/>
            </a:endParaRPr>
          </a:p>
        </c:rich>
      </c:tx>
      <c:overlay val="0"/>
      <c:spPr>
        <a:noFill/>
        <a:ln>
          <a:noFill/>
        </a:ln>
        <a:effectLst/>
      </c:spPr>
    </c:title>
    <c:autoTitleDeleted val="0"/>
    <c:plotArea>
      <c:layout/>
      <c:lineChart>
        <c:grouping val="standard"/>
        <c:varyColors val="0"/>
        <c:ser>
          <c:idx val="0"/>
          <c:order val="0"/>
          <c:tx>
            <c:strRef>
              <c:f>Winnebago_medprices!$D$1</c:f>
              <c:strCache>
                <c:ptCount val="1"/>
                <c:pt idx="0">
                  <c:v>prices</c:v>
                </c:pt>
              </c:strCache>
            </c:strRef>
          </c:tx>
          <c:spPr>
            <a:ln w="28575" cap="rnd">
              <a:solidFill>
                <a:srgbClr val="00B0F0"/>
              </a:solidFill>
              <a:round/>
            </a:ln>
            <a:effectLst/>
          </c:spPr>
          <c:marker>
            <c:symbol val="none"/>
          </c:marker>
          <c:trendline>
            <c:spPr>
              <a:ln w="25400">
                <a:solidFill>
                  <a:srgbClr val="C00000"/>
                </a:solidFill>
              </a:ln>
            </c:spPr>
            <c:trendlineType val="movingAvg"/>
            <c:period val="12"/>
            <c:dispRSqr val="0"/>
            <c:dispEq val="0"/>
          </c:trendline>
          <c:cat>
            <c:numRef>
              <c:f>Winnebago_medprices!$C$2:$C$99</c:f>
              <c:numCache>
                <c:formatCode>m/d/yyyy</c:formatCode>
                <c:ptCount val="98"/>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numCache>
            </c:numRef>
          </c:cat>
          <c:val>
            <c:numRef>
              <c:f>Winnebago_medprices!$D$2:$D$99</c:f>
              <c:numCache>
                <c:formatCode>General</c:formatCode>
                <c:ptCount val="98"/>
                <c:pt idx="0">
                  <c:v>128500</c:v>
                </c:pt>
                <c:pt idx="1">
                  <c:v>129900</c:v>
                </c:pt>
                <c:pt idx="2">
                  <c:v>130000</c:v>
                </c:pt>
                <c:pt idx="3">
                  <c:v>129900</c:v>
                </c:pt>
                <c:pt idx="4">
                  <c:v>128725</c:v>
                </c:pt>
                <c:pt idx="5">
                  <c:v>138000</c:v>
                </c:pt>
                <c:pt idx="6">
                  <c:v>124200</c:v>
                </c:pt>
                <c:pt idx="7">
                  <c:v>127000</c:v>
                </c:pt>
                <c:pt idx="8">
                  <c:v>125000</c:v>
                </c:pt>
                <c:pt idx="9">
                  <c:v>136200</c:v>
                </c:pt>
                <c:pt idx="10">
                  <c:v>126332</c:v>
                </c:pt>
                <c:pt idx="11">
                  <c:v>133000</c:v>
                </c:pt>
                <c:pt idx="12">
                  <c:v>115900</c:v>
                </c:pt>
                <c:pt idx="13">
                  <c:v>116250</c:v>
                </c:pt>
                <c:pt idx="14">
                  <c:v>124000</c:v>
                </c:pt>
                <c:pt idx="15">
                  <c:v>127000</c:v>
                </c:pt>
                <c:pt idx="16">
                  <c:v>129000</c:v>
                </c:pt>
                <c:pt idx="17">
                  <c:v>128250</c:v>
                </c:pt>
                <c:pt idx="18">
                  <c:v>123750</c:v>
                </c:pt>
                <c:pt idx="19">
                  <c:v>125000</c:v>
                </c:pt>
                <c:pt idx="20">
                  <c:v>128700</c:v>
                </c:pt>
                <c:pt idx="21">
                  <c:v>122000</c:v>
                </c:pt>
                <c:pt idx="22">
                  <c:v>102200</c:v>
                </c:pt>
                <c:pt idx="23">
                  <c:v>114000</c:v>
                </c:pt>
                <c:pt idx="24">
                  <c:v>123450</c:v>
                </c:pt>
                <c:pt idx="25">
                  <c:v>108000</c:v>
                </c:pt>
                <c:pt idx="26">
                  <c:v>100950</c:v>
                </c:pt>
                <c:pt idx="27">
                  <c:v>101000</c:v>
                </c:pt>
                <c:pt idx="28">
                  <c:v>109500</c:v>
                </c:pt>
                <c:pt idx="29">
                  <c:v>114900</c:v>
                </c:pt>
                <c:pt idx="30">
                  <c:v>113413</c:v>
                </c:pt>
                <c:pt idx="31">
                  <c:v>124000</c:v>
                </c:pt>
                <c:pt idx="32">
                  <c:v>126500</c:v>
                </c:pt>
                <c:pt idx="33">
                  <c:v>112750</c:v>
                </c:pt>
                <c:pt idx="34">
                  <c:v>110500</c:v>
                </c:pt>
                <c:pt idx="35">
                  <c:v>112750</c:v>
                </c:pt>
                <c:pt idx="36">
                  <c:v>129000</c:v>
                </c:pt>
                <c:pt idx="37">
                  <c:v>122000</c:v>
                </c:pt>
                <c:pt idx="38">
                  <c:v>114000</c:v>
                </c:pt>
                <c:pt idx="39">
                  <c:v>121450</c:v>
                </c:pt>
                <c:pt idx="40">
                  <c:v>115000</c:v>
                </c:pt>
                <c:pt idx="41">
                  <c:v>120000</c:v>
                </c:pt>
                <c:pt idx="42">
                  <c:v>131750</c:v>
                </c:pt>
                <c:pt idx="43">
                  <c:v>109450</c:v>
                </c:pt>
                <c:pt idx="44">
                  <c:v>108950</c:v>
                </c:pt>
                <c:pt idx="45">
                  <c:v>127400</c:v>
                </c:pt>
                <c:pt idx="46">
                  <c:v>114700</c:v>
                </c:pt>
                <c:pt idx="47">
                  <c:v>108000</c:v>
                </c:pt>
                <c:pt idx="48">
                  <c:v>137000</c:v>
                </c:pt>
                <c:pt idx="49">
                  <c:v>94950</c:v>
                </c:pt>
                <c:pt idx="50">
                  <c:v>115000</c:v>
                </c:pt>
                <c:pt idx="51">
                  <c:v>98000</c:v>
                </c:pt>
                <c:pt idx="52">
                  <c:v>123500</c:v>
                </c:pt>
                <c:pt idx="53">
                  <c:v>122500</c:v>
                </c:pt>
                <c:pt idx="54">
                  <c:v>103500</c:v>
                </c:pt>
                <c:pt idx="55">
                  <c:v>123000</c:v>
                </c:pt>
                <c:pt idx="56">
                  <c:v>110000</c:v>
                </c:pt>
                <c:pt idx="57">
                  <c:v>115500</c:v>
                </c:pt>
                <c:pt idx="58">
                  <c:v>122225</c:v>
                </c:pt>
                <c:pt idx="59">
                  <c:v>99012</c:v>
                </c:pt>
                <c:pt idx="60">
                  <c:v>85000</c:v>
                </c:pt>
                <c:pt idx="61">
                  <c:v>95500</c:v>
                </c:pt>
                <c:pt idx="62">
                  <c:v>110000</c:v>
                </c:pt>
                <c:pt idx="63">
                  <c:v>108000</c:v>
                </c:pt>
                <c:pt idx="64">
                  <c:v>119000</c:v>
                </c:pt>
                <c:pt idx="65">
                  <c:v>115000</c:v>
                </c:pt>
                <c:pt idx="66">
                  <c:v>123700</c:v>
                </c:pt>
                <c:pt idx="67">
                  <c:v>125000</c:v>
                </c:pt>
                <c:pt idx="68">
                  <c:v>121000</c:v>
                </c:pt>
                <c:pt idx="69">
                  <c:v>122000</c:v>
                </c:pt>
                <c:pt idx="70">
                  <c:v>112750</c:v>
                </c:pt>
                <c:pt idx="71">
                  <c:v>112500</c:v>
                </c:pt>
                <c:pt idx="72">
                  <c:v>116000</c:v>
                </c:pt>
                <c:pt idx="73">
                  <c:v>119900</c:v>
                </c:pt>
                <c:pt idx="74">
                  <c:v>126500</c:v>
                </c:pt>
                <c:pt idx="75">
                  <c:v>126000</c:v>
                </c:pt>
                <c:pt idx="76">
                  <c:v>118000</c:v>
                </c:pt>
                <c:pt idx="77">
                  <c:v>142000</c:v>
                </c:pt>
                <c:pt idx="78">
                  <c:v>117900</c:v>
                </c:pt>
                <c:pt idx="79">
                  <c:v>125000</c:v>
                </c:pt>
                <c:pt idx="80">
                  <c:v>111450</c:v>
                </c:pt>
                <c:pt idx="81">
                  <c:v>128450</c:v>
                </c:pt>
                <c:pt idx="82">
                  <c:v>123000</c:v>
                </c:pt>
                <c:pt idx="83">
                  <c:v>115000</c:v>
                </c:pt>
                <c:pt idx="84">
                  <c:v>108000</c:v>
                </c:pt>
                <c:pt idx="85">
                  <c:v>115750</c:v>
                </c:pt>
                <c:pt idx="86">
                  <c:v>110500</c:v>
                </c:pt>
                <c:pt idx="87">
                  <c:v>119950</c:v>
                </c:pt>
                <c:pt idx="88">
                  <c:v>117500</c:v>
                </c:pt>
                <c:pt idx="89">
                  <c:v>133500</c:v>
                </c:pt>
                <c:pt idx="90">
                  <c:v>129000</c:v>
                </c:pt>
                <c:pt idx="91">
                  <c:v>138100</c:v>
                </c:pt>
                <c:pt idx="92">
                  <c:v>132000</c:v>
                </c:pt>
                <c:pt idx="93">
                  <c:v>126500</c:v>
                </c:pt>
                <c:pt idx="94">
                  <c:v>125114</c:v>
                </c:pt>
                <c:pt idx="95">
                  <c:v>131950</c:v>
                </c:pt>
                <c:pt idx="96">
                  <c:v>125000</c:v>
                </c:pt>
                <c:pt idx="97">
                  <c:v>116000</c:v>
                </c:pt>
              </c:numCache>
            </c:numRef>
          </c:val>
          <c:smooth val="0"/>
        </c:ser>
        <c:dLbls>
          <c:showLegendKey val="0"/>
          <c:showVal val="0"/>
          <c:showCatName val="0"/>
          <c:showSerName val="0"/>
          <c:showPercent val="0"/>
          <c:showBubbleSize val="0"/>
        </c:dLbls>
        <c:smooth val="0"/>
        <c:axId val="616641296"/>
        <c:axId val="616641856"/>
      </c:lineChart>
      <c:dateAx>
        <c:axId val="616641296"/>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16641856"/>
        <c:crosses val="autoZero"/>
        <c:auto val="1"/>
        <c:lblOffset val="100"/>
        <c:baseTimeUnit val="months"/>
        <c:majorUnit val="4"/>
        <c:majorTimeUnit val="years"/>
      </c:dateAx>
      <c:valAx>
        <c:axId val="616641856"/>
        <c:scaling>
          <c:orientation val="minMax"/>
          <c:min val="8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16641296"/>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b="0" i="0" baseline="0">
                <a:effectLst/>
                <a:latin typeface="Gill Sans MT" panose="020B0502020104020203" pitchFamily="34" charset="0"/>
              </a:rPr>
              <a:t>Median Home Prices: La Crosse County</a:t>
            </a:r>
            <a:endParaRPr lang="en-US" sz="3200">
              <a:effectLst/>
              <a:latin typeface="Gill Sans MT" panose="020B0502020104020203" pitchFamily="34" charset="0"/>
            </a:endParaRPr>
          </a:p>
        </c:rich>
      </c:tx>
      <c:overlay val="0"/>
      <c:spPr>
        <a:noFill/>
        <a:ln>
          <a:noFill/>
        </a:ln>
        <a:effectLst/>
      </c:spPr>
    </c:title>
    <c:autoTitleDeleted val="0"/>
    <c:plotArea>
      <c:layout/>
      <c:lineChart>
        <c:grouping val="standard"/>
        <c:varyColors val="0"/>
        <c:ser>
          <c:idx val="0"/>
          <c:order val="0"/>
          <c:tx>
            <c:strRef>
              <c:f>'La Crosse_medprices'!$D$1</c:f>
              <c:strCache>
                <c:ptCount val="1"/>
                <c:pt idx="0">
                  <c:v>prices</c:v>
                </c:pt>
              </c:strCache>
            </c:strRef>
          </c:tx>
          <c:spPr>
            <a:ln w="28575" cap="rnd">
              <a:solidFill>
                <a:srgbClr val="00B0F0"/>
              </a:solidFill>
              <a:round/>
            </a:ln>
            <a:effectLst/>
          </c:spPr>
          <c:marker>
            <c:symbol val="none"/>
          </c:marker>
          <c:trendline>
            <c:spPr>
              <a:ln w="25400">
                <a:solidFill>
                  <a:srgbClr val="C00000"/>
                </a:solidFill>
              </a:ln>
            </c:spPr>
            <c:trendlineType val="movingAvg"/>
            <c:period val="12"/>
            <c:dispRSqr val="0"/>
            <c:dispEq val="0"/>
          </c:trendline>
          <c:cat>
            <c:numRef>
              <c:f>'La Crosse_medprices'!$C$2:$C$99</c:f>
              <c:numCache>
                <c:formatCode>m/d/yyyy</c:formatCode>
                <c:ptCount val="98"/>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pt idx="46">
                  <c:v>40483</c:v>
                </c:pt>
                <c:pt idx="47">
                  <c:v>40513</c:v>
                </c:pt>
                <c:pt idx="48">
                  <c:v>40544</c:v>
                </c:pt>
                <c:pt idx="49">
                  <c:v>40575</c:v>
                </c:pt>
                <c:pt idx="50">
                  <c:v>40603</c:v>
                </c:pt>
                <c:pt idx="51">
                  <c:v>40634</c:v>
                </c:pt>
                <c:pt idx="52">
                  <c:v>40664</c:v>
                </c:pt>
                <c:pt idx="53">
                  <c:v>40695</c:v>
                </c:pt>
                <c:pt idx="54">
                  <c:v>40725</c:v>
                </c:pt>
                <c:pt idx="55">
                  <c:v>40756</c:v>
                </c:pt>
                <c:pt idx="56">
                  <c:v>40787</c:v>
                </c:pt>
                <c:pt idx="57">
                  <c:v>40817</c:v>
                </c:pt>
                <c:pt idx="58">
                  <c:v>40848</c:v>
                </c:pt>
                <c:pt idx="59">
                  <c:v>40878</c:v>
                </c:pt>
                <c:pt idx="60">
                  <c:v>40909</c:v>
                </c:pt>
                <c:pt idx="61">
                  <c:v>40940</c:v>
                </c:pt>
                <c:pt idx="62">
                  <c:v>40969</c:v>
                </c:pt>
                <c:pt idx="63">
                  <c:v>41000</c:v>
                </c:pt>
                <c:pt idx="64">
                  <c:v>41030</c:v>
                </c:pt>
                <c:pt idx="65">
                  <c:v>41061</c:v>
                </c:pt>
                <c:pt idx="66">
                  <c:v>41091</c:v>
                </c:pt>
                <c:pt idx="67">
                  <c:v>41122</c:v>
                </c:pt>
                <c:pt idx="68">
                  <c:v>41153</c:v>
                </c:pt>
                <c:pt idx="69">
                  <c:v>41183</c:v>
                </c:pt>
                <c:pt idx="70">
                  <c:v>41214</c:v>
                </c:pt>
                <c:pt idx="71">
                  <c:v>41244</c:v>
                </c:pt>
                <c:pt idx="72">
                  <c:v>41275</c:v>
                </c:pt>
                <c:pt idx="73">
                  <c:v>41306</c:v>
                </c:pt>
                <c:pt idx="74">
                  <c:v>41334</c:v>
                </c:pt>
                <c:pt idx="75">
                  <c:v>41365</c:v>
                </c:pt>
                <c:pt idx="76">
                  <c:v>41395</c:v>
                </c:pt>
                <c:pt idx="77">
                  <c:v>41426</c:v>
                </c:pt>
                <c:pt idx="78">
                  <c:v>41456</c:v>
                </c:pt>
                <c:pt idx="79">
                  <c:v>41487</c:v>
                </c:pt>
                <c:pt idx="80">
                  <c:v>41518</c:v>
                </c:pt>
                <c:pt idx="81">
                  <c:v>41548</c:v>
                </c:pt>
                <c:pt idx="82">
                  <c:v>41579</c:v>
                </c:pt>
                <c:pt idx="83">
                  <c:v>41609</c:v>
                </c:pt>
                <c:pt idx="84">
                  <c:v>41640</c:v>
                </c:pt>
                <c:pt idx="85">
                  <c:v>41671</c:v>
                </c:pt>
                <c:pt idx="86">
                  <c:v>41699</c:v>
                </c:pt>
                <c:pt idx="87">
                  <c:v>41730</c:v>
                </c:pt>
                <c:pt idx="88">
                  <c:v>41760</c:v>
                </c:pt>
                <c:pt idx="89">
                  <c:v>41791</c:v>
                </c:pt>
                <c:pt idx="90">
                  <c:v>41821</c:v>
                </c:pt>
                <c:pt idx="91">
                  <c:v>41852</c:v>
                </c:pt>
                <c:pt idx="92">
                  <c:v>41883</c:v>
                </c:pt>
                <c:pt idx="93">
                  <c:v>41913</c:v>
                </c:pt>
                <c:pt idx="94">
                  <c:v>41944</c:v>
                </c:pt>
                <c:pt idx="95">
                  <c:v>41974</c:v>
                </c:pt>
                <c:pt idx="96">
                  <c:v>42005</c:v>
                </c:pt>
                <c:pt idx="97">
                  <c:v>42036</c:v>
                </c:pt>
              </c:numCache>
            </c:numRef>
          </c:cat>
          <c:val>
            <c:numRef>
              <c:f>'La Crosse_medprices'!$D$2:$D$99</c:f>
              <c:numCache>
                <c:formatCode>General</c:formatCode>
                <c:ptCount val="98"/>
                <c:pt idx="0">
                  <c:v>137800</c:v>
                </c:pt>
                <c:pt idx="1">
                  <c:v>135000</c:v>
                </c:pt>
                <c:pt idx="2">
                  <c:v>135400</c:v>
                </c:pt>
                <c:pt idx="3">
                  <c:v>141250</c:v>
                </c:pt>
                <c:pt idx="4">
                  <c:v>150000</c:v>
                </c:pt>
                <c:pt idx="5">
                  <c:v>140000</c:v>
                </c:pt>
                <c:pt idx="6">
                  <c:v>148250</c:v>
                </c:pt>
                <c:pt idx="7">
                  <c:v>145000</c:v>
                </c:pt>
                <c:pt idx="8">
                  <c:v>133250</c:v>
                </c:pt>
                <c:pt idx="9">
                  <c:v>139950</c:v>
                </c:pt>
                <c:pt idx="10">
                  <c:v>129900</c:v>
                </c:pt>
                <c:pt idx="11">
                  <c:v>139900</c:v>
                </c:pt>
                <c:pt idx="12">
                  <c:v>134250</c:v>
                </c:pt>
                <c:pt idx="13">
                  <c:v>135500</c:v>
                </c:pt>
                <c:pt idx="14">
                  <c:v>139000</c:v>
                </c:pt>
                <c:pt idx="15">
                  <c:v>149155</c:v>
                </c:pt>
                <c:pt idx="16">
                  <c:v>151000</c:v>
                </c:pt>
                <c:pt idx="17">
                  <c:v>160000</c:v>
                </c:pt>
                <c:pt idx="18">
                  <c:v>147000</c:v>
                </c:pt>
                <c:pt idx="19">
                  <c:v>146450</c:v>
                </c:pt>
                <c:pt idx="20">
                  <c:v>140250</c:v>
                </c:pt>
                <c:pt idx="21">
                  <c:v>128000</c:v>
                </c:pt>
                <c:pt idx="22">
                  <c:v>149950</c:v>
                </c:pt>
                <c:pt idx="23">
                  <c:v>132000</c:v>
                </c:pt>
                <c:pt idx="24">
                  <c:v>141950</c:v>
                </c:pt>
                <c:pt idx="25">
                  <c:v>138000</c:v>
                </c:pt>
                <c:pt idx="26">
                  <c:v>123000</c:v>
                </c:pt>
                <c:pt idx="27">
                  <c:v>134500</c:v>
                </c:pt>
                <c:pt idx="28">
                  <c:v>129500</c:v>
                </c:pt>
                <c:pt idx="29">
                  <c:v>137400</c:v>
                </c:pt>
                <c:pt idx="30">
                  <c:v>146000</c:v>
                </c:pt>
                <c:pt idx="31">
                  <c:v>148500</c:v>
                </c:pt>
                <c:pt idx="32">
                  <c:v>143000</c:v>
                </c:pt>
                <c:pt idx="33">
                  <c:v>146000</c:v>
                </c:pt>
                <c:pt idx="34">
                  <c:v>125500</c:v>
                </c:pt>
                <c:pt idx="35">
                  <c:v>139250</c:v>
                </c:pt>
                <c:pt idx="36">
                  <c:v>137500</c:v>
                </c:pt>
                <c:pt idx="37">
                  <c:v>140000</c:v>
                </c:pt>
                <c:pt idx="38">
                  <c:v>139900</c:v>
                </c:pt>
                <c:pt idx="39">
                  <c:v>137500</c:v>
                </c:pt>
                <c:pt idx="40">
                  <c:v>127100</c:v>
                </c:pt>
                <c:pt idx="41">
                  <c:v>145000</c:v>
                </c:pt>
                <c:pt idx="42">
                  <c:v>143000</c:v>
                </c:pt>
                <c:pt idx="43">
                  <c:v>133950</c:v>
                </c:pt>
                <c:pt idx="44">
                  <c:v>149400</c:v>
                </c:pt>
                <c:pt idx="45">
                  <c:v>127750</c:v>
                </c:pt>
                <c:pt idx="46">
                  <c:v>138700</c:v>
                </c:pt>
                <c:pt idx="47">
                  <c:v>128500</c:v>
                </c:pt>
                <c:pt idx="48">
                  <c:v>125000</c:v>
                </c:pt>
                <c:pt idx="49">
                  <c:v>122500</c:v>
                </c:pt>
                <c:pt idx="50">
                  <c:v>134500</c:v>
                </c:pt>
                <c:pt idx="51">
                  <c:v>127500</c:v>
                </c:pt>
                <c:pt idx="52">
                  <c:v>137250</c:v>
                </c:pt>
                <c:pt idx="53">
                  <c:v>141250</c:v>
                </c:pt>
                <c:pt idx="54">
                  <c:v>144950</c:v>
                </c:pt>
                <c:pt idx="55">
                  <c:v>148900</c:v>
                </c:pt>
                <c:pt idx="56">
                  <c:v>145000</c:v>
                </c:pt>
                <c:pt idx="57">
                  <c:v>143450</c:v>
                </c:pt>
                <c:pt idx="58">
                  <c:v>143000</c:v>
                </c:pt>
                <c:pt idx="59">
                  <c:v>140000</c:v>
                </c:pt>
                <c:pt idx="60">
                  <c:v>130000</c:v>
                </c:pt>
                <c:pt idx="61">
                  <c:v>130000</c:v>
                </c:pt>
                <c:pt idx="62">
                  <c:v>137000</c:v>
                </c:pt>
                <c:pt idx="63">
                  <c:v>127000</c:v>
                </c:pt>
                <c:pt idx="64">
                  <c:v>152250</c:v>
                </c:pt>
                <c:pt idx="65">
                  <c:v>145000</c:v>
                </c:pt>
                <c:pt idx="66">
                  <c:v>149000</c:v>
                </c:pt>
                <c:pt idx="67">
                  <c:v>158000</c:v>
                </c:pt>
                <c:pt idx="68">
                  <c:v>146500</c:v>
                </c:pt>
                <c:pt idx="69">
                  <c:v>160000</c:v>
                </c:pt>
                <c:pt idx="70">
                  <c:v>153000</c:v>
                </c:pt>
                <c:pt idx="71">
                  <c:v>144100</c:v>
                </c:pt>
                <c:pt idx="72">
                  <c:v>146950</c:v>
                </c:pt>
                <c:pt idx="73">
                  <c:v>128500</c:v>
                </c:pt>
                <c:pt idx="74">
                  <c:v>138525</c:v>
                </c:pt>
                <c:pt idx="75">
                  <c:v>145700</c:v>
                </c:pt>
                <c:pt idx="76">
                  <c:v>137500</c:v>
                </c:pt>
                <c:pt idx="77">
                  <c:v>155000</c:v>
                </c:pt>
                <c:pt idx="78">
                  <c:v>159900</c:v>
                </c:pt>
                <c:pt idx="79">
                  <c:v>158450</c:v>
                </c:pt>
                <c:pt idx="80">
                  <c:v>144750</c:v>
                </c:pt>
                <c:pt idx="81">
                  <c:v>150000</c:v>
                </c:pt>
                <c:pt idx="82">
                  <c:v>156000</c:v>
                </c:pt>
                <c:pt idx="83">
                  <c:v>153000</c:v>
                </c:pt>
                <c:pt idx="84">
                  <c:v>138750</c:v>
                </c:pt>
                <c:pt idx="85">
                  <c:v>139000</c:v>
                </c:pt>
                <c:pt idx="86">
                  <c:v>141700</c:v>
                </c:pt>
                <c:pt idx="87">
                  <c:v>133500</c:v>
                </c:pt>
                <c:pt idx="88">
                  <c:v>151000</c:v>
                </c:pt>
                <c:pt idx="89">
                  <c:v>166500</c:v>
                </c:pt>
                <c:pt idx="90">
                  <c:v>158000</c:v>
                </c:pt>
                <c:pt idx="91">
                  <c:v>159000</c:v>
                </c:pt>
                <c:pt idx="92">
                  <c:v>151200</c:v>
                </c:pt>
                <c:pt idx="93">
                  <c:v>144900</c:v>
                </c:pt>
                <c:pt idx="94">
                  <c:v>149000</c:v>
                </c:pt>
                <c:pt idx="95">
                  <c:v>151000</c:v>
                </c:pt>
                <c:pt idx="96">
                  <c:v>125000</c:v>
                </c:pt>
                <c:pt idx="97">
                  <c:v>152000</c:v>
                </c:pt>
              </c:numCache>
            </c:numRef>
          </c:val>
          <c:smooth val="0"/>
        </c:ser>
        <c:dLbls>
          <c:showLegendKey val="0"/>
          <c:showVal val="0"/>
          <c:showCatName val="0"/>
          <c:showSerName val="0"/>
          <c:showPercent val="0"/>
          <c:showBubbleSize val="0"/>
        </c:dLbls>
        <c:smooth val="0"/>
        <c:axId val="616644096"/>
        <c:axId val="616644656"/>
      </c:lineChart>
      <c:dateAx>
        <c:axId val="616644096"/>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16644656"/>
        <c:crosses val="autoZero"/>
        <c:auto val="1"/>
        <c:lblOffset val="100"/>
        <c:baseTimeUnit val="months"/>
        <c:majorUnit val="4"/>
        <c:majorTimeUnit val="years"/>
      </c:dateAx>
      <c:valAx>
        <c:axId val="616644656"/>
        <c:scaling>
          <c:orientation val="minMax"/>
          <c:min val="10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16644096"/>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pPr>
            <a:r>
              <a:rPr lang="en-US" sz="3200" b="0" dirty="0">
                <a:solidFill>
                  <a:sysClr val="windowText" lastClr="000000"/>
                </a:solidFill>
              </a:rPr>
              <a:t> Case-</a:t>
            </a:r>
            <a:r>
              <a:rPr lang="en-US" sz="3200" b="0" dirty="0" err="1">
                <a:solidFill>
                  <a:sysClr val="windowText" lastClr="000000"/>
                </a:solidFill>
              </a:rPr>
              <a:t>Shiller</a:t>
            </a:r>
            <a:r>
              <a:rPr lang="en-US" sz="3200" b="0" baseline="0" dirty="0">
                <a:solidFill>
                  <a:sysClr val="windowText" lastClr="000000"/>
                </a:solidFill>
              </a:rPr>
              <a:t> Index </a:t>
            </a:r>
            <a:r>
              <a:rPr lang="en-US" sz="3200" b="0" dirty="0">
                <a:solidFill>
                  <a:sysClr val="windowText" lastClr="000000"/>
                </a:solidFill>
              </a:rPr>
              <a:t>of Home Prices</a:t>
            </a:r>
          </a:p>
        </c:rich>
      </c:tx>
      <c:overlay val="0"/>
    </c:title>
    <c:autoTitleDeleted val="0"/>
    <c:plotArea>
      <c:layout>
        <c:manualLayout>
          <c:layoutTarget val="inner"/>
          <c:xMode val="edge"/>
          <c:yMode val="edge"/>
          <c:x val="0.10123239436619717"/>
          <c:y val="0.10692588092345078"/>
          <c:w val="0.81155043604870847"/>
          <c:h val="0.79362943287667054"/>
        </c:manualLayout>
      </c:layout>
      <c:lineChart>
        <c:grouping val="standard"/>
        <c:varyColors val="0"/>
        <c:ser>
          <c:idx val="0"/>
          <c:order val="0"/>
          <c:tx>
            <c:strRef>
              <c:f>data!$N$1</c:f>
              <c:strCache>
                <c:ptCount val="1"/>
                <c:pt idx="0">
                  <c:v>MN-Minneapolis</c:v>
                </c:pt>
              </c:strCache>
            </c:strRef>
          </c:tx>
          <c:spPr>
            <a:ln w="44450">
              <a:solidFill>
                <a:srgbClr val="00AEEF"/>
              </a:solidFill>
              <a:prstDash val="solid"/>
            </a:ln>
          </c:spPr>
          <c:marker>
            <c:symbol val="none"/>
          </c:marker>
          <c:cat>
            <c:numRef>
              <c:f>data!$A$135:$A$316</c:f>
              <c:numCache>
                <c:formatCode>mmmm\ yyyy</c:formatCode>
                <c:ptCount val="182"/>
                <c:pt idx="0">
                  <c:v>35796</c:v>
                </c:pt>
                <c:pt idx="1">
                  <c:v>35827</c:v>
                </c:pt>
                <c:pt idx="2">
                  <c:v>35855</c:v>
                </c:pt>
                <c:pt idx="3">
                  <c:v>35886</c:v>
                </c:pt>
                <c:pt idx="4">
                  <c:v>35916</c:v>
                </c:pt>
                <c:pt idx="5">
                  <c:v>35947</c:v>
                </c:pt>
                <c:pt idx="6">
                  <c:v>35977</c:v>
                </c:pt>
                <c:pt idx="7">
                  <c:v>36008</c:v>
                </c:pt>
                <c:pt idx="8">
                  <c:v>36039</c:v>
                </c:pt>
                <c:pt idx="9">
                  <c:v>36069</c:v>
                </c:pt>
                <c:pt idx="10">
                  <c:v>36100</c:v>
                </c:pt>
                <c:pt idx="11">
                  <c:v>36130</c:v>
                </c:pt>
                <c:pt idx="12">
                  <c:v>36161</c:v>
                </c:pt>
                <c:pt idx="13">
                  <c:v>36192</c:v>
                </c:pt>
                <c:pt idx="14">
                  <c:v>36220</c:v>
                </c:pt>
                <c:pt idx="15">
                  <c:v>36251</c:v>
                </c:pt>
                <c:pt idx="16">
                  <c:v>36281</c:v>
                </c:pt>
                <c:pt idx="17">
                  <c:v>36312</c:v>
                </c:pt>
                <c:pt idx="18">
                  <c:v>36342</c:v>
                </c:pt>
                <c:pt idx="19">
                  <c:v>36373</c:v>
                </c:pt>
                <c:pt idx="20">
                  <c:v>36404</c:v>
                </c:pt>
                <c:pt idx="21">
                  <c:v>36434</c:v>
                </c:pt>
                <c:pt idx="22">
                  <c:v>36465</c:v>
                </c:pt>
                <c:pt idx="23">
                  <c:v>36495</c:v>
                </c:pt>
                <c:pt idx="24">
                  <c:v>36526</c:v>
                </c:pt>
                <c:pt idx="25">
                  <c:v>36557</c:v>
                </c:pt>
                <c:pt idx="26">
                  <c:v>36586</c:v>
                </c:pt>
                <c:pt idx="27">
                  <c:v>36617</c:v>
                </c:pt>
                <c:pt idx="28">
                  <c:v>36647</c:v>
                </c:pt>
                <c:pt idx="29">
                  <c:v>36678</c:v>
                </c:pt>
                <c:pt idx="30">
                  <c:v>36708</c:v>
                </c:pt>
                <c:pt idx="31">
                  <c:v>36739</c:v>
                </c:pt>
                <c:pt idx="32">
                  <c:v>36770</c:v>
                </c:pt>
                <c:pt idx="33">
                  <c:v>36800</c:v>
                </c:pt>
                <c:pt idx="34">
                  <c:v>36831</c:v>
                </c:pt>
                <c:pt idx="35">
                  <c:v>36861</c:v>
                </c:pt>
                <c:pt idx="36">
                  <c:v>36892</c:v>
                </c:pt>
                <c:pt idx="37">
                  <c:v>36923</c:v>
                </c:pt>
                <c:pt idx="38">
                  <c:v>36951</c:v>
                </c:pt>
                <c:pt idx="39">
                  <c:v>36982</c:v>
                </c:pt>
                <c:pt idx="40">
                  <c:v>37012</c:v>
                </c:pt>
                <c:pt idx="41">
                  <c:v>37043</c:v>
                </c:pt>
                <c:pt idx="42">
                  <c:v>37073</c:v>
                </c:pt>
                <c:pt idx="43">
                  <c:v>37104</c:v>
                </c:pt>
                <c:pt idx="44">
                  <c:v>37135</c:v>
                </c:pt>
                <c:pt idx="45">
                  <c:v>37165</c:v>
                </c:pt>
                <c:pt idx="46">
                  <c:v>37196</c:v>
                </c:pt>
                <c:pt idx="47">
                  <c:v>37226</c:v>
                </c:pt>
                <c:pt idx="48">
                  <c:v>37257</c:v>
                </c:pt>
                <c:pt idx="49">
                  <c:v>37288</c:v>
                </c:pt>
                <c:pt idx="50">
                  <c:v>37316</c:v>
                </c:pt>
                <c:pt idx="51">
                  <c:v>37347</c:v>
                </c:pt>
                <c:pt idx="52">
                  <c:v>37377</c:v>
                </c:pt>
                <c:pt idx="53">
                  <c:v>37408</c:v>
                </c:pt>
                <c:pt idx="54">
                  <c:v>37438</c:v>
                </c:pt>
                <c:pt idx="55">
                  <c:v>37469</c:v>
                </c:pt>
                <c:pt idx="56">
                  <c:v>37500</c:v>
                </c:pt>
                <c:pt idx="57">
                  <c:v>37530</c:v>
                </c:pt>
                <c:pt idx="58">
                  <c:v>37561</c:v>
                </c:pt>
                <c:pt idx="59">
                  <c:v>37591</c:v>
                </c:pt>
                <c:pt idx="60">
                  <c:v>37622</c:v>
                </c:pt>
                <c:pt idx="61">
                  <c:v>37653</c:v>
                </c:pt>
                <c:pt idx="62">
                  <c:v>37681</c:v>
                </c:pt>
                <c:pt idx="63">
                  <c:v>37712</c:v>
                </c:pt>
                <c:pt idx="64">
                  <c:v>37742</c:v>
                </c:pt>
                <c:pt idx="65">
                  <c:v>37773</c:v>
                </c:pt>
                <c:pt idx="66">
                  <c:v>37803</c:v>
                </c:pt>
                <c:pt idx="67">
                  <c:v>37834</c:v>
                </c:pt>
                <c:pt idx="68">
                  <c:v>37865</c:v>
                </c:pt>
                <c:pt idx="69">
                  <c:v>37895</c:v>
                </c:pt>
                <c:pt idx="70">
                  <c:v>37926</c:v>
                </c:pt>
                <c:pt idx="71">
                  <c:v>37956</c:v>
                </c:pt>
                <c:pt idx="72">
                  <c:v>37987</c:v>
                </c:pt>
                <c:pt idx="73">
                  <c:v>38018</c:v>
                </c:pt>
                <c:pt idx="74">
                  <c:v>38047</c:v>
                </c:pt>
                <c:pt idx="75">
                  <c:v>38078</c:v>
                </c:pt>
                <c:pt idx="76">
                  <c:v>38108</c:v>
                </c:pt>
                <c:pt idx="77">
                  <c:v>38139</c:v>
                </c:pt>
                <c:pt idx="78">
                  <c:v>38169</c:v>
                </c:pt>
                <c:pt idx="79">
                  <c:v>38200</c:v>
                </c:pt>
                <c:pt idx="80">
                  <c:v>38231</c:v>
                </c:pt>
                <c:pt idx="81">
                  <c:v>38261</c:v>
                </c:pt>
                <c:pt idx="82">
                  <c:v>38292</c:v>
                </c:pt>
                <c:pt idx="83">
                  <c:v>38322</c:v>
                </c:pt>
                <c:pt idx="84">
                  <c:v>38353</c:v>
                </c:pt>
                <c:pt idx="85">
                  <c:v>38384</c:v>
                </c:pt>
                <c:pt idx="86">
                  <c:v>38412</c:v>
                </c:pt>
                <c:pt idx="87">
                  <c:v>38443</c:v>
                </c:pt>
                <c:pt idx="88">
                  <c:v>38473</c:v>
                </c:pt>
                <c:pt idx="89">
                  <c:v>38504</c:v>
                </c:pt>
                <c:pt idx="90">
                  <c:v>38534</c:v>
                </c:pt>
                <c:pt idx="91">
                  <c:v>38565</c:v>
                </c:pt>
                <c:pt idx="92">
                  <c:v>38596</c:v>
                </c:pt>
                <c:pt idx="93">
                  <c:v>38626</c:v>
                </c:pt>
                <c:pt idx="94">
                  <c:v>38657</c:v>
                </c:pt>
                <c:pt idx="95">
                  <c:v>38687</c:v>
                </c:pt>
                <c:pt idx="96">
                  <c:v>38718</c:v>
                </c:pt>
                <c:pt idx="97">
                  <c:v>38749</c:v>
                </c:pt>
                <c:pt idx="98">
                  <c:v>38777</c:v>
                </c:pt>
                <c:pt idx="99">
                  <c:v>38808</c:v>
                </c:pt>
                <c:pt idx="100">
                  <c:v>38838</c:v>
                </c:pt>
                <c:pt idx="101">
                  <c:v>38869</c:v>
                </c:pt>
                <c:pt idx="102">
                  <c:v>38899</c:v>
                </c:pt>
                <c:pt idx="103">
                  <c:v>38930</c:v>
                </c:pt>
                <c:pt idx="104">
                  <c:v>38961</c:v>
                </c:pt>
                <c:pt idx="105">
                  <c:v>38991</c:v>
                </c:pt>
                <c:pt idx="106">
                  <c:v>39022</c:v>
                </c:pt>
                <c:pt idx="107">
                  <c:v>39052</c:v>
                </c:pt>
                <c:pt idx="108">
                  <c:v>39083</c:v>
                </c:pt>
                <c:pt idx="109">
                  <c:v>39114</c:v>
                </c:pt>
                <c:pt idx="110">
                  <c:v>39142</c:v>
                </c:pt>
                <c:pt idx="111">
                  <c:v>39173</c:v>
                </c:pt>
                <c:pt idx="112">
                  <c:v>39203</c:v>
                </c:pt>
                <c:pt idx="113">
                  <c:v>39234</c:v>
                </c:pt>
                <c:pt idx="114">
                  <c:v>39265</c:v>
                </c:pt>
                <c:pt idx="115">
                  <c:v>39295</c:v>
                </c:pt>
                <c:pt idx="116">
                  <c:v>39326</c:v>
                </c:pt>
                <c:pt idx="117">
                  <c:v>39356</c:v>
                </c:pt>
                <c:pt idx="118">
                  <c:v>39387</c:v>
                </c:pt>
                <c:pt idx="119">
                  <c:v>39417</c:v>
                </c:pt>
                <c:pt idx="120">
                  <c:v>39448</c:v>
                </c:pt>
                <c:pt idx="121">
                  <c:v>39479</c:v>
                </c:pt>
                <c:pt idx="122">
                  <c:v>39508</c:v>
                </c:pt>
                <c:pt idx="123">
                  <c:v>39539</c:v>
                </c:pt>
                <c:pt idx="124">
                  <c:v>39569</c:v>
                </c:pt>
                <c:pt idx="125">
                  <c:v>39600</c:v>
                </c:pt>
                <c:pt idx="126">
                  <c:v>39630</c:v>
                </c:pt>
                <c:pt idx="127">
                  <c:v>39661</c:v>
                </c:pt>
                <c:pt idx="128">
                  <c:v>39692</c:v>
                </c:pt>
                <c:pt idx="129">
                  <c:v>39722</c:v>
                </c:pt>
                <c:pt idx="130">
                  <c:v>39753</c:v>
                </c:pt>
                <c:pt idx="131">
                  <c:v>39783</c:v>
                </c:pt>
                <c:pt idx="132">
                  <c:v>39814</c:v>
                </c:pt>
                <c:pt idx="133">
                  <c:v>39845</c:v>
                </c:pt>
                <c:pt idx="134">
                  <c:v>39873</c:v>
                </c:pt>
                <c:pt idx="135">
                  <c:v>39904</c:v>
                </c:pt>
                <c:pt idx="136">
                  <c:v>39934</c:v>
                </c:pt>
                <c:pt idx="137">
                  <c:v>39965</c:v>
                </c:pt>
                <c:pt idx="138">
                  <c:v>39995</c:v>
                </c:pt>
                <c:pt idx="139">
                  <c:v>40026</c:v>
                </c:pt>
                <c:pt idx="140">
                  <c:v>40057</c:v>
                </c:pt>
                <c:pt idx="141">
                  <c:v>40087</c:v>
                </c:pt>
                <c:pt idx="142">
                  <c:v>40118</c:v>
                </c:pt>
                <c:pt idx="143">
                  <c:v>40148</c:v>
                </c:pt>
                <c:pt idx="144">
                  <c:v>40179</c:v>
                </c:pt>
                <c:pt idx="145">
                  <c:v>40210</c:v>
                </c:pt>
                <c:pt idx="146">
                  <c:v>40238</c:v>
                </c:pt>
                <c:pt idx="147">
                  <c:v>40269</c:v>
                </c:pt>
                <c:pt idx="148">
                  <c:v>40299</c:v>
                </c:pt>
                <c:pt idx="149">
                  <c:v>40330</c:v>
                </c:pt>
                <c:pt idx="150">
                  <c:v>40360</c:v>
                </c:pt>
                <c:pt idx="151">
                  <c:v>40391</c:v>
                </c:pt>
                <c:pt idx="152">
                  <c:v>40422</c:v>
                </c:pt>
                <c:pt idx="153">
                  <c:v>40452</c:v>
                </c:pt>
                <c:pt idx="154">
                  <c:v>40483</c:v>
                </c:pt>
                <c:pt idx="155">
                  <c:v>40513</c:v>
                </c:pt>
                <c:pt idx="156">
                  <c:v>40544</c:v>
                </c:pt>
                <c:pt idx="157">
                  <c:v>40575</c:v>
                </c:pt>
                <c:pt idx="158">
                  <c:v>40603</c:v>
                </c:pt>
                <c:pt idx="159">
                  <c:v>40634</c:v>
                </c:pt>
                <c:pt idx="160">
                  <c:v>40664</c:v>
                </c:pt>
                <c:pt idx="161">
                  <c:v>40695</c:v>
                </c:pt>
                <c:pt idx="162">
                  <c:v>40725</c:v>
                </c:pt>
                <c:pt idx="163">
                  <c:v>40756</c:v>
                </c:pt>
                <c:pt idx="164">
                  <c:v>40787</c:v>
                </c:pt>
                <c:pt idx="165">
                  <c:v>40817</c:v>
                </c:pt>
                <c:pt idx="166">
                  <c:v>40848</c:v>
                </c:pt>
                <c:pt idx="167">
                  <c:v>40878</c:v>
                </c:pt>
                <c:pt idx="168">
                  <c:v>40909</c:v>
                </c:pt>
                <c:pt idx="169">
                  <c:v>40940</c:v>
                </c:pt>
                <c:pt idx="170">
                  <c:v>40969</c:v>
                </c:pt>
                <c:pt idx="171">
                  <c:v>41000</c:v>
                </c:pt>
                <c:pt idx="172">
                  <c:v>41030</c:v>
                </c:pt>
                <c:pt idx="173">
                  <c:v>41061</c:v>
                </c:pt>
                <c:pt idx="174">
                  <c:v>41091</c:v>
                </c:pt>
                <c:pt idx="175">
                  <c:v>41122</c:v>
                </c:pt>
                <c:pt idx="176">
                  <c:v>41153</c:v>
                </c:pt>
                <c:pt idx="177">
                  <c:v>41183</c:v>
                </c:pt>
                <c:pt idx="178">
                  <c:v>41214</c:v>
                </c:pt>
                <c:pt idx="179">
                  <c:v>41244</c:v>
                </c:pt>
                <c:pt idx="180">
                  <c:v>41275</c:v>
                </c:pt>
                <c:pt idx="181">
                  <c:v>41306</c:v>
                </c:pt>
              </c:numCache>
            </c:numRef>
          </c:cat>
          <c:val>
            <c:numRef>
              <c:f>data!$N$135:$N$316</c:f>
              <c:numCache>
                <c:formatCode>0.00</c:formatCode>
                <c:ptCount val="182"/>
                <c:pt idx="0">
                  <c:v>82.87</c:v>
                </c:pt>
                <c:pt idx="1">
                  <c:v>83.51</c:v>
                </c:pt>
                <c:pt idx="2">
                  <c:v>83.7</c:v>
                </c:pt>
                <c:pt idx="3">
                  <c:v>84.3</c:v>
                </c:pt>
                <c:pt idx="4">
                  <c:v>84.83</c:v>
                </c:pt>
                <c:pt idx="5">
                  <c:v>85.35</c:v>
                </c:pt>
                <c:pt idx="6">
                  <c:v>85.86</c:v>
                </c:pt>
                <c:pt idx="7">
                  <c:v>86.37</c:v>
                </c:pt>
                <c:pt idx="8">
                  <c:v>86.77</c:v>
                </c:pt>
                <c:pt idx="9">
                  <c:v>87.41</c:v>
                </c:pt>
                <c:pt idx="10">
                  <c:v>88.29</c:v>
                </c:pt>
                <c:pt idx="11">
                  <c:v>89.04</c:v>
                </c:pt>
                <c:pt idx="12">
                  <c:v>89.91</c:v>
                </c:pt>
                <c:pt idx="13">
                  <c:v>90.57</c:v>
                </c:pt>
                <c:pt idx="14">
                  <c:v>91.28</c:v>
                </c:pt>
                <c:pt idx="15">
                  <c:v>92.29</c:v>
                </c:pt>
                <c:pt idx="16">
                  <c:v>92.93</c:v>
                </c:pt>
                <c:pt idx="17">
                  <c:v>93.72</c:v>
                </c:pt>
                <c:pt idx="18">
                  <c:v>94.47</c:v>
                </c:pt>
                <c:pt idx="19">
                  <c:v>95.64</c:v>
                </c:pt>
                <c:pt idx="20">
                  <c:v>96.99</c:v>
                </c:pt>
                <c:pt idx="21">
                  <c:v>98.06</c:v>
                </c:pt>
                <c:pt idx="22">
                  <c:v>98.86</c:v>
                </c:pt>
                <c:pt idx="23">
                  <c:v>99.62</c:v>
                </c:pt>
                <c:pt idx="24">
                  <c:v>100.19</c:v>
                </c:pt>
                <c:pt idx="25">
                  <c:v>100.97</c:v>
                </c:pt>
                <c:pt idx="26">
                  <c:v>101.63</c:v>
                </c:pt>
                <c:pt idx="27">
                  <c:v>102.98</c:v>
                </c:pt>
                <c:pt idx="28">
                  <c:v>104.41</c:v>
                </c:pt>
                <c:pt idx="29">
                  <c:v>105.61</c:v>
                </c:pt>
                <c:pt idx="30">
                  <c:v>106.39</c:v>
                </c:pt>
                <c:pt idx="31">
                  <c:v>107.36</c:v>
                </c:pt>
                <c:pt idx="32">
                  <c:v>108.47</c:v>
                </c:pt>
                <c:pt idx="33">
                  <c:v>109.63</c:v>
                </c:pt>
                <c:pt idx="34">
                  <c:v>111.16</c:v>
                </c:pt>
                <c:pt idx="35">
                  <c:v>111.73</c:v>
                </c:pt>
                <c:pt idx="36">
                  <c:v>113.35</c:v>
                </c:pt>
                <c:pt idx="37">
                  <c:v>114.5</c:v>
                </c:pt>
                <c:pt idx="38">
                  <c:v>116.39</c:v>
                </c:pt>
                <c:pt idx="39">
                  <c:v>117.28</c:v>
                </c:pt>
                <c:pt idx="40">
                  <c:v>118.29</c:v>
                </c:pt>
                <c:pt idx="41">
                  <c:v>119.68</c:v>
                </c:pt>
                <c:pt idx="42">
                  <c:v>121.26</c:v>
                </c:pt>
                <c:pt idx="43">
                  <c:v>122.12</c:v>
                </c:pt>
                <c:pt idx="44">
                  <c:v>123.2</c:v>
                </c:pt>
                <c:pt idx="45">
                  <c:v>124.09</c:v>
                </c:pt>
                <c:pt idx="46">
                  <c:v>125.28</c:v>
                </c:pt>
                <c:pt idx="47">
                  <c:v>125.97</c:v>
                </c:pt>
                <c:pt idx="48">
                  <c:v>126.42</c:v>
                </c:pt>
                <c:pt idx="49">
                  <c:v>126.98</c:v>
                </c:pt>
                <c:pt idx="50">
                  <c:v>128.13</c:v>
                </c:pt>
                <c:pt idx="51">
                  <c:v>129.01</c:v>
                </c:pt>
                <c:pt idx="52">
                  <c:v>130.22</c:v>
                </c:pt>
                <c:pt idx="53">
                  <c:v>131.19999999999999</c:v>
                </c:pt>
                <c:pt idx="54">
                  <c:v>132.29</c:v>
                </c:pt>
                <c:pt idx="55">
                  <c:v>133.28</c:v>
                </c:pt>
                <c:pt idx="56">
                  <c:v>133.91</c:v>
                </c:pt>
                <c:pt idx="57">
                  <c:v>135.26</c:v>
                </c:pt>
                <c:pt idx="58">
                  <c:v>136.13</c:v>
                </c:pt>
                <c:pt idx="59">
                  <c:v>137.9</c:v>
                </c:pt>
                <c:pt idx="60">
                  <c:v>138.86000000000001</c:v>
                </c:pt>
                <c:pt idx="61">
                  <c:v>140.04</c:v>
                </c:pt>
                <c:pt idx="62">
                  <c:v>140.57</c:v>
                </c:pt>
                <c:pt idx="63">
                  <c:v>141.56</c:v>
                </c:pt>
                <c:pt idx="64">
                  <c:v>142.25</c:v>
                </c:pt>
                <c:pt idx="65">
                  <c:v>142.59</c:v>
                </c:pt>
                <c:pt idx="66">
                  <c:v>143.79</c:v>
                </c:pt>
                <c:pt idx="67">
                  <c:v>144.77000000000001</c:v>
                </c:pt>
                <c:pt idx="68">
                  <c:v>145.9</c:v>
                </c:pt>
                <c:pt idx="69">
                  <c:v>146.96</c:v>
                </c:pt>
                <c:pt idx="70">
                  <c:v>148.03</c:v>
                </c:pt>
                <c:pt idx="71">
                  <c:v>148.74</c:v>
                </c:pt>
                <c:pt idx="72">
                  <c:v>149.99</c:v>
                </c:pt>
                <c:pt idx="73">
                  <c:v>151.26</c:v>
                </c:pt>
                <c:pt idx="74">
                  <c:v>152.79</c:v>
                </c:pt>
                <c:pt idx="75">
                  <c:v>154.53</c:v>
                </c:pt>
                <c:pt idx="76">
                  <c:v>154.91999999999999</c:v>
                </c:pt>
                <c:pt idx="77">
                  <c:v>156.22</c:v>
                </c:pt>
                <c:pt idx="78">
                  <c:v>156.53</c:v>
                </c:pt>
                <c:pt idx="79">
                  <c:v>157.30000000000001</c:v>
                </c:pt>
                <c:pt idx="80">
                  <c:v>157.32</c:v>
                </c:pt>
                <c:pt idx="81">
                  <c:v>158.16</c:v>
                </c:pt>
                <c:pt idx="82">
                  <c:v>158.84</c:v>
                </c:pt>
                <c:pt idx="83">
                  <c:v>159.66</c:v>
                </c:pt>
                <c:pt idx="84">
                  <c:v>161.4</c:v>
                </c:pt>
                <c:pt idx="85">
                  <c:v>162.68</c:v>
                </c:pt>
                <c:pt idx="86">
                  <c:v>163.76</c:v>
                </c:pt>
                <c:pt idx="87">
                  <c:v>165.19</c:v>
                </c:pt>
                <c:pt idx="88">
                  <c:v>165.15</c:v>
                </c:pt>
                <c:pt idx="89">
                  <c:v>165.4</c:v>
                </c:pt>
                <c:pt idx="90">
                  <c:v>165.2</c:v>
                </c:pt>
                <c:pt idx="91">
                  <c:v>165.31</c:v>
                </c:pt>
                <c:pt idx="92">
                  <c:v>165.61</c:v>
                </c:pt>
                <c:pt idx="93">
                  <c:v>166.88</c:v>
                </c:pt>
                <c:pt idx="94">
                  <c:v>168.23</c:v>
                </c:pt>
                <c:pt idx="95">
                  <c:v>169.29</c:v>
                </c:pt>
                <c:pt idx="96">
                  <c:v>170.09</c:v>
                </c:pt>
                <c:pt idx="97">
                  <c:v>171.53</c:v>
                </c:pt>
                <c:pt idx="98">
                  <c:v>172.28</c:v>
                </c:pt>
                <c:pt idx="99">
                  <c:v>173.89</c:v>
                </c:pt>
                <c:pt idx="100">
                  <c:v>172.79</c:v>
                </c:pt>
                <c:pt idx="101">
                  <c:v>171.42</c:v>
                </c:pt>
                <c:pt idx="102">
                  <c:v>169.25</c:v>
                </c:pt>
                <c:pt idx="103">
                  <c:v>168.38</c:v>
                </c:pt>
                <c:pt idx="104">
                  <c:v>167.41</c:v>
                </c:pt>
                <c:pt idx="105">
                  <c:v>167.41</c:v>
                </c:pt>
                <c:pt idx="106">
                  <c:v>167.32</c:v>
                </c:pt>
                <c:pt idx="107">
                  <c:v>167.6</c:v>
                </c:pt>
                <c:pt idx="108">
                  <c:v>168.68</c:v>
                </c:pt>
                <c:pt idx="109">
                  <c:v>169.74</c:v>
                </c:pt>
                <c:pt idx="110">
                  <c:v>170.08</c:v>
                </c:pt>
                <c:pt idx="111">
                  <c:v>170.05</c:v>
                </c:pt>
                <c:pt idx="112">
                  <c:v>167.45</c:v>
                </c:pt>
                <c:pt idx="113">
                  <c:v>164.8</c:v>
                </c:pt>
                <c:pt idx="114">
                  <c:v>162.80000000000001</c:v>
                </c:pt>
                <c:pt idx="115">
                  <c:v>161.25</c:v>
                </c:pt>
                <c:pt idx="116">
                  <c:v>159.80000000000001</c:v>
                </c:pt>
                <c:pt idx="117">
                  <c:v>158.41</c:v>
                </c:pt>
                <c:pt idx="118">
                  <c:v>156.37</c:v>
                </c:pt>
                <c:pt idx="119">
                  <c:v>154.4</c:v>
                </c:pt>
                <c:pt idx="120">
                  <c:v>151.97</c:v>
                </c:pt>
                <c:pt idx="121">
                  <c:v>149.28</c:v>
                </c:pt>
                <c:pt idx="122">
                  <c:v>147.16</c:v>
                </c:pt>
                <c:pt idx="123">
                  <c:v>144.91</c:v>
                </c:pt>
                <c:pt idx="124">
                  <c:v>143.46</c:v>
                </c:pt>
                <c:pt idx="125">
                  <c:v>141.87</c:v>
                </c:pt>
                <c:pt idx="126">
                  <c:v>140.78</c:v>
                </c:pt>
                <c:pt idx="127">
                  <c:v>138.38</c:v>
                </c:pt>
                <c:pt idx="128">
                  <c:v>136.33000000000001</c:v>
                </c:pt>
                <c:pt idx="129">
                  <c:v>132.4</c:v>
                </c:pt>
                <c:pt idx="130">
                  <c:v>130.38999999999999</c:v>
                </c:pt>
                <c:pt idx="131">
                  <c:v>125.14</c:v>
                </c:pt>
                <c:pt idx="132">
                  <c:v>121.37</c:v>
                </c:pt>
                <c:pt idx="133">
                  <c:v>119.63</c:v>
                </c:pt>
                <c:pt idx="134">
                  <c:v>114.05</c:v>
                </c:pt>
                <c:pt idx="135">
                  <c:v>113.66</c:v>
                </c:pt>
                <c:pt idx="136">
                  <c:v>112.79</c:v>
                </c:pt>
                <c:pt idx="137">
                  <c:v>113.82</c:v>
                </c:pt>
                <c:pt idx="138">
                  <c:v>116.52</c:v>
                </c:pt>
                <c:pt idx="139">
                  <c:v>119.05</c:v>
                </c:pt>
                <c:pt idx="140">
                  <c:v>120.86</c:v>
                </c:pt>
                <c:pt idx="141">
                  <c:v>121.28</c:v>
                </c:pt>
                <c:pt idx="142">
                  <c:v>121.82</c:v>
                </c:pt>
                <c:pt idx="143">
                  <c:v>122.55</c:v>
                </c:pt>
                <c:pt idx="144">
                  <c:v>123.76</c:v>
                </c:pt>
                <c:pt idx="145">
                  <c:v>123.6</c:v>
                </c:pt>
                <c:pt idx="146">
                  <c:v>122.6</c:v>
                </c:pt>
                <c:pt idx="147">
                  <c:v>125.48</c:v>
                </c:pt>
                <c:pt idx="148">
                  <c:v>126.28</c:v>
                </c:pt>
                <c:pt idx="149">
                  <c:v>125.74</c:v>
                </c:pt>
                <c:pt idx="150">
                  <c:v>123.21</c:v>
                </c:pt>
                <c:pt idx="151">
                  <c:v>121.86</c:v>
                </c:pt>
                <c:pt idx="152">
                  <c:v>119.12</c:v>
                </c:pt>
                <c:pt idx="153">
                  <c:v>117.97</c:v>
                </c:pt>
                <c:pt idx="154">
                  <c:v>116.73</c:v>
                </c:pt>
                <c:pt idx="155" formatCode="General">
                  <c:v>116.44</c:v>
                </c:pt>
                <c:pt idx="156" formatCode="General">
                  <c:v>114.74</c:v>
                </c:pt>
                <c:pt idx="157">
                  <c:v>113.45</c:v>
                </c:pt>
                <c:pt idx="158" formatCode="General">
                  <c:v>110.95</c:v>
                </c:pt>
                <c:pt idx="159" formatCode="General">
                  <c:v>111.63</c:v>
                </c:pt>
                <c:pt idx="160" formatCode="General">
                  <c:v>111.79</c:v>
                </c:pt>
                <c:pt idx="161" formatCode="General">
                  <c:v>112.05</c:v>
                </c:pt>
                <c:pt idx="162" formatCode="General">
                  <c:v>112.19</c:v>
                </c:pt>
                <c:pt idx="163" formatCode="General">
                  <c:v>111.62</c:v>
                </c:pt>
                <c:pt idx="164" formatCode="General">
                  <c:v>111.38</c:v>
                </c:pt>
                <c:pt idx="165" formatCode="General">
                  <c:v>111.12</c:v>
                </c:pt>
                <c:pt idx="166" formatCode="General">
                  <c:v>111.42</c:v>
                </c:pt>
                <c:pt idx="167" formatCode="General">
                  <c:v>111.52</c:v>
                </c:pt>
                <c:pt idx="168" formatCode="General">
                  <c:v>112.84</c:v>
                </c:pt>
                <c:pt idx="169" formatCode="General">
                  <c:v>114.47</c:v>
                </c:pt>
                <c:pt idx="170" formatCode="General">
                  <c:v>115.02</c:v>
                </c:pt>
                <c:pt idx="171" formatCode="General">
                  <c:v>116.54</c:v>
                </c:pt>
                <c:pt idx="172" formatCode="General">
                  <c:v>117</c:v>
                </c:pt>
                <c:pt idx="173" formatCode="General">
                  <c:v>118.3</c:v>
                </c:pt>
                <c:pt idx="174" formatCode="General">
                  <c:v>119.32</c:v>
                </c:pt>
                <c:pt idx="175" formatCode="General">
                  <c:v>119.74</c:v>
                </c:pt>
                <c:pt idx="176" formatCode="General">
                  <c:v>120.86</c:v>
                </c:pt>
                <c:pt idx="177" formatCode="General">
                  <c:v>121.34</c:v>
                </c:pt>
                <c:pt idx="178" formatCode="General">
                  <c:v>123.26</c:v>
                </c:pt>
                <c:pt idx="179" formatCode="General">
                  <c:v>124.75</c:v>
                </c:pt>
                <c:pt idx="180" formatCode="General">
                  <c:v>126.55</c:v>
                </c:pt>
                <c:pt idx="181" formatCode="General">
                  <c:v>128.22</c:v>
                </c:pt>
              </c:numCache>
            </c:numRef>
          </c:val>
          <c:smooth val="0"/>
        </c:ser>
        <c:ser>
          <c:idx val="1"/>
          <c:order val="1"/>
          <c:tx>
            <c:strRef>
              <c:f>data!$B$1</c:f>
              <c:strCache>
                <c:ptCount val="1"/>
                <c:pt idx="0">
                  <c:v>AZ-Phoenix</c:v>
                </c:pt>
              </c:strCache>
            </c:strRef>
          </c:tx>
          <c:spPr>
            <a:ln w="44450">
              <a:solidFill>
                <a:srgbClr val="C00000"/>
              </a:solidFill>
            </a:ln>
          </c:spPr>
          <c:marker>
            <c:symbol val="none"/>
          </c:marker>
          <c:cat>
            <c:numRef>
              <c:f>data!$A$135:$A$316</c:f>
              <c:numCache>
                <c:formatCode>mmmm\ yyyy</c:formatCode>
                <c:ptCount val="182"/>
                <c:pt idx="0">
                  <c:v>35796</c:v>
                </c:pt>
                <c:pt idx="1">
                  <c:v>35827</c:v>
                </c:pt>
                <c:pt idx="2">
                  <c:v>35855</c:v>
                </c:pt>
                <c:pt idx="3">
                  <c:v>35886</c:v>
                </c:pt>
                <c:pt idx="4">
                  <c:v>35916</c:v>
                </c:pt>
                <c:pt idx="5">
                  <c:v>35947</c:v>
                </c:pt>
                <c:pt idx="6">
                  <c:v>35977</c:v>
                </c:pt>
                <c:pt idx="7">
                  <c:v>36008</c:v>
                </c:pt>
                <c:pt idx="8">
                  <c:v>36039</c:v>
                </c:pt>
                <c:pt idx="9">
                  <c:v>36069</c:v>
                </c:pt>
                <c:pt idx="10">
                  <c:v>36100</c:v>
                </c:pt>
                <c:pt idx="11">
                  <c:v>36130</c:v>
                </c:pt>
                <c:pt idx="12">
                  <c:v>36161</c:v>
                </c:pt>
                <c:pt idx="13">
                  <c:v>36192</c:v>
                </c:pt>
                <c:pt idx="14">
                  <c:v>36220</c:v>
                </c:pt>
                <c:pt idx="15">
                  <c:v>36251</c:v>
                </c:pt>
                <c:pt idx="16">
                  <c:v>36281</c:v>
                </c:pt>
                <c:pt idx="17">
                  <c:v>36312</c:v>
                </c:pt>
                <c:pt idx="18">
                  <c:v>36342</c:v>
                </c:pt>
                <c:pt idx="19">
                  <c:v>36373</c:v>
                </c:pt>
                <c:pt idx="20">
                  <c:v>36404</c:v>
                </c:pt>
                <c:pt idx="21">
                  <c:v>36434</c:v>
                </c:pt>
                <c:pt idx="22">
                  <c:v>36465</c:v>
                </c:pt>
                <c:pt idx="23">
                  <c:v>36495</c:v>
                </c:pt>
                <c:pt idx="24">
                  <c:v>36526</c:v>
                </c:pt>
                <c:pt idx="25">
                  <c:v>36557</c:v>
                </c:pt>
                <c:pt idx="26">
                  <c:v>36586</c:v>
                </c:pt>
                <c:pt idx="27">
                  <c:v>36617</c:v>
                </c:pt>
                <c:pt idx="28">
                  <c:v>36647</c:v>
                </c:pt>
                <c:pt idx="29">
                  <c:v>36678</c:v>
                </c:pt>
                <c:pt idx="30">
                  <c:v>36708</c:v>
                </c:pt>
                <c:pt idx="31">
                  <c:v>36739</c:v>
                </c:pt>
                <c:pt idx="32">
                  <c:v>36770</c:v>
                </c:pt>
                <c:pt idx="33">
                  <c:v>36800</c:v>
                </c:pt>
                <c:pt idx="34">
                  <c:v>36831</c:v>
                </c:pt>
                <c:pt idx="35">
                  <c:v>36861</c:v>
                </c:pt>
                <c:pt idx="36">
                  <c:v>36892</c:v>
                </c:pt>
                <c:pt idx="37">
                  <c:v>36923</c:v>
                </c:pt>
                <c:pt idx="38">
                  <c:v>36951</c:v>
                </c:pt>
                <c:pt idx="39">
                  <c:v>36982</c:v>
                </c:pt>
                <c:pt idx="40">
                  <c:v>37012</c:v>
                </c:pt>
                <c:pt idx="41">
                  <c:v>37043</c:v>
                </c:pt>
                <c:pt idx="42">
                  <c:v>37073</c:v>
                </c:pt>
                <c:pt idx="43">
                  <c:v>37104</c:v>
                </c:pt>
                <c:pt idx="44">
                  <c:v>37135</c:v>
                </c:pt>
                <c:pt idx="45">
                  <c:v>37165</c:v>
                </c:pt>
                <c:pt idx="46">
                  <c:v>37196</c:v>
                </c:pt>
                <c:pt idx="47">
                  <c:v>37226</c:v>
                </c:pt>
                <c:pt idx="48">
                  <c:v>37257</c:v>
                </c:pt>
                <c:pt idx="49">
                  <c:v>37288</c:v>
                </c:pt>
                <c:pt idx="50">
                  <c:v>37316</c:v>
                </c:pt>
                <c:pt idx="51">
                  <c:v>37347</c:v>
                </c:pt>
                <c:pt idx="52">
                  <c:v>37377</c:v>
                </c:pt>
                <c:pt idx="53">
                  <c:v>37408</c:v>
                </c:pt>
                <c:pt idx="54">
                  <c:v>37438</c:v>
                </c:pt>
                <c:pt idx="55">
                  <c:v>37469</c:v>
                </c:pt>
                <c:pt idx="56">
                  <c:v>37500</c:v>
                </c:pt>
                <c:pt idx="57">
                  <c:v>37530</c:v>
                </c:pt>
                <c:pt idx="58">
                  <c:v>37561</c:v>
                </c:pt>
                <c:pt idx="59">
                  <c:v>37591</c:v>
                </c:pt>
                <c:pt idx="60">
                  <c:v>37622</c:v>
                </c:pt>
                <c:pt idx="61">
                  <c:v>37653</c:v>
                </c:pt>
                <c:pt idx="62">
                  <c:v>37681</c:v>
                </c:pt>
                <c:pt idx="63">
                  <c:v>37712</c:v>
                </c:pt>
                <c:pt idx="64">
                  <c:v>37742</c:v>
                </c:pt>
                <c:pt idx="65">
                  <c:v>37773</c:v>
                </c:pt>
                <c:pt idx="66">
                  <c:v>37803</c:v>
                </c:pt>
                <c:pt idx="67">
                  <c:v>37834</c:v>
                </c:pt>
                <c:pt idx="68">
                  <c:v>37865</c:v>
                </c:pt>
                <c:pt idx="69">
                  <c:v>37895</c:v>
                </c:pt>
                <c:pt idx="70">
                  <c:v>37926</c:v>
                </c:pt>
                <c:pt idx="71">
                  <c:v>37956</c:v>
                </c:pt>
                <c:pt idx="72">
                  <c:v>37987</c:v>
                </c:pt>
                <c:pt idx="73">
                  <c:v>38018</c:v>
                </c:pt>
                <c:pt idx="74">
                  <c:v>38047</c:v>
                </c:pt>
                <c:pt idx="75">
                  <c:v>38078</c:v>
                </c:pt>
                <c:pt idx="76">
                  <c:v>38108</c:v>
                </c:pt>
                <c:pt idx="77">
                  <c:v>38139</c:v>
                </c:pt>
                <c:pt idx="78">
                  <c:v>38169</c:v>
                </c:pt>
                <c:pt idx="79">
                  <c:v>38200</c:v>
                </c:pt>
                <c:pt idx="80">
                  <c:v>38231</c:v>
                </c:pt>
                <c:pt idx="81">
                  <c:v>38261</c:v>
                </c:pt>
                <c:pt idx="82">
                  <c:v>38292</c:v>
                </c:pt>
                <c:pt idx="83">
                  <c:v>38322</c:v>
                </c:pt>
                <c:pt idx="84">
                  <c:v>38353</c:v>
                </c:pt>
                <c:pt idx="85">
                  <c:v>38384</c:v>
                </c:pt>
                <c:pt idx="86">
                  <c:v>38412</c:v>
                </c:pt>
                <c:pt idx="87">
                  <c:v>38443</c:v>
                </c:pt>
                <c:pt idx="88">
                  <c:v>38473</c:v>
                </c:pt>
                <c:pt idx="89">
                  <c:v>38504</c:v>
                </c:pt>
                <c:pt idx="90">
                  <c:v>38534</c:v>
                </c:pt>
                <c:pt idx="91">
                  <c:v>38565</c:v>
                </c:pt>
                <c:pt idx="92">
                  <c:v>38596</c:v>
                </c:pt>
                <c:pt idx="93">
                  <c:v>38626</c:v>
                </c:pt>
                <c:pt idx="94">
                  <c:v>38657</c:v>
                </c:pt>
                <c:pt idx="95">
                  <c:v>38687</c:v>
                </c:pt>
                <c:pt idx="96">
                  <c:v>38718</c:v>
                </c:pt>
                <c:pt idx="97">
                  <c:v>38749</c:v>
                </c:pt>
                <c:pt idx="98">
                  <c:v>38777</c:v>
                </c:pt>
                <c:pt idx="99">
                  <c:v>38808</c:v>
                </c:pt>
                <c:pt idx="100">
                  <c:v>38838</c:v>
                </c:pt>
                <c:pt idx="101">
                  <c:v>38869</c:v>
                </c:pt>
                <c:pt idx="102">
                  <c:v>38899</c:v>
                </c:pt>
                <c:pt idx="103">
                  <c:v>38930</c:v>
                </c:pt>
                <c:pt idx="104">
                  <c:v>38961</c:v>
                </c:pt>
                <c:pt idx="105">
                  <c:v>38991</c:v>
                </c:pt>
                <c:pt idx="106">
                  <c:v>39022</c:v>
                </c:pt>
                <c:pt idx="107">
                  <c:v>39052</c:v>
                </c:pt>
                <c:pt idx="108">
                  <c:v>39083</c:v>
                </c:pt>
                <c:pt idx="109">
                  <c:v>39114</c:v>
                </c:pt>
                <c:pt idx="110">
                  <c:v>39142</c:v>
                </c:pt>
                <c:pt idx="111">
                  <c:v>39173</c:v>
                </c:pt>
                <c:pt idx="112">
                  <c:v>39203</c:v>
                </c:pt>
                <c:pt idx="113">
                  <c:v>39234</c:v>
                </c:pt>
                <c:pt idx="114">
                  <c:v>39265</c:v>
                </c:pt>
                <c:pt idx="115">
                  <c:v>39295</c:v>
                </c:pt>
                <c:pt idx="116">
                  <c:v>39326</c:v>
                </c:pt>
                <c:pt idx="117">
                  <c:v>39356</c:v>
                </c:pt>
                <c:pt idx="118">
                  <c:v>39387</c:v>
                </c:pt>
                <c:pt idx="119">
                  <c:v>39417</c:v>
                </c:pt>
                <c:pt idx="120">
                  <c:v>39448</c:v>
                </c:pt>
                <c:pt idx="121">
                  <c:v>39479</c:v>
                </c:pt>
                <c:pt idx="122">
                  <c:v>39508</c:v>
                </c:pt>
                <c:pt idx="123">
                  <c:v>39539</c:v>
                </c:pt>
                <c:pt idx="124">
                  <c:v>39569</c:v>
                </c:pt>
                <c:pt idx="125">
                  <c:v>39600</c:v>
                </c:pt>
                <c:pt idx="126">
                  <c:v>39630</c:v>
                </c:pt>
                <c:pt idx="127">
                  <c:v>39661</c:v>
                </c:pt>
                <c:pt idx="128">
                  <c:v>39692</c:v>
                </c:pt>
                <c:pt idx="129">
                  <c:v>39722</c:v>
                </c:pt>
                <c:pt idx="130">
                  <c:v>39753</c:v>
                </c:pt>
                <c:pt idx="131">
                  <c:v>39783</c:v>
                </c:pt>
                <c:pt idx="132">
                  <c:v>39814</c:v>
                </c:pt>
                <c:pt idx="133">
                  <c:v>39845</c:v>
                </c:pt>
                <c:pt idx="134">
                  <c:v>39873</c:v>
                </c:pt>
                <c:pt idx="135">
                  <c:v>39904</c:v>
                </c:pt>
                <c:pt idx="136">
                  <c:v>39934</c:v>
                </c:pt>
                <c:pt idx="137">
                  <c:v>39965</c:v>
                </c:pt>
                <c:pt idx="138">
                  <c:v>39995</c:v>
                </c:pt>
                <c:pt idx="139">
                  <c:v>40026</c:v>
                </c:pt>
                <c:pt idx="140">
                  <c:v>40057</c:v>
                </c:pt>
                <c:pt idx="141">
                  <c:v>40087</c:v>
                </c:pt>
                <c:pt idx="142">
                  <c:v>40118</c:v>
                </c:pt>
                <c:pt idx="143">
                  <c:v>40148</c:v>
                </c:pt>
                <c:pt idx="144">
                  <c:v>40179</c:v>
                </c:pt>
                <c:pt idx="145">
                  <c:v>40210</c:v>
                </c:pt>
                <c:pt idx="146">
                  <c:v>40238</c:v>
                </c:pt>
                <c:pt idx="147">
                  <c:v>40269</c:v>
                </c:pt>
                <c:pt idx="148">
                  <c:v>40299</c:v>
                </c:pt>
                <c:pt idx="149">
                  <c:v>40330</c:v>
                </c:pt>
                <c:pt idx="150">
                  <c:v>40360</c:v>
                </c:pt>
                <c:pt idx="151">
                  <c:v>40391</c:v>
                </c:pt>
                <c:pt idx="152">
                  <c:v>40422</c:v>
                </c:pt>
                <c:pt idx="153">
                  <c:v>40452</c:v>
                </c:pt>
                <c:pt idx="154">
                  <c:v>40483</c:v>
                </c:pt>
                <c:pt idx="155">
                  <c:v>40513</c:v>
                </c:pt>
                <c:pt idx="156">
                  <c:v>40544</c:v>
                </c:pt>
                <c:pt idx="157">
                  <c:v>40575</c:v>
                </c:pt>
                <c:pt idx="158">
                  <c:v>40603</c:v>
                </c:pt>
                <c:pt idx="159">
                  <c:v>40634</c:v>
                </c:pt>
                <c:pt idx="160">
                  <c:v>40664</c:v>
                </c:pt>
                <c:pt idx="161">
                  <c:v>40695</c:v>
                </c:pt>
                <c:pt idx="162">
                  <c:v>40725</c:v>
                </c:pt>
                <c:pt idx="163">
                  <c:v>40756</c:v>
                </c:pt>
                <c:pt idx="164">
                  <c:v>40787</c:v>
                </c:pt>
                <c:pt idx="165">
                  <c:v>40817</c:v>
                </c:pt>
                <c:pt idx="166">
                  <c:v>40848</c:v>
                </c:pt>
                <c:pt idx="167">
                  <c:v>40878</c:v>
                </c:pt>
                <c:pt idx="168">
                  <c:v>40909</c:v>
                </c:pt>
                <c:pt idx="169">
                  <c:v>40940</c:v>
                </c:pt>
                <c:pt idx="170">
                  <c:v>40969</c:v>
                </c:pt>
                <c:pt idx="171">
                  <c:v>41000</c:v>
                </c:pt>
                <c:pt idx="172">
                  <c:v>41030</c:v>
                </c:pt>
                <c:pt idx="173">
                  <c:v>41061</c:v>
                </c:pt>
                <c:pt idx="174">
                  <c:v>41091</c:v>
                </c:pt>
                <c:pt idx="175">
                  <c:v>41122</c:v>
                </c:pt>
                <c:pt idx="176">
                  <c:v>41153</c:v>
                </c:pt>
                <c:pt idx="177">
                  <c:v>41183</c:v>
                </c:pt>
                <c:pt idx="178">
                  <c:v>41214</c:v>
                </c:pt>
                <c:pt idx="179">
                  <c:v>41244</c:v>
                </c:pt>
                <c:pt idx="180">
                  <c:v>41275</c:v>
                </c:pt>
                <c:pt idx="181">
                  <c:v>41306</c:v>
                </c:pt>
              </c:numCache>
            </c:numRef>
          </c:cat>
          <c:val>
            <c:numRef>
              <c:f>data!$B$135:$B$316</c:f>
              <c:numCache>
                <c:formatCode>0.00</c:formatCode>
                <c:ptCount val="182"/>
                <c:pt idx="0">
                  <c:v>86.92</c:v>
                </c:pt>
                <c:pt idx="1">
                  <c:v>87.43</c:v>
                </c:pt>
                <c:pt idx="2">
                  <c:v>87.69</c:v>
                </c:pt>
                <c:pt idx="3">
                  <c:v>88.13</c:v>
                </c:pt>
                <c:pt idx="4">
                  <c:v>88.59</c:v>
                </c:pt>
                <c:pt idx="5">
                  <c:v>89.25</c:v>
                </c:pt>
                <c:pt idx="6">
                  <c:v>89.9</c:v>
                </c:pt>
                <c:pt idx="7">
                  <c:v>90.23</c:v>
                </c:pt>
                <c:pt idx="8">
                  <c:v>90.62</c:v>
                </c:pt>
                <c:pt idx="9">
                  <c:v>90.94</c:v>
                </c:pt>
                <c:pt idx="10">
                  <c:v>91.55</c:v>
                </c:pt>
                <c:pt idx="11">
                  <c:v>92.2</c:v>
                </c:pt>
                <c:pt idx="12">
                  <c:v>92.75</c:v>
                </c:pt>
                <c:pt idx="13">
                  <c:v>93.33</c:v>
                </c:pt>
                <c:pt idx="14">
                  <c:v>94.02</c:v>
                </c:pt>
                <c:pt idx="15">
                  <c:v>94.73</c:v>
                </c:pt>
                <c:pt idx="16">
                  <c:v>95.12</c:v>
                </c:pt>
                <c:pt idx="17">
                  <c:v>95.59</c:v>
                </c:pt>
                <c:pt idx="18">
                  <c:v>96.13</c:v>
                </c:pt>
                <c:pt idx="19">
                  <c:v>96.88</c:v>
                </c:pt>
                <c:pt idx="20">
                  <c:v>97.62</c:v>
                </c:pt>
                <c:pt idx="21">
                  <c:v>98.29</c:v>
                </c:pt>
                <c:pt idx="22">
                  <c:v>98.96</c:v>
                </c:pt>
                <c:pt idx="23">
                  <c:v>99.64</c:v>
                </c:pt>
                <c:pt idx="24">
                  <c:v>100.41</c:v>
                </c:pt>
                <c:pt idx="25">
                  <c:v>100.94</c:v>
                </c:pt>
                <c:pt idx="26">
                  <c:v>101.72</c:v>
                </c:pt>
                <c:pt idx="27">
                  <c:v>102.27</c:v>
                </c:pt>
                <c:pt idx="28">
                  <c:v>102.99</c:v>
                </c:pt>
                <c:pt idx="29">
                  <c:v>103.7</c:v>
                </c:pt>
                <c:pt idx="30">
                  <c:v>104.08</c:v>
                </c:pt>
                <c:pt idx="31">
                  <c:v>104.5</c:v>
                </c:pt>
                <c:pt idx="32">
                  <c:v>104.97</c:v>
                </c:pt>
                <c:pt idx="33">
                  <c:v>105.33</c:v>
                </c:pt>
                <c:pt idx="34">
                  <c:v>105.8</c:v>
                </c:pt>
                <c:pt idx="35">
                  <c:v>106.01</c:v>
                </c:pt>
                <c:pt idx="36">
                  <c:v>106.4</c:v>
                </c:pt>
                <c:pt idx="37">
                  <c:v>106.88</c:v>
                </c:pt>
                <c:pt idx="38">
                  <c:v>107.46</c:v>
                </c:pt>
                <c:pt idx="39">
                  <c:v>108.08</c:v>
                </c:pt>
                <c:pt idx="40">
                  <c:v>108.71</c:v>
                </c:pt>
                <c:pt idx="41">
                  <c:v>109.02</c:v>
                </c:pt>
                <c:pt idx="42">
                  <c:v>109.51</c:v>
                </c:pt>
                <c:pt idx="43">
                  <c:v>109.86</c:v>
                </c:pt>
                <c:pt idx="44">
                  <c:v>110.28</c:v>
                </c:pt>
                <c:pt idx="45">
                  <c:v>110.75</c:v>
                </c:pt>
                <c:pt idx="46">
                  <c:v>111.1</c:v>
                </c:pt>
                <c:pt idx="47">
                  <c:v>111.65</c:v>
                </c:pt>
                <c:pt idx="48">
                  <c:v>112.16</c:v>
                </c:pt>
                <c:pt idx="49">
                  <c:v>112.79</c:v>
                </c:pt>
                <c:pt idx="50">
                  <c:v>113.21</c:v>
                </c:pt>
                <c:pt idx="51">
                  <c:v>113.68</c:v>
                </c:pt>
                <c:pt idx="52">
                  <c:v>114.2</c:v>
                </c:pt>
                <c:pt idx="53">
                  <c:v>114.68</c:v>
                </c:pt>
                <c:pt idx="54">
                  <c:v>114.99</c:v>
                </c:pt>
                <c:pt idx="55">
                  <c:v>115.29</c:v>
                </c:pt>
                <c:pt idx="56">
                  <c:v>115.54</c:v>
                </c:pt>
                <c:pt idx="57">
                  <c:v>115.81</c:v>
                </c:pt>
                <c:pt idx="58">
                  <c:v>116.24</c:v>
                </c:pt>
                <c:pt idx="59">
                  <c:v>116.71</c:v>
                </c:pt>
                <c:pt idx="60">
                  <c:v>117.71</c:v>
                </c:pt>
                <c:pt idx="61">
                  <c:v>118.61</c:v>
                </c:pt>
                <c:pt idx="62">
                  <c:v>119.56</c:v>
                </c:pt>
                <c:pt idx="63">
                  <c:v>119.9</c:v>
                </c:pt>
                <c:pt idx="64">
                  <c:v>120.29</c:v>
                </c:pt>
                <c:pt idx="65">
                  <c:v>120.67</c:v>
                </c:pt>
                <c:pt idx="66">
                  <c:v>121.28</c:v>
                </c:pt>
                <c:pt idx="67">
                  <c:v>122.1</c:v>
                </c:pt>
                <c:pt idx="68">
                  <c:v>123.04</c:v>
                </c:pt>
                <c:pt idx="69">
                  <c:v>123.91</c:v>
                </c:pt>
                <c:pt idx="70">
                  <c:v>124.97</c:v>
                </c:pt>
                <c:pt idx="71">
                  <c:v>126.24</c:v>
                </c:pt>
                <c:pt idx="72">
                  <c:v>127.29</c:v>
                </c:pt>
                <c:pt idx="73">
                  <c:v>128.4</c:v>
                </c:pt>
                <c:pt idx="74">
                  <c:v>129.63999999999999</c:v>
                </c:pt>
                <c:pt idx="75">
                  <c:v>130.93</c:v>
                </c:pt>
                <c:pt idx="76">
                  <c:v>132.47</c:v>
                </c:pt>
                <c:pt idx="77">
                  <c:v>133.93</c:v>
                </c:pt>
                <c:pt idx="78">
                  <c:v>135.80000000000001</c:v>
                </c:pt>
                <c:pt idx="79">
                  <c:v>137.57</c:v>
                </c:pt>
                <c:pt idx="80">
                  <c:v>140.57</c:v>
                </c:pt>
                <c:pt idx="81">
                  <c:v>143.81</c:v>
                </c:pt>
                <c:pt idx="82">
                  <c:v>147.69</c:v>
                </c:pt>
                <c:pt idx="83">
                  <c:v>152.13999999999999</c:v>
                </c:pt>
                <c:pt idx="84">
                  <c:v>156.33000000000001</c:v>
                </c:pt>
                <c:pt idx="85">
                  <c:v>161.65</c:v>
                </c:pt>
                <c:pt idx="86">
                  <c:v>167.81</c:v>
                </c:pt>
                <c:pt idx="87">
                  <c:v>174.65</c:v>
                </c:pt>
                <c:pt idx="88">
                  <c:v>181.14</c:v>
                </c:pt>
                <c:pt idx="89">
                  <c:v>188.95</c:v>
                </c:pt>
                <c:pt idx="90">
                  <c:v>196.16</c:v>
                </c:pt>
                <c:pt idx="91">
                  <c:v>203.01</c:v>
                </c:pt>
                <c:pt idx="92">
                  <c:v>209.57</c:v>
                </c:pt>
                <c:pt idx="93">
                  <c:v>213.62</c:v>
                </c:pt>
                <c:pt idx="94">
                  <c:v>217.38</c:v>
                </c:pt>
                <c:pt idx="95">
                  <c:v>220.15</c:v>
                </c:pt>
                <c:pt idx="96">
                  <c:v>223</c:v>
                </c:pt>
                <c:pt idx="97">
                  <c:v>225.25</c:v>
                </c:pt>
                <c:pt idx="98">
                  <c:v>226.55</c:v>
                </c:pt>
                <c:pt idx="99">
                  <c:v>227.8</c:v>
                </c:pt>
                <c:pt idx="100">
                  <c:v>228.07</c:v>
                </c:pt>
                <c:pt idx="101">
                  <c:v>227.54</c:v>
                </c:pt>
                <c:pt idx="102">
                  <c:v>226.09</c:v>
                </c:pt>
                <c:pt idx="103">
                  <c:v>224.51</c:v>
                </c:pt>
                <c:pt idx="104">
                  <c:v>222.93</c:v>
                </c:pt>
                <c:pt idx="105">
                  <c:v>221.69</c:v>
                </c:pt>
                <c:pt idx="106">
                  <c:v>221.01</c:v>
                </c:pt>
                <c:pt idx="107">
                  <c:v>220.63</c:v>
                </c:pt>
                <c:pt idx="108">
                  <c:v>221.39</c:v>
                </c:pt>
                <c:pt idx="109">
                  <c:v>220.89</c:v>
                </c:pt>
                <c:pt idx="110">
                  <c:v>220.28</c:v>
                </c:pt>
                <c:pt idx="111">
                  <c:v>218.19</c:v>
                </c:pt>
                <c:pt idx="112">
                  <c:v>215.58</c:v>
                </c:pt>
                <c:pt idx="113">
                  <c:v>212.65</c:v>
                </c:pt>
                <c:pt idx="114">
                  <c:v>209.4</c:v>
                </c:pt>
                <c:pt idx="115">
                  <c:v>206.33</c:v>
                </c:pt>
                <c:pt idx="116">
                  <c:v>203.05</c:v>
                </c:pt>
                <c:pt idx="117">
                  <c:v>198.02</c:v>
                </c:pt>
                <c:pt idx="118">
                  <c:v>192.38</c:v>
                </c:pt>
                <c:pt idx="119">
                  <c:v>186.79</c:v>
                </c:pt>
                <c:pt idx="120">
                  <c:v>181.07</c:v>
                </c:pt>
                <c:pt idx="121">
                  <c:v>175.1</c:v>
                </c:pt>
                <c:pt idx="122">
                  <c:v>169.88</c:v>
                </c:pt>
                <c:pt idx="123">
                  <c:v>163.96</c:v>
                </c:pt>
                <c:pt idx="124">
                  <c:v>158.55000000000001</c:v>
                </c:pt>
                <c:pt idx="125">
                  <c:v>153.22</c:v>
                </c:pt>
                <c:pt idx="126">
                  <c:v>147.99</c:v>
                </c:pt>
                <c:pt idx="127">
                  <c:v>142.97999999999999</c:v>
                </c:pt>
                <c:pt idx="128">
                  <c:v>138.24</c:v>
                </c:pt>
                <c:pt idx="129">
                  <c:v>133.37</c:v>
                </c:pt>
                <c:pt idx="130">
                  <c:v>129.12</c:v>
                </c:pt>
                <c:pt idx="131">
                  <c:v>123.32</c:v>
                </c:pt>
                <c:pt idx="132">
                  <c:v>117.82</c:v>
                </c:pt>
                <c:pt idx="133">
                  <c:v>113.57</c:v>
                </c:pt>
                <c:pt idx="134">
                  <c:v>108.86</c:v>
                </c:pt>
                <c:pt idx="135">
                  <c:v>106.2</c:v>
                </c:pt>
                <c:pt idx="136">
                  <c:v>104.3</c:v>
                </c:pt>
                <c:pt idx="137">
                  <c:v>104.65</c:v>
                </c:pt>
                <c:pt idx="138">
                  <c:v>105.78</c:v>
                </c:pt>
                <c:pt idx="139">
                  <c:v>107.03</c:v>
                </c:pt>
                <c:pt idx="140">
                  <c:v>108.08</c:v>
                </c:pt>
                <c:pt idx="141">
                  <c:v>109.32</c:v>
                </c:pt>
                <c:pt idx="142">
                  <c:v>110.79</c:v>
                </c:pt>
                <c:pt idx="143">
                  <c:v>111.97</c:v>
                </c:pt>
                <c:pt idx="144">
                  <c:v>112.47</c:v>
                </c:pt>
                <c:pt idx="145">
                  <c:v>111.7</c:v>
                </c:pt>
                <c:pt idx="146">
                  <c:v>111.52</c:v>
                </c:pt>
                <c:pt idx="147">
                  <c:v>111.83</c:v>
                </c:pt>
                <c:pt idx="148">
                  <c:v>111.69</c:v>
                </c:pt>
                <c:pt idx="149">
                  <c:v>110.78</c:v>
                </c:pt>
                <c:pt idx="150">
                  <c:v>109.31</c:v>
                </c:pt>
                <c:pt idx="151">
                  <c:v>107.48</c:v>
                </c:pt>
                <c:pt idx="152">
                  <c:v>106.06</c:v>
                </c:pt>
                <c:pt idx="153">
                  <c:v>104.78</c:v>
                </c:pt>
                <c:pt idx="154">
                  <c:v>103.83</c:v>
                </c:pt>
                <c:pt idx="155" formatCode="General">
                  <c:v>102.72</c:v>
                </c:pt>
                <c:pt idx="156" formatCode="General">
                  <c:v>102.2</c:v>
                </c:pt>
                <c:pt idx="157" formatCode="General">
                  <c:v>102.26</c:v>
                </c:pt>
                <c:pt idx="158" formatCode="General">
                  <c:v>102.07</c:v>
                </c:pt>
                <c:pt idx="159" formatCode="General">
                  <c:v>101.88</c:v>
                </c:pt>
                <c:pt idx="160" formatCode="General">
                  <c:v>100.92</c:v>
                </c:pt>
                <c:pt idx="161" formatCode="General">
                  <c:v>100.4</c:v>
                </c:pt>
                <c:pt idx="162" formatCode="General">
                  <c:v>99.58</c:v>
                </c:pt>
                <c:pt idx="163" formatCode="General">
                  <c:v>99.21</c:v>
                </c:pt>
                <c:pt idx="164" formatCode="General">
                  <c:v>99.26</c:v>
                </c:pt>
                <c:pt idx="165" formatCode="General">
                  <c:v>99.5</c:v>
                </c:pt>
                <c:pt idx="166" formatCode="General">
                  <c:v>100.2</c:v>
                </c:pt>
                <c:pt idx="167" formatCode="General">
                  <c:v>101.63</c:v>
                </c:pt>
                <c:pt idx="168" formatCode="General">
                  <c:v>103.51</c:v>
                </c:pt>
                <c:pt idx="169" formatCode="General">
                  <c:v>105.57</c:v>
                </c:pt>
                <c:pt idx="170" formatCode="General">
                  <c:v>108.25</c:v>
                </c:pt>
                <c:pt idx="171" formatCode="General">
                  <c:v>110.58</c:v>
                </c:pt>
                <c:pt idx="172" formatCode="General">
                  <c:v>112.44</c:v>
                </c:pt>
                <c:pt idx="173" formatCode="General">
                  <c:v>114.28</c:v>
                </c:pt>
                <c:pt idx="174" formatCode="General">
                  <c:v>116.08</c:v>
                </c:pt>
                <c:pt idx="175" formatCode="General">
                  <c:v>117.86</c:v>
                </c:pt>
                <c:pt idx="176" formatCode="General">
                  <c:v>119.52</c:v>
                </c:pt>
                <c:pt idx="177" formatCode="General">
                  <c:v>121.19</c:v>
                </c:pt>
                <c:pt idx="178" formatCode="General">
                  <c:v>123.05</c:v>
                </c:pt>
                <c:pt idx="179" formatCode="General">
                  <c:v>125.05</c:v>
                </c:pt>
                <c:pt idx="180" formatCode="General">
                  <c:v>127.52</c:v>
                </c:pt>
                <c:pt idx="181" formatCode="General">
                  <c:v>129.86000000000001</c:v>
                </c:pt>
              </c:numCache>
            </c:numRef>
          </c:val>
          <c:smooth val="0"/>
        </c:ser>
        <c:ser>
          <c:idx val="2"/>
          <c:order val="2"/>
          <c:tx>
            <c:strRef>
              <c:f>data!$Y$1</c:f>
              <c:strCache>
                <c:ptCount val="1"/>
                <c:pt idx="0">
                  <c:v>7 Rivers</c:v>
                </c:pt>
              </c:strCache>
            </c:strRef>
          </c:tx>
          <c:spPr>
            <a:ln w="44450">
              <a:solidFill>
                <a:sysClr val="windowText" lastClr="000000"/>
              </a:solidFill>
            </a:ln>
          </c:spPr>
          <c:marker>
            <c:symbol val="none"/>
          </c:marker>
          <c:cat>
            <c:numRef>
              <c:f>data!$A$135:$A$316</c:f>
              <c:numCache>
                <c:formatCode>mmmm\ yyyy</c:formatCode>
                <c:ptCount val="182"/>
                <c:pt idx="0">
                  <c:v>35796</c:v>
                </c:pt>
                <c:pt idx="1">
                  <c:v>35827</c:v>
                </c:pt>
                <c:pt idx="2">
                  <c:v>35855</c:v>
                </c:pt>
                <c:pt idx="3">
                  <c:v>35886</c:v>
                </c:pt>
                <c:pt idx="4">
                  <c:v>35916</c:v>
                </c:pt>
                <c:pt idx="5">
                  <c:v>35947</c:v>
                </c:pt>
                <c:pt idx="6">
                  <c:v>35977</c:v>
                </c:pt>
                <c:pt idx="7">
                  <c:v>36008</c:v>
                </c:pt>
                <c:pt idx="8">
                  <c:v>36039</c:v>
                </c:pt>
                <c:pt idx="9">
                  <c:v>36069</c:v>
                </c:pt>
                <c:pt idx="10">
                  <c:v>36100</c:v>
                </c:pt>
                <c:pt idx="11">
                  <c:v>36130</c:v>
                </c:pt>
                <c:pt idx="12">
                  <c:v>36161</c:v>
                </c:pt>
                <c:pt idx="13">
                  <c:v>36192</c:v>
                </c:pt>
                <c:pt idx="14">
                  <c:v>36220</c:v>
                </c:pt>
                <c:pt idx="15">
                  <c:v>36251</c:v>
                </c:pt>
                <c:pt idx="16">
                  <c:v>36281</c:v>
                </c:pt>
                <c:pt idx="17">
                  <c:v>36312</c:v>
                </c:pt>
                <c:pt idx="18">
                  <c:v>36342</c:v>
                </c:pt>
                <c:pt idx="19">
                  <c:v>36373</c:v>
                </c:pt>
                <c:pt idx="20">
                  <c:v>36404</c:v>
                </c:pt>
                <c:pt idx="21">
                  <c:v>36434</c:v>
                </c:pt>
                <c:pt idx="22">
                  <c:v>36465</c:v>
                </c:pt>
                <c:pt idx="23">
                  <c:v>36495</c:v>
                </c:pt>
                <c:pt idx="24">
                  <c:v>36526</c:v>
                </c:pt>
                <c:pt idx="25">
                  <c:v>36557</c:v>
                </c:pt>
                <c:pt idx="26">
                  <c:v>36586</c:v>
                </c:pt>
                <c:pt idx="27">
                  <c:v>36617</c:v>
                </c:pt>
                <c:pt idx="28">
                  <c:v>36647</c:v>
                </c:pt>
                <c:pt idx="29">
                  <c:v>36678</c:v>
                </c:pt>
                <c:pt idx="30">
                  <c:v>36708</c:v>
                </c:pt>
                <c:pt idx="31">
                  <c:v>36739</c:v>
                </c:pt>
                <c:pt idx="32">
                  <c:v>36770</c:v>
                </c:pt>
                <c:pt idx="33">
                  <c:v>36800</c:v>
                </c:pt>
                <c:pt idx="34">
                  <c:v>36831</c:v>
                </c:pt>
                <c:pt idx="35">
                  <c:v>36861</c:v>
                </c:pt>
                <c:pt idx="36">
                  <c:v>36892</c:v>
                </c:pt>
                <c:pt idx="37">
                  <c:v>36923</c:v>
                </c:pt>
                <c:pt idx="38">
                  <c:v>36951</c:v>
                </c:pt>
                <c:pt idx="39">
                  <c:v>36982</c:v>
                </c:pt>
                <c:pt idx="40">
                  <c:v>37012</c:v>
                </c:pt>
                <c:pt idx="41">
                  <c:v>37043</c:v>
                </c:pt>
                <c:pt idx="42">
                  <c:v>37073</c:v>
                </c:pt>
                <c:pt idx="43">
                  <c:v>37104</c:v>
                </c:pt>
                <c:pt idx="44">
                  <c:v>37135</c:v>
                </c:pt>
                <c:pt idx="45">
                  <c:v>37165</c:v>
                </c:pt>
                <c:pt idx="46">
                  <c:v>37196</c:v>
                </c:pt>
                <c:pt idx="47">
                  <c:v>37226</c:v>
                </c:pt>
                <c:pt idx="48">
                  <c:v>37257</c:v>
                </c:pt>
                <c:pt idx="49">
                  <c:v>37288</c:v>
                </c:pt>
                <c:pt idx="50">
                  <c:v>37316</c:v>
                </c:pt>
                <c:pt idx="51">
                  <c:v>37347</c:v>
                </c:pt>
                <c:pt idx="52">
                  <c:v>37377</c:v>
                </c:pt>
                <c:pt idx="53">
                  <c:v>37408</c:v>
                </c:pt>
                <c:pt idx="54">
                  <c:v>37438</c:v>
                </c:pt>
                <c:pt idx="55">
                  <c:v>37469</c:v>
                </c:pt>
                <c:pt idx="56">
                  <c:v>37500</c:v>
                </c:pt>
                <c:pt idx="57">
                  <c:v>37530</c:v>
                </c:pt>
                <c:pt idx="58">
                  <c:v>37561</c:v>
                </c:pt>
                <c:pt idx="59">
                  <c:v>37591</c:v>
                </c:pt>
                <c:pt idx="60">
                  <c:v>37622</c:v>
                </c:pt>
                <c:pt idx="61">
                  <c:v>37653</c:v>
                </c:pt>
                <c:pt idx="62">
                  <c:v>37681</c:v>
                </c:pt>
                <c:pt idx="63">
                  <c:v>37712</c:v>
                </c:pt>
                <c:pt idx="64">
                  <c:v>37742</c:v>
                </c:pt>
                <c:pt idx="65">
                  <c:v>37773</c:v>
                </c:pt>
                <c:pt idx="66">
                  <c:v>37803</c:v>
                </c:pt>
                <c:pt idx="67">
                  <c:v>37834</c:v>
                </c:pt>
                <c:pt idx="68">
                  <c:v>37865</c:v>
                </c:pt>
                <c:pt idx="69">
                  <c:v>37895</c:v>
                </c:pt>
                <c:pt idx="70">
                  <c:v>37926</c:v>
                </c:pt>
                <c:pt idx="71">
                  <c:v>37956</c:v>
                </c:pt>
                <c:pt idx="72">
                  <c:v>37987</c:v>
                </c:pt>
                <c:pt idx="73">
                  <c:v>38018</c:v>
                </c:pt>
                <c:pt idx="74">
                  <c:v>38047</c:v>
                </c:pt>
                <c:pt idx="75">
                  <c:v>38078</c:v>
                </c:pt>
                <c:pt idx="76">
                  <c:v>38108</c:v>
                </c:pt>
                <c:pt idx="77">
                  <c:v>38139</c:v>
                </c:pt>
                <c:pt idx="78">
                  <c:v>38169</c:v>
                </c:pt>
                <c:pt idx="79">
                  <c:v>38200</c:v>
                </c:pt>
                <c:pt idx="80">
                  <c:v>38231</c:v>
                </c:pt>
                <c:pt idx="81">
                  <c:v>38261</c:v>
                </c:pt>
                <c:pt idx="82">
                  <c:v>38292</c:v>
                </c:pt>
                <c:pt idx="83">
                  <c:v>38322</c:v>
                </c:pt>
                <c:pt idx="84">
                  <c:v>38353</c:v>
                </c:pt>
                <c:pt idx="85">
                  <c:v>38384</c:v>
                </c:pt>
                <c:pt idx="86">
                  <c:v>38412</c:v>
                </c:pt>
                <c:pt idx="87">
                  <c:v>38443</c:v>
                </c:pt>
                <c:pt idx="88">
                  <c:v>38473</c:v>
                </c:pt>
                <c:pt idx="89">
                  <c:v>38504</c:v>
                </c:pt>
                <c:pt idx="90">
                  <c:v>38534</c:v>
                </c:pt>
                <c:pt idx="91">
                  <c:v>38565</c:v>
                </c:pt>
                <c:pt idx="92">
                  <c:v>38596</c:v>
                </c:pt>
                <c:pt idx="93">
                  <c:v>38626</c:v>
                </c:pt>
                <c:pt idx="94">
                  <c:v>38657</c:v>
                </c:pt>
                <c:pt idx="95">
                  <c:v>38687</c:v>
                </c:pt>
                <c:pt idx="96">
                  <c:v>38718</c:v>
                </c:pt>
                <c:pt idx="97">
                  <c:v>38749</c:v>
                </c:pt>
                <c:pt idx="98">
                  <c:v>38777</c:v>
                </c:pt>
                <c:pt idx="99">
                  <c:v>38808</c:v>
                </c:pt>
                <c:pt idx="100">
                  <c:v>38838</c:v>
                </c:pt>
                <c:pt idx="101">
                  <c:v>38869</c:v>
                </c:pt>
                <c:pt idx="102">
                  <c:v>38899</c:v>
                </c:pt>
                <c:pt idx="103">
                  <c:v>38930</c:v>
                </c:pt>
                <c:pt idx="104">
                  <c:v>38961</c:v>
                </c:pt>
                <c:pt idx="105">
                  <c:v>38991</c:v>
                </c:pt>
                <c:pt idx="106">
                  <c:v>39022</c:v>
                </c:pt>
                <c:pt idx="107">
                  <c:v>39052</c:v>
                </c:pt>
                <c:pt idx="108">
                  <c:v>39083</c:v>
                </c:pt>
                <c:pt idx="109">
                  <c:v>39114</c:v>
                </c:pt>
                <c:pt idx="110">
                  <c:v>39142</c:v>
                </c:pt>
                <c:pt idx="111">
                  <c:v>39173</c:v>
                </c:pt>
                <c:pt idx="112">
                  <c:v>39203</c:v>
                </c:pt>
                <c:pt idx="113">
                  <c:v>39234</c:v>
                </c:pt>
                <c:pt idx="114">
                  <c:v>39265</c:v>
                </c:pt>
                <c:pt idx="115">
                  <c:v>39295</c:v>
                </c:pt>
                <c:pt idx="116">
                  <c:v>39326</c:v>
                </c:pt>
                <c:pt idx="117">
                  <c:v>39356</c:v>
                </c:pt>
                <c:pt idx="118">
                  <c:v>39387</c:v>
                </c:pt>
                <c:pt idx="119">
                  <c:v>39417</c:v>
                </c:pt>
                <c:pt idx="120">
                  <c:v>39448</c:v>
                </c:pt>
                <c:pt idx="121">
                  <c:v>39479</c:v>
                </c:pt>
                <c:pt idx="122">
                  <c:v>39508</c:v>
                </c:pt>
                <c:pt idx="123">
                  <c:v>39539</c:v>
                </c:pt>
                <c:pt idx="124">
                  <c:v>39569</c:v>
                </c:pt>
                <c:pt idx="125">
                  <c:v>39600</c:v>
                </c:pt>
                <c:pt idx="126">
                  <c:v>39630</c:v>
                </c:pt>
                <c:pt idx="127">
                  <c:v>39661</c:v>
                </c:pt>
                <c:pt idx="128">
                  <c:v>39692</c:v>
                </c:pt>
                <c:pt idx="129">
                  <c:v>39722</c:v>
                </c:pt>
                <c:pt idx="130">
                  <c:v>39753</c:v>
                </c:pt>
                <c:pt idx="131">
                  <c:v>39783</c:v>
                </c:pt>
                <c:pt idx="132">
                  <c:v>39814</c:v>
                </c:pt>
                <c:pt idx="133">
                  <c:v>39845</c:v>
                </c:pt>
                <c:pt idx="134">
                  <c:v>39873</c:v>
                </c:pt>
                <c:pt idx="135">
                  <c:v>39904</c:v>
                </c:pt>
                <c:pt idx="136">
                  <c:v>39934</c:v>
                </c:pt>
                <c:pt idx="137">
                  <c:v>39965</c:v>
                </c:pt>
                <c:pt idx="138">
                  <c:v>39995</c:v>
                </c:pt>
                <c:pt idx="139">
                  <c:v>40026</c:v>
                </c:pt>
                <c:pt idx="140">
                  <c:v>40057</c:v>
                </c:pt>
                <c:pt idx="141">
                  <c:v>40087</c:v>
                </c:pt>
                <c:pt idx="142">
                  <c:v>40118</c:v>
                </c:pt>
                <c:pt idx="143">
                  <c:v>40148</c:v>
                </c:pt>
                <c:pt idx="144">
                  <c:v>40179</c:v>
                </c:pt>
                <c:pt idx="145">
                  <c:v>40210</c:v>
                </c:pt>
                <c:pt idx="146">
                  <c:v>40238</c:v>
                </c:pt>
                <c:pt idx="147">
                  <c:v>40269</c:v>
                </c:pt>
                <c:pt idx="148">
                  <c:v>40299</c:v>
                </c:pt>
                <c:pt idx="149">
                  <c:v>40330</c:v>
                </c:pt>
                <c:pt idx="150">
                  <c:v>40360</c:v>
                </c:pt>
                <c:pt idx="151">
                  <c:v>40391</c:v>
                </c:pt>
                <c:pt idx="152">
                  <c:v>40422</c:v>
                </c:pt>
                <c:pt idx="153">
                  <c:v>40452</c:v>
                </c:pt>
                <c:pt idx="154">
                  <c:v>40483</c:v>
                </c:pt>
                <c:pt idx="155">
                  <c:v>40513</c:v>
                </c:pt>
                <c:pt idx="156">
                  <c:v>40544</c:v>
                </c:pt>
                <c:pt idx="157">
                  <c:v>40575</c:v>
                </c:pt>
                <c:pt idx="158">
                  <c:v>40603</c:v>
                </c:pt>
                <c:pt idx="159">
                  <c:v>40634</c:v>
                </c:pt>
                <c:pt idx="160">
                  <c:v>40664</c:v>
                </c:pt>
                <c:pt idx="161">
                  <c:v>40695</c:v>
                </c:pt>
                <c:pt idx="162">
                  <c:v>40725</c:v>
                </c:pt>
                <c:pt idx="163">
                  <c:v>40756</c:v>
                </c:pt>
                <c:pt idx="164">
                  <c:v>40787</c:v>
                </c:pt>
                <c:pt idx="165">
                  <c:v>40817</c:v>
                </c:pt>
                <c:pt idx="166">
                  <c:v>40848</c:v>
                </c:pt>
                <c:pt idx="167">
                  <c:v>40878</c:v>
                </c:pt>
                <c:pt idx="168">
                  <c:v>40909</c:v>
                </c:pt>
                <c:pt idx="169">
                  <c:v>40940</c:v>
                </c:pt>
                <c:pt idx="170">
                  <c:v>40969</c:v>
                </c:pt>
                <c:pt idx="171">
                  <c:v>41000</c:v>
                </c:pt>
                <c:pt idx="172">
                  <c:v>41030</c:v>
                </c:pt>
                <c:pt idx="173">
                  <c:v>41061</c:v>
                </c:pt>
                <c:pt idx="174">
                  <c:v>41091</c:v>
                </c:pt>
                <c:pt idx="175">
                  <c:v>41122</c:v>
                </c:pt>
                <c:pt idx="176">
                  <c:v>41153</c:v>
                </c:pt>
                <c:pt idx="177">
                  <c:v>41183</c:v>
                </c:pt>
                <c:pt idx="178">
                  <c:v>41214</c:v>
                </c:pt>
                <c:pt idx="179">
                  <c:v>41244</c:v>
                </c:pt>
                <c:pt idx="180">
                  <c:v>41275</c:v>
                </c:pt>
                <c:pt idx="181">
                  <c:v>41306</c:v>
                </c:pt>
              </c:numCache>
            </c:numRef>
          </c:cat>
          <c:val>
            <c:numRef>
              <c:f>data!$Y$135:$Y$316</c:f>
              <c:numCache>
                <c:formatCode>0.00</c:formatCode>
                <c:ptCount val="182"/>
                <c:pt idx="0">
                  <c:v>91.423021651909153</c:v>
                </c:pt>
                <c:pt idx="1">
                  <c:v>90.929372635857447</c:v>
                </c:pt>
                <c:pt idx="2">
                  <c:v>90.985469854517902</c:v>
                </c:pt>
                <c:pt idx="3">
                  <c:v>91.140969263295375</c:v>
                </c:pt>
                <c:pt idx="4">
                  <c:v>91.791891868281994</c:v>
                </c:pt>
                <c:pt idx="5">
                  <c:v>91.712930419283822</c:v>
                </c:pt>
                <c:pt idx="6">
                  <c:v>92.165016958666499</c:v>
                </c:pt>
                <c:pt idx="7">
                  <c:v>93.00831448992065</c:v>
                </c:pt>
                <c:pt idx="8">
                  <c:v>94.236192997691489</c:v>
                </c:pt>
                <c:pt idx="9">
                  <c:v>94.824313976379386</c:v>
                </c:pt>
                <c:pt idx="10">
                  <c:v>95.357999649408725</c:v>
                </c:pt>
                <c:pt idx="11">
                  <c:v>95.893137464188271</c:v>
                </c:pt>
                <c:pt idx="12">
                  <c:v>95.51006371934298</c:v>
                </c:pt>
                <c:pt idx="13">
                  <c:v>96.329168519651702</c:v>
                </c:pt>
                <c:pt idx="14">
                  <c:v>96.809384235425696</c:v>
                </c:pt>
                <c:pt idx="15">
                  <c:v>96.341957411289016</c:v>
                </c:pt>
                <c:pt idx="16">
                  <c:v>97.257620580863829</c:v>
                </c:pt>
                <c:pt idx="17">
                  <c:v>97.570026137225014</c:v>
                </c:pt>
                <c:pt idx="18">
                  <c:v>98.445017637273168</c:v>
                </c:pt>
                <c:pt idx="19">
                  <c:v>98.366644680183015</c:v>
                </c:pt>
                <c:pt idx="20">
                  <c:v>98.444902513936157</c:v>
                </c:pt>
                <c:pt idx="21">
                  <c:v>97.797206040880141</c:v>
                </c:pt>
                <c:pt idx="22">
                  <c:v>98.336830093436163</c:v>
                </c:pt>
                <c:pt idx="23">
                  <c:v>97.744366791027176</c:v>
                </c:pt>
                <c:pt idx="24">
                  <c:v>100</c:v>
                </c:pt>
                <c:pt idx="25">
                  <c:v>100.51842592814289</c:v>
                </c:pt>
                <c:pt idx="26">
                  <c:v>102.2473053404171</c:v>
                </c:pt>
                <c:pt idx="27">
                  <c:v>102.98756632108315</c:v>
                </c:pt>
                <c:pt idx="28">
                  <c:v>103.92712133403099</c:v>
                </c:pt>
                <c:pt idx="29">
                  <c:v>104.56028696190481</c:v>
                </c:pt>
                <c:pt idx="30">
                  <c:v>105.02892272328295</c:v>
                </c:pt>
                <c:pt idx="31">
                  <c:v>105.03540998848923</c:v>
                </c:pt>
                <c:pt idx="32">
                  <c:v>106.18804293371763</c:v>
                </c:pt>
                <c:pt idx="33">
                  <c:v>107.16789255539321</c:v>
                </c:pt>
                <c:pt idx="34">
                  <c:v>107.11329741220329</c:v>
                </c:pt>
                <c:pt idx="35">
                  <c:v>107.88389614249982</c:v>
                </c:pt>
                <c:pt idx="36">
                  <c:v>107.80714377314267</c:v>
                </c:pt>
                <c:pt idx="37">
                  <c:v>108.27871371209272</c:v>
                </c:pt>
                <c:pt idx="38">
                  <c:v>108.09575420878564</c:v>
                </c:pt>
                <c:pt idx="39">
                  <c:v>109.2271187730226</c:v>
                </c:pt>
                <c:pt idx="40">
                  <c:v>109.43951185290899</c:v>
                </c:pt>
                <c:pt idx="41">
                  <c:v>109.55474989015958</c:v>
                </c:pt>
                <c:pt idx="42">
                  <c:v>110.58902070581547</c:v>
                </c:pt>
                <c:pt idx="43">
                  <c:v>111.95048476411438</c:v>
                </c:pt>
                <c:pt idx="44">
                  <c:v>111.67744294242475</c:v>
                </c:pt>
                <c:pt idx="45">
                  <c:v>112.14237054948148</c:v>
                </c:pt>
                <c:pt idx="46">
                  <c:v>113.00168390286569</c:v>
                </c:pt>
                <c:pt idx="47">
                  <c:v>112.38651273057067</c:v>
                </c:pt>
                <c:pt idx="48">
                  <c:v>111.81266224741388</c:v>
                </c:pt>
                <c:pt idx="49">
                  <c:v>112.34159269670656</c:v>
                </c:pt>
                <c:pt idx="50">
                  <c:v>112.36355340737086</c:v>
                </c:pt>
                <c:pt idx="51">
                  <c:v>112.52905836858311</c:v>
                </c:pt>
                <c:pt idx="52">
                  <c:v>111.35665459458006</c:v>
                </c:pt>
                <c:pt idx="53">
                  <c:v>111.58861390711226</c:v>
                </c:pt>
                <c:pt idx="54">
                  <c:v>111.24878931206983</c:v>
                </c:pt>
                <c:pt idx="55">
                  <c:v>110.83638124086077</c:v>
                </c:pt>
                <c:pt idx="56">
                  <c:v>111.07754536651986</c:v>
                </c:pt>
                <c:pt idx="57">
                  <c:v>111.98083500679643</c:v>
                </c:pt>
                <c:pt idx="58">
                  <c:v>113.21035162011688</c:v>
                </c:pt>
                <c:pt idx="59">
                  <c:v>114.17834369240845</c:v>
                </c:pt>
                <c:pt idx="60">
                  <c:v>114.26162724005601</c:v>
                </c:pt>
                <c:pt idx="61">
                  <c:v>114.5052597727498</c:v>
                </c:pt>
                <c:pt idx="62">
                  <c:v>115.05630215555757</c:v>
                </c:pt>
                <c:pt idx="63">
                  <c:v>115.05742301985453</c:v>
                </c:pt>
                <c:pt idx="64">
                  <c:v>117.08969972637398</c:v>
                </c:pt>
                <c:pt idx="65">
                  <c:v>117.5019156964146</c:v>
                </c:pt>
                <c:pt idx="66">
                  <c:v>118.50016395111251</c:v>
                </c:pt>
                <c:pt idx="67">
                  <c:v>118.93551443494952</c:v>
                </c:pt>
                <c:pt idx="68">
                  <c:v>119.59476902477586</c:v>
                </c:pt>
                <c:pt idx="69">
                  <c:v>118.73698529618173</c:v>
                </c:pt>
                <c:pt idx="70">
                  <c:v>118.04405785714904</c:v>
                </c:pt>
                <c:pt idx="71">
                  <c:v>118.24008664355839</c:v>
                </c:pt>
                <c:pt idx="72">
                  <c:v>119.28564918416463</c:v>
                </c:pt>
                <c:pt idx="73">
                  <c:v>119.23633946792478</c:v>
                </c:pt>
                <c:pt idx="74">
                  <c:v>119.63095603885623</c:v>
                </c:pt>
                <c:pt idx="75">
                  <c:v>120.09111873416278</c:v>
                </c:pt>
                <c:pt idx="76">
                  <c:v>120.4400357735891</c:v>
                </c:pt>
                <c:pt idx="77">
                  <c:v>121.94186030109024</c:v>
                </c:pt>
                <c:pt idx="78">
                  <c:v>121.96407618483984</c:v>
                </c:pt>
                <c:pt idx="79">
                  <c:v>122.68532922197775</c:v>
                </c:pt>
                <c:pt idx="80">
                  <c:v>123.76946615376106</c:v>
                </c:pt>
                <c:pt idx="81">
                  <c:v>124.67112707086028</c:v>
                </c:pt>
                <c:pt idx="82">
                  <c:v>125.78053097394442</c:v>
                </c:pt>
                <c:pt idx="83">
                  <c:v>127.46537727202988</c:v>
                </c:pt>
                <c:pt idx="84">
                  <c:v>128.30408867414133</c:v>
                </c:pt>
                <c:pt idx="85">
                  <c:v>130.38455504644372</c:v>
                </c:pt>
                <c:pt idx="86">
                  <c:v>131.41293760431282</c:v>
                </c:pt>
                <c:pt idx="87">
                  <c:v>132.56277690126748</c:v>
                </c:pt>
                <c:pt idx="88">
                  <c:v>132.48650582120544</c:v>
                </c:pt>
                <c:pt idx="89">
                  <c:v>133.29071141955922</c:v>
                </c:pt>
                <c:pt idx="90">
                  <c:v>134.45188464875142</c:v>
                </c:pt>
                <c:pt idx="91">
                  <c:v>135.17977070116885</c:v>
                </c:pt>
                <c:pt idx="92">
                  <c:v>135.62749851122305</c:v>
                </c:pt>
                <c:pt idx="93">
                  <c:v>136.49030390548688</c:v>
                </c:pt>
                <c:pt idx="94">
                  <c:v>136.67621929172779</c:v>
                </c:pt>
                <c:pt idx="95">
                  <c:v>136.37221604314996</c:v>
                </c:pt>
                <c:pt idx="96">
                  <c:v>136.94692547987017</c:v>
                </c:pt>
                <c:pt idx="97">
                  <c:v>136.55815610402669</c:v>
                </c:pt>
                <c:pt idx="98">
                  <c:v>135.97376528642567</c:v>
                </c:pt>
                <c:pt idx="99">
                  <c:v>136.73586209993471</c:v>
                </c:pt>
                <c:pt idx="100">
                  <c:v>137.52870350758459</c:v>
                </c:pt>
                <c:pt idx="101">
                  <c:v>137.13467895931763</c:v>
                </c:pt>
                <c:pt idx="102">
                  <c:v>137.93603557762648</c:v>
                </c:pt>
                <c:pt idx="103">
                  <c:v>138.78556523621387</c:v>
                </c:pt>
                <c:pt idx="104">
                  <c:v>139.53629800112589</c:v>
                </c:pt>
                <c:pt idx="105">
                  <c:v>139.12530670357566</c:v>
                </c:pt>
                <c:pt idx="106">
                  <c:v>139.73179384040773</c:v>
                </c:pt>
                <c:pt idx="107">
                  <c:v>141.01075888966338</c:v>
                </c:pt>
                <c:pt idx="108">
                  <c:v>141.5403039368523</c:v>
                </c:pt>
                <c:pt idx="109">
                  <c:v>142.39256186954563</c:v>
                </c:pt>
                <c:pt idx="110">
                  <c:v>142.92061079242421</c:v>
                </c:pt>
                <c:pt idx="111">
                  <c:v>141.54836551297612</c:v>
                </c:pt>
                <c:pt idx="112">
                  <c:v>141.12693042456635</c:v>
                </c:pt>
                <c:pt idx="113">
                  <c:v>141.35145483819809</c:v>
                </c:pt>
                <c:pt idx="114">
                  <c:v>141.21134222780697</c:v>
                </c:pt>
                <c:pt idx="115">
                  <c:v>141.40862662420116</c:v>
                </c:pt>
                <c:pt idx="116">
                  <c:v>140.45565265619979</c:v>
                </c:pt>
                <c:pt idx="117">
                  <c:v>141.18952372597118</c:v>
                </c:pt>
                <c:pt idx="118">
                  <c:v>141.00989492986673</c:v>
                </c:pt>
                <c:pt idx="119">
                  <c:v>139.89322437430803</c:v>
                </c:pt>
                <c:pt idx="120">
                  <c:v>138.81538209321585</c:v>
                </c:pt>
                <c:pt idx="121">
                  <c:v>136.30758595760938</c:v>
                </c:pt>
                <c:pt idx="122">
                  <c:v>137.68179725115039</c:v>
                </c:pt>
                <c:pt idx="123">
                  <c:v>139.07235800865342</c:v>
                </c:pt>
                <c:pt idx="124">
                  <c:v>140.53656188472405</c:v>
                </c:pt>
                <c:pt idx="125">
                  <c:v>141.24652948051869</c:v>
                </c:pt>
                <c:pt idx="126">
                  <c:v>141.15938586897622</c:v>
                </c:pt>
                <c:pt idx="127">
                  <c:v>141.28437105810443</c:v>
                </c:pt>
                <c:pt idx="128">
                  <c:v>141.30290771744677</c:v>
                </c:pt>
                <c:pt idx="129">
                  <c:v>141.28076164665222</c:v>
                </c:pt>
                <c:pt idx="130">
                  <c:v>142.19501855567515</c:v>
                </c:pt>
                <c:pt idx="131">
                  <c:v>143.51724796831274</c:v>
                </c:pt>
                <c:pt idx="132">
                  <c:v>144.27470703954731</c:v>
                </c:pt>
                <c:pt idx="133">
                  <c:v>145.55558778505713</c:v>
                </c:pt>
                <c:pt idx="134">
                  <c:v>144.72270555668388</c:v>
                </c:pt>
                <c:pt idx="135">
                  <c:v>143.11762030809794</c:v>
                </c:pt>
                <c:pt idx="136">
                  <c:v>141.47901383511893</c:v>
                </c:pt>
                <c:pt idx="137">
                  <c:v>139.78916608842172</c:v>
                </c:pt>
                <c:pt idx="138">
                  <c:v>138.63707402433033</c:v>
                </c:pt>
                <c:pt idx="139">
                  <c:v>137.84238710131629</c:v>
                </c:pt>
                <c:pt idx="140">
                  <c:v>137.29186881133538</c:v>
                </c:pt>
                <c:pt idx="141">
                  <c:v>136.94453684000169</c:v>
                </c:pt>
                <c:pt idx="142">
                  <c:v>134.72771056139388</c:v>
                </c:pt>
                <c:pt idx="143">
                  <c:v>133.34159648658454</c:v>
                </c:pt>
                <c:pt idx="144">
                  <c:v>132.33140362749748</c:v>
                </c:pt>
                <c:pt idx="145">
                  <c:v>133.22841911890407</c:v>
                </c:pt>
                <c:pt idx="146">
                  <c:v>131.63595198341892</c:v>
                </c:pt>
                <c:pt idx="147">
                  <c:v>132.47200432687836</c:v>
                </c:pt>
                <c:pt idx="148">
                  <c:v>132.32011287194575</c:v>
                </c:pt>
                <c:pt idx="149">
                  <c:v>132.93537800883718</c:v>
                </c:pt>
                <c:pt idx="150">
                  <c:v>133.39975726104564</c:v>
                </c:pt>
                <c:pt idx="151">
                  <c:v>133.92122747457171</c:v>
                </c:pt>
                <c:pt idx="152">
                  <c:v>133.9468578693091</c:v>
                </c:pt>
                <c:pt idx="153">
                  <c:v>135.23924569647795</c:v>
                </c:pt>
                <c:pt idx="154">
                  <c:v>135.83474649987045</c:v>
                </c:pt>
                <c:pt idx="155">
                  <c:v>135.84001013927377</c:v>
                </c:pt>
                <c:pt idx="156">
                  <c:v>137.6120083795887</c:v>
                </c:pt>
                <c:pt idx="157">
                  <c:v>135.52553816437614</c:v>
                </c:pt>
                <c:pt idx="158">
                  <c:v>138.1381116011888</c:v>
                </c:pt>
                <c:pt idx="159">
                  <c:v>138.1653949857857</c:v>
                </c:pt>
                <c:pt idx="160">
                  <c:v>138.65386884282125</c:v>
                </c:pt>
                <c:pt idx="161">
                  <c:v>138.26545235941686</c:v>
                </c:pt>
                <c:pt idx="162">
                  <c:v>138.13950941163435</c:v>
                </c:pt>
                <c:pt idx="163">
                  <c:v>137.19945502396851</c:v>
                </c:pt>
                <c:pt idx="164">
                  <c:v>138.34929745823877</c:v>
                </c:pt>
                <c:pt idx="165">
                  <c:v>137.34487255381677</c:v>
                </c:pt>
                <c:pt idx="166">
                  <c:v>138.09643705693816</c:v>
                </c:pt>
                <c:pt idx="167">
                  <c:v>138.94187354913657</c:v>
                </c:pt>
                <c:pt idx="168">
                  <c:v>137.4488947664419</c:v>
                </c:pt>
                <c:pt idx="169">
                  <c:v>138.15378052448835</c:v>
                </c:pt>
                <c:pt idx="170">
                  <c:v>136.39436429645326</c:v>
                </c:pt>
                <c:pt idx="171">
                  <c:v>137.58144792929633</c:v>
                </c:pt>
                <c:pt idx="172">
                  <c:v>137.19194674570539</c:v>
                </c:pt>
                <c:pt idx="173">
                  <c:v>138.21739466953778</c:v>
                </c:pt>
                <c:pt idx="174">
                  <c:v>138.87409420015766</c:v>
                </c:pt>
                <c:pt idx="175">
                  <c:v>139.77543900302115</c:v>
                </c:pt>
                <c:pt idx="176">
                  <c:v>140.22769570764979</c:v>
                </c:pt>
                <c:pt idx="177">
                  <c:v>139.73289513581312</c:v>
                </c:pt>
                <c:pt idx="178">
                  <c:v>140.54179989684496</c:v>
                </c:pt>
                <c:pt idx="179">
                  <c:v>140.27604076203156</c:v>
                </c:pt>
                <c:pt idx="180">
                  <c:v>141.16935964952023</c:v>
                </c:pt>
                <c:pt idx="181">
                  <c:v>142.28050543271993</c:v>
                </c:pt>
              </c:numCache>
            </c:numRef>
          </c:val>
          <c:smooth val="0"/>
        </c:ser>
        <c:dLbls>
          <c:showLegendKey val="0"/>
          <c:showVal val="0"/>
          <c:showCatName val="0"/>
          <c:showSerName val="0"/>
          <c:showPercent val="0"/>
          <c:showBubbleSize val="0"/>
        </c:dLbls>
        <c:smooth val="0"/>
        <c:axId val="623557984"/>
        <c:axId val="623557424"/>
      </c:lineChart>
      <c:dateAx>
        <c:axId val="623557984"/>
        <c:scaling>
          <c:orientation val="minMax"/>
        </c:scaling>
        <c:delete val="0"/>
        <c:axPos val="b"/>
        <c:numFmt formatCode="[$-409]mmm\-yy;@" sourceLinked="0"/>
        <c:majorTickMark val="out"/>
        <c:minorTickMark val="none"/>
        <c:tickLblPos val="nextTo"/>
        <c:spPr>
          <a:ln w="3175">
            <a:solidFill>
              <a:srgbClr val="C0C0C0"/>
            </a:solidFill>
            <a:prstDash val="solid"/>
          </a:ln>
        </c:spPr>
        <c:txPr>
          <a:bodyPr rot="0" vert="horz"/>
          <a:lstStyle/>
          <a:p>
            <a:pPr>
              <a:defRPr sz="1800" b="0" i="0" u="none" strike="noStrike" baseline="0">
                <a:solidFill>
                  <a:srgbClr val="000000"/>
                </a:solidFill>
                <a:latin typeface="Gill Sans MT"/>
                <a:ea typeface="Gill Sans MT"/>
                <a:cs typeface="Gill Sans MT"/>
              </a:defRPr>
            </a:pPr>
            <a:endParaRPr lang="en-US"/>
          </a:p>
        </c:txPr>
        <c:crossAx val="623557424"/>
        <c:crosses val="autoZero"/>
        <c:auto val="1"/>
        <c:lblOffset val="100"/>
        <c:baseTimeUnit val="days"/>
        <c:majorUnit val="36"/>
        <c:majorTimeUnit val="months"/>
        <c:minorUnit val="1"/>
        <c:minorTimeUnit val="months"/>
      </c:dateAx>
      <c:valAx>
        <c:axId val="623557424"/>
        <c:scaling>
          <c:orientation val="minMax"/>
          <c:min val="80"/>
        </c:scaling>
        <c:delete val="0"/>
        <c:axPos val="l"/>
        <c:majorGridlines>
          <c:spPr>
            <a:ln>
              <a:solidFill>
                <a:srgbClr val="C0C0C0"/>
              </a:solidFill>
            </a:ln>
          </c:spPr>
        </c:majorGridlines>
        <c:numFmt formatCode="0.0" sourceLinked="0"/>
        <c:majorTickMark val="out"/>
        <c:minorTickMark val="none"/>
        <c:tickLblPos val="nextTo"/>
        <c:spPr>
          <a:ln w="3175">
            <a:noFill/>
            <a:prstDash val="solid"/>
          </a:ln>
        </c:spPr>
        <c:txPr>
          <a:bodyPr rot="0" vert="horz"/>
          <a:lstStyle/>
          <a:p>
            <a:pPr>
              <a:defRPr sz="1800" b="0" i="0" u="none" strike="noStrike" baseline="0">
                <a:solidFill>
                  <a:srgbClr val="000000"/>
                </a:solidFill>
                <a:latin typeface="Gill Sans MT"/>
                <a:ea typeface="Gill Sans MT"/>
                <a:cs typeface="Gill Sans MT"/>
              </a:defRPr>
            </a:pPr>
            <a:endParaRPr lang="en-US"/>
          </a:p>
        </c:txPr>
        <c:crossAx val="623557984"/>
        <c:crosses val="autoZero"/>
        <c:crossBetween val="between"/>
        <c:majorUnit val="20"/>
      </c:valAx>
      <c:spPr>
        <a:noFill/>
        <a:ln w="25400">
          <a:noFill/>
        </a:ln>
      </c:spPr>
    </c:plotArea>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b="1" i="0" baseline="0" dirty="0">
                <a:effectLst/>
              </a:rPr>
              <a:t>Annual Vehicle Miles Traveled/Population</a:t>
            </a:r>
            <a:endParaRPr lang="en-US" sz="2800" dirty="0">
              <a:effectLst/>
            </a:endParaRPr>
          </a:p>
        </c:rich>
      </c:tx>
      <c:overlay val="0"/>
      <c:spPr>
        <a:noFill/>
        <a:ln>
          <a:noFill/>
        </a:ln>
        <a:effectLst/>
      </c:spPr>
    </c:title>
    <c:autoTitleDeleted val="0"/>
    <c:plotArea>
      <c:layout/>
      <c:lineChart>
        <c:grouping val="standard"/>
        <c:varyColors val="0"/>
        <c:ser>
          <c:idx val="2"/>
          <c:order val="0"/>
          <c:spPr>
            <a:ln w="28575">
              <a:solidFill>
                <a:srgbClr val="00B0F0"/>
              </a:solidFill>
            </a:ln>
          </c:spPr>
          <c:marker>
            <c:symbol val="none"/>
          </c:marker>
          <c:cat>
            <c:numRef>
              <c:f>'FRED Graph'!$E$24:$E$538</c:f>
              <c:numCache>
                <c:formatCode>yyyy\-mm\-dd</c:formatCode>
                <c:ptCount val="515"/>
                <c:pt idx="0">
                  <c:v>26299</c:v>
                </c:pt>
                <c:pt idx="1">
                  <c:v>26330</c:v>
                </c:pt>
                <c:pt idx="2">
                  <c:v>26359</c:v>
                </c:pt>
                <c:pt idx="3">
                  <c:v>26390</c:v>
                </c:pt>
                <c:pt idx="4">
                  <c:v>26420</c:v>
                </c:pt>
                <c:pt idx="5">
                  <c:v>26451</c:v>
                </c:pt>
                <c:pt idx="6">
                  <c:v>26481</c:v>
                </c:pt>
                <c:pt idx="7">
                  <c:v>26512</c:v>
                </c:pt>
                <c:pt idx="8">
                  <c:v>26543</c:v>
                </c:pt>
                <c:pt idx="9">
                  <c:v>26573</c:v>
                </c:pt>
                <c:pt idx="10">
                  <c:v>26604</c:v>
                </c:pt>
                <c:pt idx="11">
                  <c:v>26634</c:v>
                </c:pt>
                <c:pt idx="12">
                  <c:v>26665</c:v>
                </c:pt>
                <c:pt idx="13">
                  <c:v>26696</c:v>
                </c:pt>
                <c:pt idx="14">
                  <c:v>26724</c:v>
                </c:pt>
                <c:pt idx="15">
                  <c:v>26755</c:v>
                </c:pt>
                <c:pt idx="16">
                  <c:v>26785</c:v>
                </c:pt>
                <c:pt idx="17">
                  <c:v>26816</c:v>
                </c:pt>
                <c:pt idx="18">
                  <c:v>26846</c:v>
                </c:pt>
                <c:pt idx="19">
                  <c:v>26877</c:v>
                </c:pt>
                <c:pt idx="20">
                  <c:v>26908</c:v>
                </c:pt>
                <c:pt idx="21">
                  <c:v>26938</c:v>
                </c:pt>
                <c:pt idx="22">
                  <c:v>26969</c:v>
                </c:pt>
                <c:pt idx="23">
                  <c:v>26999</c:v>
                </c:pt>
                <c:pt idx="24">
                  <c:v>27030</c:v>
                </c:pt>
                <c:pt idx="25">
                  <c:v>27061</c:v>
                </c:pt>
                <c:pt idx="26">
                  <c:v>27089</c:v>
                </c:pt>
                <c:pt idx="27">
                  <c:v>27120</c:v>
                </c:pt>
                <c:pt idx="28">
                  <c:v>27150</c:v>
                </c:pt>
                <c:pt idx="29">
                  <c:v>27181</c:v>
                </c:pt>
                <c:pt idx="30">
                  <c:v>27211</c:v>
                </c:pt>
                <c:pt idx="31">
                  <c:v>27242</c:v>
                </c:pt>
                <c:pt idx="32">
                  <c:v>27273</c:v>
                </c:pt>
                <c:pt idx="33">
                  <c:v>27303</c:v>
                </c:pt>
                <c:pt idx="34">
                  <c:v>27334</c:v>
                </c:pt>
                <c:pt idx="35">
                  <c:v>27364</c:v>
                </c:pt>
                <c:pt idx="36">
                  <c:v>27395</c:v>
                </c:pt>
                <c:pt idx="37">
                  <c:v>27426</c:v>
                </c:pt>
                <c:pt idx="38">
                  <c:v>27454</c:v>
                </c:pt>
                <c:pt idx="39">
                  <c:v>27485</c:v>
                </c:pt>
                <c:pt idx="40">
                  <c:v>27515</c:v>
                </c:pt>
                <c:pt idx="41">
                  <c:v>27546</c:v>
                </c:pt>
                <c:pt idx="42">
                  <c:v>27576</c:v>
                </c:pt>
                <c:pt idx="43">
                  <c:v>27607</c:v>
                </c:pt>
                <c:pt idx="44">
                  <c:v>27638</c:v>
                </c:pt>
                <c:pt idx="45">
                  <c:v>27668</c:v>
                </c:pt>
                <c:pt idx="46">
                  <c:v>27699</c:v>
                </c:pt>
                <c:pt idx="47">
                  <c:v>27729</c:v>
                </c:pt>
                <c:pt idx="48">
                  <c:v>27760</c:v>
                </c:pt>
                <c:pt idx="49">
                  <c:v>27791</c:v>
                </c:pt>
                <c:pt idx="50">
                  <c:v>27820</c:v>
                </c:pt>
                <c:pt idx="51">
                  <c:v>27851</c:v>
                </c:pt>
                <c:pt idx="52">
                  <c:v>27881</c:v>
                </c:pt>
                <c:pt idx="53">
                  <c:v>27912</c:v>
                </c:pt>
                <c:pt idx="54">
                  <c:v>27942</c:v>
                </c:pt>
                <c:pt idx="55">
                  <c:v>27973</c:v>
                </c:pt>
                <c:pt idx="56">
                  <c:v>28004</c:v>
                </c:pt>
                <c:pt idx="57">
                  <c:v>28034</c:v>
                </c:pt>
                <c:pt idx="58">
                  <c:v>28065</c:v>
                </c:pt>
                <c:pt idx="59">
                  <c:v>28095</c:v>
                </c:pt>
                <c:pt idx="60">
                  <c:v>28126</c:v>
                </c:pt>
                <c:pt idx="61">
                  <c:v>28157</c:v>
                </c:pt>
                <c:pt idx="62">
                  <c:v>28185</c:v>
                </c:pt>
                <c:pt idx="63">
                  <c:v>28216</c:v>
                </c:pt>
                <c:pt idx="64">
                  <c:v>28246</c:v>
                </c:pt>
                <c:pt idx="65">
                  <c:v>28277</c:v>
                </c:pt>
                <c:pt idx="66">
                  <c:v>28307</c:v>
                </c:pt>
                <c:pt idx="67">
                  <c:v>28338</c:v>
                </c:pt>
                <c:pt idx="68">
                  <c:v>28369</c:v>
                </c:pt>
                <c:pt idx="69">
                  <c:v>28399</c:v>
                </c:pt>
                <c:pt idx="70">
                  <c:v>28430</c:v>
                </c:pt>
                <c:pt idx="71">
                  <c:v>28460</c:v>
                </c:pt>
                <c:pt idx="72">
                  <c:v>28491</c:v>
                </c:pt>
                <c:pt idx="73">
                  <c:v>28522</c:v>
                </c:pt>
                <c:pt idx="74">
                  <c:v>28550</c:v>
                </c:pt>
                <c:pt idx="75">
                  <c:v>28581</c:v>
                </c:pt>
                <c:pt idx="76">
                  <c:v>28611</c:v>
                </c:pt>
                <c:pt idx="77">
                  <c:v>28642</c:v>
                </c:pt>
                <c:pt idx="78">
                  <c:v>28672</c:v>
                </c:pt>
                <c:pt idx="79">
                  <c:v>28703</c:v>
                </c:pt>
                <c:pt idx="80">
                  <c:v>28734</c:v>
                </c:pt>
                <c:pt idx="81">
                  <c:v>28764</c:v>
                </c:pt>
                <c:pt idx="82">
                  <c:v>28795</c:v>
                </c:pt>
                <c:pt idx="83">
                  <c:v>28825</c:v>
                </c:pt>
                <c:pt idx="84">
                  <c:v>28856</c:v>
                </c:pt>
                <c:pt idx="85">
                  <c:v>28887</c:v>
                </c:pt>
                <c:pt idx="86">
                  <c:v>28915</c:v>
                </c:pt>
                <c:pt idx="87">
                  <c:v>28946</c:v>
                </c:pt>
                <c:pt idx="88">
                  <c:v>28976</c:v>
                </c:pt>
                <c:pt idx="89">
                  <c:v>29007</c:v>
                </c:pt>
                <c:pt idx="90">
                  <c:v>29037</c:v>
                </c:pt>
                <c:pt idx="91">
                  <c:v>29068</c:v>
                </c:pt>
                <c:pt idx="92">
                  <c:v>29099</c:v>
                </c:pt>
                <c:pt idx="93">
                  <c:v>29129</c:v>
                </c:pt>
                <c:pt idx="94">
                  <c:v>29160</c:v>
                </c:pt>
                <c:pt idx="95">
                  <c:v>29190</c:v>
                </c:pt>
                <c:pt idx="96">
                  <c:v>29221</c:v>
                </c:pt>
                <c:pt idx="97">
                  <c:v>29252</c:v>
                </c:pt>
                <c:pt idx="98">
                  <c:v>29281</c:v>
                </c:pt>
                <c:pt idx="99">
                  <c:v>29312</c:v>
                </c:pt>
                <c:pt idx="100">
                  <c:v>29342</c:v>
                </c:pt>
                <c:pt idx="101">
                  <c:v>29373</c:v>
                </c:pt>
                <c:pt idx="102">
                  <c:v>29403</c:v>
                </c:pt>
                <c:pt idx="103">
                  <c:v>29434</c:v>
                </c:pt>
                <c:pt idx="104">
                  <c:v>29465</c:v>
                </c:pt>
                <c:pt idx="105">
                  <c:v>29495</c:v>
                </c:pt>
                <c:pt idx="106">
                  <c:v>29526</c:v>
                </c:pt>
                <c:pt idx="107">
                  <c:v>29556</c:v>
                </c:pt>
                <c:pt idx="108">
                  <c:v>29587</c:v>
                </c:pt>
                <c:pt idx="109">
                  <c:v>29618</c:v>
                </c:pt>
                <c:pt idx="110">
                  <c:v>29646</c:v>
                </c:pt>
                <c:pt idx="111">
                  <c:v>29677</c:v>
                </c:pt>
                <c:pt idx="112">
                  <c:v>29707</c:v>
                </c:pt>
                <c:pt idx="113">
                  <c:v>29738</c:v>
                </c:pt>
                <c:pt idx="114">
                  <c:v>29768</c:v>
                </c:pt>
                <c:pt idx="115">
                  <c:v>29799</c:v>
                </c:pt>
                <c:pt idx="116">
                  <c:v>29830</c:v>
                </c:pt>
                <c:pt idx="117">
                  <c:v>29860</c:v>
                </c:pt>
                <c:pt idx="118">
                  <c:v>29891</c:v>
                </c:pt>
                <c:pt idx="119">
                  <c:v>29921</c:v>
                </c:pt>
                <c:pt idx="120">
                  <c:v>29952</c:v>
                </c:pt>
                <c:pt idx="121">
                  <c:v>29983</c:v>
                </c:pt>
                <c:pt idx="122">
                  <c:v>30011</c:v>
                </c:pt>
                <c:pt idx="123">
                  <c:v>30042</c:v>
                </c:pt>
                <c:pt idx="124">
                  <c:v>30072</c:v>
                </c:pt>
                <c:pt idx="125">
                  <c:v>30103</c:v>
                </c:pt>
                <c:pt idx="126">
                  <c:v>30133</c:v>
                </c:pt>
                <c:pt idx="127">
                  <c:v>30164</c:v>
                </c:pt>
                <c:pt idx="128">
                  <c:v>30195</c:v>
                </c:pt>
                <c:pt idx="129">
                  <c:v>30225</c:v>
                </c:pt>
                <c:pt idx="130">
                  <c:v>30256</c:v>
                </c:pt>
                <c:pt idx="131">
                  <c:v>30286</c:v>
                </c:pt>
                <c:pt idx="132">
                  <c:v>30317</c:v>
                </c:pt>
                <c:pt idx="133">
                  <c:v>30348</c:v>
                </c:pt>
                <c:pt idx="134">
                  <c:v>30376</c:v>
                </c:pt>
                <c:pt idx="135">
                  <c:v>30407</c:v>
                </c:pt>
                <c:pt idx="136">
                  <c:v>30437</c:v>
                </c:pt>
                <c:pt idx="137">
                  <c:v>30468</c:v>
                </c:pt>
                <c:pt idx="138">
                  <c:v>30498</c:v>
                </c:pt>
                <c:pt idx="139">
                  <c:v>30529</c:v>
                </c:pt>
                <c:pt idx="140">
                  <c:v>30560</c:v>
                </c:pt>
                <c:pt idx="141">
                  <c:v>30590</c:v>
                </c:pt>
                <c:pt idx="142">
                  <c:v>30621</c:v>
                </c:pt>
                <c:pt idx="143">
                  <c:v>30651</c:v>
                </c:pt>
                <c:pt idx="144">
                  <c:v>30682</c:v>
                </c:pt>
                <c:pt idx="145">
                  <c:v>30713</c:v>
                </c:pt>
                <c:pt idx="146">
                  <c:v>30742</c:v>
                </c:pt>
                <c:pt idx="147">
                  <c:v>30773</c:v>
                </c:pt>
                <c:pt idx="148">
                  <c:v>30803</c:v>
                </c:pt>
                <c:pt idx="149">
                  <c:v>30834</c:v>
                </c:pt>
                <c:pt idx="150">
                  <c:v>30864</c:v>
                </c:pt>
                <c:pt idx="151">
                  <c:v>30895</c:v>
                </c:pt>
                <c:pt idx="152">
                  <c:v>30926</c:v>
                </c:pt>
                <c:pt idx="153">
                  <c:v>30956</c:v>
                </c:pt>
                <c:pt idx="154">
                  <c:v>30987</c:v>
                </c:pt>
                <c:pt idx="155">
                  <c:v>31017</c:v>
                </c:pt>
                <c:pt idx="156">
                  <c:v>31048</c:v>
                </c:pt>
                <c:pt idx="157">
                  <c:v>31079</c:v>
                </c:pt>
                <c:pt idx="158">
                  <c:v>31107</c:v>
                </c:pt>
                <c:pt idx="159">
                  <c:v>31138</c:v>
                </c:pt>
                <c:pt idx="160">
                  <c:v>31168</c:v>
                </c:pt>
                <c:pt idx="161">
                  <c:v>31199</c:v>
                </c:pt>
                <c:pt idx="162">
                  <c:v>31229</c:v>
                </c:pt>
                <c:pt idx="163">
                  <c:v>31260</c:v>
                </c:pt>
                <c:pt idx="164">
                  <c:v>31291</c:v>
                </c:pt>
                <c:pt idx="165">
                  <c:v>31321</c:v>
                </c:pt>
                <c:pt idx="166">
                  <c:v>31352</c:v>
                </c:pt>
                <c:pt idx="167">
                  <c:v>31382</c:v>
                </c:pt>
                <c:pt idx="168">
                  <c:v>31413</c:v>
                </c:pt>
                <c:pt idx="169">
                  <c:v>31444</c:v>
                </c:pt>
                <c:pt idx="170">
                  <c:v>31472</c:v>
                </c:pt>
                <c:pt idx="171">
                  <c:v>31503</c:v>
                </c:pt>
                <c:pt idx="172">
                  <c:v>31533</c:v>
                </c:pt>
                <c:pt idx="173">
                  <c:v>31564</c:v>
                </c:pt>
                <c:pt idx="174">
                  <c:v>31594</c:v>
                </c:pt>
                <c:pt idx="175">
                  <c:v>31625</c:v>
                </c:pt>
                <c:pt idx="176">
                  <c:v>31656</c:v>
                </c:pt>
                <c:pt idx="177">
                  <c:v>31686</c:v>
                </c:pt>
                <c:pt idx="178">
                  <c:v>31717</c:v>
                </c:pt>
                <c:pt idx="179">
                  <c:v>31747</c:v>
                </c:pt>
                <c:pt idx="180">
                  <c:v>31778</c:v>
                </c:pt>
                <c:pt idx="181">
                  <c:v>31809</c:v>
                </c:pt>
                <c:pt idx="182">
                  <c:v>31837</c:v>
                </c:pt>
                <c:pt idx="183">
                  <c:v>31868</c:v>
                </c:pt>
                <c:pt idx="184">
                  <c:v>31898</c:v>
                </c:pt>
                <c:pt idx="185">
                  <c:v>31929</c:v>
                </c:pt>
                <c:pt idx="186">
                  <c:v>31959</c:v>
                </c:pt>
                <c:pt idx="187">
                  <c:v>31990</c:v>
                </c:pt>
                <c:pt idx="188">
                  <c:v>32021</c:v>
                </c:pt>
                <c:pt idx="189">
                  <c:v>32051</c:v>
                </c:pt>
                <c:pt idx="190">
                  <c:v>32082</c:v>
                </c:pt>
                <c:pt idx="191">
                  <c:v>32112</c:v>
                </c:pt>
                <c:pt idx="192">
                  <c:v>32143</c:v>
                </c:pt>
                <c:pt idx="193">
                  <c:v>32174</c:v>
                </c:pt>
                <c:pt idx="194">
                  <c:v>32203</c:v>
                </c:pt>
                <c:pt idx="195">
                  <c:v>32234</c:v>
                </c:pt>
                <c:pt idx="196">
                  <c:v>32264</c:v>
                </c:pt>
                <c:pt idx="197">
                  <c:v>32295</c:v>
                </c:pt>
                <c:pt idx="198">
                  <c:v>32325</c:v>
                </c:pt>
                <c:pt idx="199">
                  <c:v>32356</c:v>
                </c:pt>
                <c:pt idx="200">
                  <c:v>32387</c:v>
                </c:pt>
                <c:pt idx="201">
                  <c:v>32417</c:v>
                </c:pt>
                <c:pt idx="202">
                  <c:v>32448</c:v>
                </c:pt>
                <c:pt idx="203">
                  <c:v>32478</c:v>
                </c:pt>
                <c:pt idx="204">
                  <c:v>32509</c:v>
                </c:pt>
                <c:pt idx="205">
                  <c:v>32540</c:v>
                </c:pt>
                <c:pt idx="206">
                  <c:v>32568</c:v>
                </c:pt>
                <c:pt idx="207">
                  <c:v>32599</c:v>
                </c:pt>
                <c:pt idx="208">
                  <c:v>32629</c:v>
                </c:pt>
                <c:pt idx="209">
                  <c:v>32660</c:v>
                </c:pt>
                <c:pt idx="210">
                  <c:v>32690</c:v>
                </c:pt>
                <c:pt idx="211">
                  <c:v>32721</c:v>
                </c:pt>
                <c:pt idx="212">
                  <c:v>32752</c:v>
                </c:pt>
                <c:pt idx="213">
                  <c:v>32782</c:v>
                </c:pt>
                <c:pt idx="214">
                  <c:v>32813</c:v>
                </c:pt>
                <c:pt idx="215">
                  <c:v>32843</c:v>
                </c:pt>
                <c:pt idx="216">
                  <c:v>32874</c:v>
                </c:pt>
                <c:pt idx="217">
                  <c:v>32905</c:v>
                </c:pt>
                <c:pt idx="218">
                  <c:v>32933</c:v>
                </c:pt>
                <c:pt idx="219">
                  <c:v>32964</c:v>
                </c:pt>
                <c:pt idx="220">
                  <c:v>32994</c:v>
                </c:pt>
                <c:pt idx="221">
                  <c:v>33025</c:v>
                </c:pt>
                <c:pt idx="222">
                  <c:v>33055</c:v>
                </c:pt>
                <c:pt idx="223">
                  <c:v>33086</c:v>
                </c:pt>
                <c:pt idx="224">
                  <c:v>33117</c:v>
                </c:pt>
                <c:pt idx="225">
                  <c:v>33147</c:v>
                </c:pt>
                <c:pt idx="226">
                  <c:v>33178</c:v>
                </c:pt>
                <c:pt idx="227">
                  <c:v>33208</c:v>
                </c:pt>
                <c:pt idx="228">
                  <c:v>33239</c:v>
                </c:pt>
                <c:pt idx="229">
                  <c:v>33270</c:v>
                </c:pt>
                <c:pt idx="230">
                  <c:v>33298</c:v>
                </c:pt>
                <c:pt idx="231">
                  <c:v>33329</c:v>
                </c:pt>
                <c:pt idx="232">
                  <c:v>33359</c:v>
                </c:pt>
                <c:pt idx="233">
                  <c:v>33390</c:v>
                </c:pt>
                <c:pt idx="234">
                  <c:v>33420</c:v>
                </c:pt>
                <c:pt idx="235">
                  <c:v>33451</c:v>
                </c:pt>
                <c:pt idx="236">
                  <c:v>33482</c:v>
                </c:pt>
                <c:pt idx="237">
                  <c:v>33512</c:v>
                </c:pt>
                <c:pt idx="238">
                  <c:v>33543</c:v>
                </c:pt>
                <c:pt idx="239">
                  <c:v>33573</c:v>
                </c:pt>
                <c:pt idx="240">
                  <c:v>33604</c:v>
                </c:pt>
                <c:pt idx="241">
                  <c:v>33635</c:v>
                </c:pt>
                <c:pt idx="242">
                  <c:v>33664</c:v>
                </c:pt>
                <c:pt idx="243">
                  <c:v>33695</c:v>
                </c:pt>
                <c:pt idx="244">
                  <c:v>33725</c:v>
                </c:pt>
                <c:pt idx="245">
                  <c:v>33756</c:v>
                </c:pt>
                <c:pt idx="246">
                  <c:v>33786</c:v>
                </c:pt>
                <c:pt idx="247">
                  <c:v>33817</c:v>
                </c:pt>
                <c:pt idx="248">
                  <c:v>33848</c:v>
                </c:pt>
                <c:pt idx="249">
                  <c:v>33878</c:v>
                </c:pt>
                <c:pt idx="250">
                  <c:v>33909</c:v>
                </c:pt>
                <c:pt idx="251">
                  <c:v>33939</c:v>
                </c:pt>
                <c:pt idx="252">
                  <c:v>33970</c:v>
                </c:pt>
                <c:pt idx="253">
                  <c:v>34001</c:v>
                </c:pt>
                <c:pt idx="254">
                  <c:v>34029</c:v>
                </c:pt>
                <c:pt idx="255">
                  <c:v>34060</c:v>
                </c:pt>
                <c:pt idx="256">
                  <c:v>34090</c:v>
                </c:pt>
                <c:pt idx="257">
                  <c:v>34121</c:v>
                </c:pt>
                <c:pt idx="258">
                  <c:v>34151</c:v>
                </c:pt>
                <c:pt idx="259">
                  <c:v>34182</c:v>
                </c:pt>
                <c:pt idx="260">
                  <c:v>34213</c:v>
                </c:pt>
                <c:pt idx="261">
                  <c:v>34243</c:v>
                </c:pt>
                <c:pt idx="262">
                  <c:v>34274</c:v>
                </c:pt>
                <c:pt idx="263">
                  <c:v>34304</c:v>
                </c:pt>
                <c:pt idx="264">
                  <c:v>34335</c:v>
                </c:pt>
                <c:pt idx="265">
                  <c:v>34366</c:v>
                </c:pt>
                <c:pt idx="266">
                  <c:v>34394</c:v>
                </c:pt>
                <c:pt idx="267">
                  <c:v>34425</c:v>
                </c:pt>
                <c:pt idx="268">
                  <c:v>34455</c:v>
                </c:pt>
                <c:pt idx="269">
                  <c:v>34486</c:v>
                </c:pt>
                <c:pt idx="270">
                  <c:v>34516</c:v>
                </c:pt>
                <c:pt idx="271">
                  <c:v>34547</c:v>
                </c:pt>
                <c:pt idx="272">
                  <c:v>34578</c:v>
                </c:pt>
                <c:pt idx="273">
                  <c:v>34608</c:v>
                </c:pt>
                <c:pt idx="274">
                  <c:v>34639</c:v>
                </c:pt>
                <c:pt idx="275">
                  <c:v>34669</c:v>
                </c:pt>
                <c:pt idx="276">
                  <c:v>34700</c:v>
                </c:pt>
                <c:pt idx="277">
                  <c:v>34731</c:v>
                </c:pt>
                <c:pt idx="278">
                  <c:v>34759</c:v>
                </c:pt>
                <c:pt idx="279">
                  <c:v>34790</c:v>
                </c:pt>
                <c:pt idx="280">
                  <c:v>34820</c:v>
                </c:pt>
                <c:pt idx="281">
                  <c:v>34851</c:v>
                </c:pt>
                <c:pt idx="282">
                  <c:v>34881</c:v>
                </c:pt>
                <c:pt idx="283">
                  <c:v>34912</c:v>
                </c:pt>
                <c:pt idx="284">
                  <c:v>34943</c:v>
                </c:pt>
                <c:pt idx="285">
                  <c:v>34973</c:v>
                </c:pt>
                <c:pt idx="286">
                  <c:v>35004</c:v>
                </c:pt>
                <c:pt idx="287">
                  <c:v>35034</c:v>
                </c:pt>
                <c:pt idx="288">
                  <c:v>35065</c:v>
                </c:pt>
                <c:pt idx="289">
                  <c:v>35096</c:v>
                </c:pt>
                <c:pt idx="290">
                  <c:v>35125</c:v>
                </c:pt>
                <c:pt idx="291">
                  <c:v>35156</c:v>
                </c:pt>
                <c:pt idx="292">
                  <c:v>35186</c:v>
                </c:pt>
                <c:pt idx="293">
                  <c:v>35217</c:v>
                </c:pt>
                <c:pt idx="294">
                  <c:v>35247</c:v>
                </c:pt>
                <c:pt idx="295">
                  <c:v>35278</c:v>
                </c:pt>
                <c:pt idx="296">
                  <c:v>35309</c:v>
                </c:pt>
                <c:pt idx="297">
                  <c:v>35339</c:v>
                </c:pt>
                <c:pt idx="298">
                  <c:v>35370</c:v>
                </c:pt>
                <c:pt idx="299">
                  <c:v>35400</c:v>
                </c:pt>
                <c:pt idx="300">
                  <c:v>35431</c:v>
                </c:pt>
                <c:pt idx="301">
                  <c:v>35462</c:v>
                </c:pt>
                <c:pt idx="302">
                  <c:v>35490</c:v>
                </c:pt>
                <c:pt idx="303">
                  <c:v>35521</c:v>
                </c:pt>
                <c:pt idx="304">
                  <c:v>35551</c:v>
                </c:pt>
                <c:pt idx="305">
                  <c:v>35582</c:v>
                </c:pt>
                <c:pt idx="306">
                  <c:v>35612</c:v>
                </c:pt>
                <c:pt idx="307">
                  <c:v>35643</c:v>
                </c:pt>
                <c:pt idx="308">
                  <c:v>35674</c:v>
                </c:pt>
                <c:pt idx="309">
                  <c:v>35704</c:v>
                </c:pt>
                <c:pt idx="310">
                  <c:v>35735</c:v>
                </c:pt>
                <c:pt idx="311">
                  <c:v>35765</c:v>
                </c:pt>
                <c:pt idx="312">
                  <c:v>35796</c:v>
                </c:pt>
                <c:pt idx="313">
                  <c:v>35827</c:v>
                </c:pt>
                <c:pt idx="314">
                  <c:v>35855</c:v>
                </c:pt>
                <c:pt idx="315">
                  <c:v>35886</c:v>
                </c:pt>
                <c:pt idx="316">
                  <c:v>35916</c:v>
                </c:pt>
                <c:pt idx="317">
                  <c:v>35947</c:v>
                </c:pt>
                <c:pt idx="318">
                  <c:v>35977</c:v>
                </c:pt>
                <c:pt idx="319">
                  <c:v>36008</c:v>
                </c:pt>
                <c:pt idx="320">
                  <c:v>36039</c:v>
                </c:pt>
                <c:pt idx="321">
                  <c:v>36069</c:v>
                </c:pt>
                <c:pt idx="322">
                  <c:v>36100</c:v>
                </c:pt>
                <c:pt idx="323">
                  <c:v>36130</c:v>
                </c:pt>
                <c:pt idx="324">
                  <c:v>36161</c:v>
                </c:pt>
                <c:pt idx="325">
                  <c:v>36192</c:v>
                </c:pt>
                <c:pt idx="326">
                  <c:v>36220</c:v>
                </c:pt>
                <c:pt idx="327">
                  <c:v>36251</c:v>
                </c:pt>
                <c:pt idx="328">
                  <c:v>36281</c:v>
                </c:pt>
                <c:pt idx="329">
                  <c:v>36312</c:v>
                </c:pt>
                <c:pt idx="330">
                  <c:v>36342</c:v>
                </c:pt>
                <c:pt idx="331">
                  <c:v>36373</c:v>
                </c:pt>
                <c:pt idx="332">
                  <c:v>36404</c:v>
                </c:pt>
                <c:pt idx="333">
                  <c:v>36434</c:v>
                </c:pt>
                <c:pt idx="334">
                  <c:v>36465</c:v>
                </c:pt>
                <c:pt idx="335">
                  <c:v>36495</c:v>
                </c:pt>
                <c:pt idx="336">
                  <c:v>36526</c:v>
                </c:pt>
                <c:pt idx="337">
                  <c:v>36557</c:v>
                </c:pt>
                <c:pt idx="338">
                  <c:v>36586</c:v>
                </c:pt>
                <c:pt idx="339">
                  <c:v>36617</c:v>
                </c:pt>
                <c:pt idx="340">
                  <c:v>36647</c:v>
                </c:pt>
                <c:pt idx="341">
                  <c:v>36678</c:v>
                </c:pt>
                <c:pt idx="342">
                  <c:v>36708</c:v>
                </c:pt>
                <c:pt idx="343">
                  <c:v>36739</c:v>
                </c:pt>
                <c:pt idx="344">
                  <c:v>36770</c:v>
                </c:pt>
                <c:pt idx="345">
                  <c:v>36800</c:v>
                </c:pt>
                <c:pt idx="346">
                  <c:v>36831</c:v>
                </c:pt>
                <c:pt idx="347">
                  <c:v>36861</c:v>
                </c:pt>
                <c:pt idx="348">
                  <c:v>36892</c:v>
                </c:pt>
                <c:pt idx="349">
                  <c:v>36923</c:v>
                </c:pt>
                <c:pt idx="350">
                  <c:v>36951</c:v>
                </c:pt>
                <c:pt idx="351">
                  <c:v>36982</c:v>
                </c:pt>
                <c:pt idx="352">
                  <c:v>37012</c:v>
                </c:pt>
                <c:pt idx="353">
                  <c:v>37043</c:v>
                </c:pt>
                <c:pt idx="354">
                  <c:v>37073</c:v>
                </c:pt>
                <c:pt idx="355">
                  <c:v>37104</c:v>
                </c:pt>
                <c:pt idx="356">
                  <c:v>37135</c:v>
                </c:pt>
                <c:pt idx="357">
                  <c:v>37165</c:v>
                </c:pt>
                <c:pt idx="358">
                  <c:v>37196</c:v>
                </c:pt>
                <c:pt idx="359">
                  <c:v>37226</c:v>
                </c:pt>
                <c:pt idx="360">
                  <c:v>37257</c:v>
                </c:pt>
                <c:pt idx="361">
                  <c:v>37288</c:v>
                </c:pt>
                <c:pt idx="362">
                  <c:v>37316</c:v>
                </c:pt>
                <c:pt idx="363">
                  <c:v>37347</c:v>
                </c:pt>
                <c:pt idx="364">
                  <c:v>37377</c:v>
                </c:pt>
                <c:pt idx="365">
                  <c:v>37408</c:v>
                </c:pt>
                <c:pt idx="366">
                  <c:v>37438</c:v>
                </c:pt>
                <c:pt idx="367">
                  <c:v>37469</c:v>
                </c:pt>
                <c:pt idx="368">
                  <c:v>37500</c:v>
                </c:pt>
                <c:pt idx="369">
                  <c:v>37530</c:v>
                </c:pt>
                <c:pt idx="370">
                  <c:v>37561</c:v>
                </c:pt>
                <c:pt idx="371">
                  <c:v>37591</c:v>
                </c:pt>
                <c:pt idx="372">
                  <c:v>37622</c:v>
                </c:pt>
                <c:pt idx="373">
                  <c:v>37653</c:v>
                </c:pt>
                <c:pt idx="374">
                  <c:v>37681</c:v>
                </c:pt>
                <c:pt idx="375">
                  <c:v>37712</c:v>
                </c:pt>
                <c:pt idx="376">
                  <c:v>37742</c:v>
                </c:pt>
                <c:pt idx="377">
                  <c:v>37773</c:v>
                </c:pt>
                <c:pt idx="378">
                  <c:v>37803</c:v>
                </c:pt>
                <c:pt idx="379">
                  <c:v>37834</c:v>
                </c:pt>
                <c:pt idx="380">
                  <c:v>37865</c:v>
                </c:pt>
                <c:pt idx="381">
                  <c:v>37895</c:v>
                </c:pt>
                <c:pt idx="382">
                  <c:v>37926</c:v>
                </c:pt>
                <c:pt idx="383">
                  <c:v>37956</c:v>
                </c:pt>
                <c:pt idx="384">
                  <c:v>37987</c:v>
                </c:pt>
                <c:pt idx="385">
                  <c:v>38018</c:v>
                </c:pt>
                <c:pt idx="386">
                  <c:v>38047</c:v>
                </c:pt>
                <c:pt idx="387">
                  <c:v>38078</c:v>
                </c:pt>
                <c:pt idx="388">
                  <c:v>38108</c:v>
                </c:pt>
                <c:pt idx="389">
                  <c:v>38139</c:v>
                </c:pt>
                <c:pt idx="390">
                  <c:v>38169</c:v>
                </c:pt>
                <c:pt idx="391">
                  <c:v>38200</c:v>
                </c:pt>
                <c:pt idx="392">
                  <c:v>38231</c:v>
                </c:pt>
                <c:pt idx="393">
                  <c:v>38261</c:v>
                </c:pt>
                <c:pt idx="394">
                  <c:v>38292</c:v>
                </c:pt>
                <c:pt idx="395">
                  <c:v>38322</c:v>
                </c:pt>
                <c:pt idx="396">
                  <c:v>38353</c:v>
                </c:pt>
                <c:pt idx="397">
                  <c:v>38384</c:v>
                </c:pt>
                <c:pt idx="398">
                  <c:v>38412</c:v>
                </c:pt>
                <c:pt idx="399">
                  <c:v>38443</c:v>
                </c:pt>
                <c:pt idx="400">
                  <c:v>38473</c:v>
                </c:pt>
                <c:pt idx="401">
                  <c:v>38504</c:v>
                </c:pt>
                <c:pt idx="402">
                  <c:v>38534</c:v>
                </c:pt>
                <c:pt idx="403">
                  <c:v>38565</c:v>
                </c:pt>
                <c:pt idx="404">
                  <c:v>38596</c:v>
                </c:pt>
                <c:pt idx="405">
                  <c:v>38626</c:v>
                </c:pt>
                <c:pt idx="406">
                  <c:v>38657</c:v>
                </c:pt>
                <c:pt idx="407">
                  <c:v>38687</c:v>
                </c:pt>
                <c:pt idx="408">
                  <c:v>38718</c:v>
                </c:pt>
                <c:pt idx="409">
                  <c:v>38749</c:v>
                </c:pt>
                <c:pt idx="410">
                  <c:v>38777</c:v>
                </c:pt>
                <c:pt idx="411">
                  <c:v>38808</c:v>
                </c:pt>
                <c:pt idx="412">
                  <c:v>38838</c:v>
                </c:pt>
                <c:pt idx="413">
                  <c:v>38869</c:v>
                </c:pt>
                <c:pt idx="414">
                  <c:v>38899</c:v>
                </c:pt>
                <c:pt idx="415">
                  <c:v>38930</c:v>
                </c:pt>
                <c:pt idx="416">
                  <c:v>38961</c:v>
                </c:pt>
                <c:pt idx="417">
                  <c:v>38991</c:v>
                </c:pt>
                <c:pt idx="418">
                  <c:v>39022</c:v>
                </c:pt>
                <c:pt idx="419">
                  <c:v>39052</c:v>
                </c:pt>
                <c:pt idx="420">
                  <c:v>39083</c:v>
                </c:pt>
                <c:pt idx="421">
                  <c:v>39114</c:v>
                </c:pt>
                <c:pt idx="422">
                  <c:v>39142</c:v>
                </c:pt>
                <c:pt idx="423">
                  <c:v>39173</c:v>
                </c:pt>
                <c:pt idx="424">
                  <c:v>39203</c:v>
                </c:pt>
                <c:pt idx="425">
                  <c:v>39234</c:v>
                </c:pt>
                <c:pt idx="426">
                  <c:v>39264</c:v>
                </c:pt>
                <c:pt idx="427">
                  <c:v>39295</c:v>
                </c:pt>
                <c:pt idx="428">
                  <c:v>39326</c:v>
                </c:pt>
                <c:pt idx="429">
                  <c:v>39356</c:v>
                </c:pt>
                <c:pt idx="430">
                  <c:v>39387</c:v>
                </c:pt>
                <c:pt idx="431">
                  <c:v>39417</c:v>
                </c:pt>
                <c:pt idx="432">
                  <c:v>39448</c:v>
                </c:pt>
                <c:pt idx="433">
                  <c:v>39479</c:v>
                </c:pt>
                <c:pt idx="434">
                  <c:v>39508</c:v>
                </c:pt>
                <c:pt idx="435">
                  <c:v>39539</c:v>
                </c:pt>
                <c:pt idx="436">
                  <c:v>39569</c:v>
                </c:pt>
                <c:pt idx="437">
                  <c:v>39600</c:v>
                </c:pt>
                <c:pt idx="438">
                  <c:v>39630</c:v>
                </c:pt>
                <c:pt idx="439">
                  <c:v>39661</c:v>
                </c:pt>
                <c:pt idx="440">
                  <c:v>39692</c:v>
                </c:pt>
                <c:pt idx="441">
                  <c:v>39722</c:v>
                </c:pt>
                <c:pt idx="442">
                  <c:v>39753</c:v>
                </c:pt>
                <c:pt idx="443">
                  <c:v>39783</c:v>
                </c:pt>
                <c:pt idx="444">
                  <c:v>39814</c:v>
                </c:pt>
                <c:pt idx="445">
                  <c:v>39845</c:v>
                </c:pt>
                <c:pt idx="446">
                  <c:v>39873</c:v>
                </c:pt>
                <c:pt idx="447">
                  <c:v>39904</c:v>
                </c:pt>
                <c:pt idx="448">
                  <c:v>39934</c:v>
                </c:pt>
                <c:pt idx="449">
                  <c:v>39965</c:v>
                </c:pt>
                <c:pt idx="450">
                  <c:v>39995</c:v>
                </c:pt>
                <c:pt idx="451">
                  <c:v>40026</c:v>
                </c:pt>
                <c:pt idx="452">
                  <c:v>40057</c:v>
                </c:pt>
                <c:pt idx="453">
                  <c:v>40087</c:v>
                </c:pt>
                <c:pt idx="454">
                  <c:v>40118</c:v>
                </c:pt>
                <c:pt idx="455">
                  <c:v>40148</c:v>
                </c:pt>
                <c:pt idx="456">
                  <c:v>40179</c:v>
                </c:pt>
                <c:pt idx="457">
                  <c:v>40210</c:v>
                </c:pt>
                <c:pt idx="458">
                  <c:v>40238</c:v>
                </c:pt>
                <c:pt idx="459">
                  <c:v>40269</c:v>
                </c:pt>
                <c:pt idx="460">
                  <c:v>40299</c:v>
                </c:pt>
                <c:pt idx="461">
                  <c:v>40330</c:v>
                </c:pt>
                <c:pt idx="462">
                  <c:v>40360</c:v>
                </c:pt>
                <c:pt idx="463">
                  <c:v>40391</c:v>
                </c:pt>
                <c:pt idx="464">
                  <c:v>40422</c:v>
                </c:pt>
                <c:pt idx="465">
                  <c:v>40452</c:v>
                </c:pt>
                <c:pt idx="466">
                  <c:v>40483</c:v>
                </c:pt>
                <c:pt idx="467">
                  <c:v>40513</c:v>
                </c:pt>
                <c:pt idx="468">
                  <c:v>40544</c:v>
                </c:pt>
                <c:pt idx="469">
                  <c:v>40575</c:v>
                </c:pt>
                <c:pt idx="470">
                  <c:v>40603</c:v>
                </c:pt>
                <c:pt idx="471">
                  <c:v>40634</c:v>
                </c:pt>
                <c:pt idx="472">
                  <c:v>40664</c:v>
                </c:pt>
                <c:pt idx="473">
                  <c:v>40695</c:v>
                </c:pt>
                <c:pt idx="474">
                  <c:v>40725</c:v>
                </c:pt>
                <c:pt idx="475">
                  <c:v>40756</c:v>
                </c:pt>
                <c:pt idx="476">
                  <c:v>40787</c:v>
                </c:pt>
                <c:pt idx="477">
                  <c:v>40817</c:v>
                </c:pt>
                <c:pt idx="478">
                  <c:v>40848</c:v>
                </c:pt>
                <c:pt idx="479">
                  <c:v>40878</c:v>
                </c:pt>
                <c:pt idx="480">
                  <c:v>40909</c:v>
                </c:pt>
                <c:pt idx="481">
                  <c:v>40940</c:v>
                </c:pt>
                <c:pt idx="482">
                  <c:v>40969</c:v>
                </c:pt>
                <c:pt idx="483">
                  <c:v>41000</c:v>
                </c:pt>
                <c:pt idx="484">
                  <c:v>41030</c:v>
                </c:pt>
                <c:pt idx="485">
                  <c:v>41061</c:v>
                </c:pt>
                <c:pt idx="486">
                  <c:v>41091</c:v>
                </c:pt>
                <c:pt idx="487">
                  <c:v>41122</c:v>
                </c:pt>
                <c:pt idx="488">
                  <c:v>41153</c:v>
                </c:pt>
                <c:pt idx="489">
                  <c:v>41183</c:v>
                </c:pt>
                <c:pt idx="490">
                  <c:v>41214</c:v>
                </c:pt>
                <c:pt idx="491">
                  <c:v>41244</c:v>
                </c:pt>
                <c:pt idx="492">
                  <c:v>41275</c:v>
                </c:pt>
                <c:pt idx="493">
                  <c:v>41306</c:v>
                </c:pt>
                <c:pt idx="494">
                  <c:v>41334</c:v>
                </c:pt>
                <c:pt idx="495">
                  <c:v>41365</c:v>
                </c:pt>
                <c:pt idx="496">
                  <c:v>41395</c:v>
                </c:pt>
                <c:pt idx="497">
                  <c:v>41426</c:v>
                </c:pt>
                <c:pt idx="498">
                  <c:v>41456</c:v>
                </c:pt>
                <c:pt idx="499">
                  <c:v>41487</c:v>
                </c:pt>
                <c:pt idx="500">
                  <c:v>41518</c:v>
                </c:pt>
                <c:pt idx="501">
                  <c:v>41548</c:v>
                </c:pt>
                <c:pt idx="502">
                  <c:v>41579</c:v>
                </c:pt>
                <c:pt idx="503">
                  <c:v>41609</c:v>
                </c:pt>
                <c:pt idx="504">
                  <c:v>41640</c:v>
                </c:pt>
                <c:pt idx="505">
                  <c:v>41671</c:v>
                </c:pt>
                <c:pt idx="506">
                  <c:v>41699</c:v>
                </c:pt>
                <c:pt idx="507">
                  <c:v>41730</c:v>
                </c:pt>
                <c:pt idx="508">
                  <c:v>41760</c:v>
                </c:pt>
                <c:pt idx="509">
                  <c:v>41791</c:v>
                </c:pt>
                <c:pt idx="510">
                  <c:v>41821</c:v>
                </c:pt>
                <c:pt idx="511">
                  <c:v>41852</c:v>
                </c:pt>
                <c:pt idx="512">
                  <c:v>41883</c:v>
                </c:pt>
                <c:pt idx="513">
                  <c:v>41913</c:v>
                </c:pt>
                <c:pt idx="514">
                  <c:v>41944</c:v>
                </c:pt>
              </c:numCache>
            </c:numRef>
          </c:cat>
          <c:val>
            <c:numRef>
              <c:f>'FRED Graph'!$H$24:$H$538</c:f>
              <c:numCache>
                <c:formatCode>General</c:formatCode>
                <c:ptCount val="515"/>
                <c:pt idx="0">
                  <c:v>5707.2094703548992</c:v>
                </c:pt>
                <c:pt idx="1">
                  <c:v>5742.1594457221818</c:v>
                </c:pt>
                <c:pt idx="2">
                  <c:v>5785.2641436413933</c:v>
                </c:pt>
                <c:pt idx="3">
                  <c:v>5805.1521487974187</c:v>
                </c:pt>
                <c:pt idx="4">
                  <c:v>5835.2517470842176</c:v>
                </c:pt>
                <c:pt idx="5">
                  <c:v>5867.6856790158763</c:v>
                </c:pt>
                <c:pt idx="6">
                  <c:v>5891.9832750754813</c:v>
                </c:pt>
                <c:pt idx="7">
                  <c:v>5921.2187822644728</c:v>
                </c:pt>
                <c:pt idx="8">
                  <c:v>5947.7752057001881</c:v>
                </c:pt>
                <c:pt idx="9">
                  <c:v>5972.4317085217126</c:v>
                </c:pt>
                <c:pt idx="10">
                  <c:v>5992.4313961820071</c:v>
                </c:pt>
                <c:pt idx="11">
                  <c:v>6013.9637653328782</c:v>
                </c:pt>
                <c:pt idx="12">
                  <c:v>6029.5897239082133</c:v>
                </c:pt>
                <c:pt idx="13">
                  <c:v>6046.0965873846399</c:v>
                </c:pt>
                <c:pt idx="14">
                  <c:v>6063.4011081826657</c:v>
                </c:pt>
                <c:pt idx="15">
                  <c:v>6081.8396304474254</c:v>
                </c:pt>
                <c:pt idx="16">
                  <c:v>6095.454073003184</c:v>
                </c:pt>
                <c:pt idx="17">
                  <c:v>6102.9184054988009</c:v>
                </c:pt>
                <c:pt idx="18">
                  <c:v>6112.5183371776557</c:v>
                </c:pt>
                <c:pt idx="19">
                  <c:v>6128.3183546898781</c:v>
                </c:pt>
                <c:pt idx="20">
                  <c:v>6133.4435121620472</c:v>
                </c:pt>
                <c:pt idx="21">
                  <c:v>6148.436875161723</c:v>
                </c:pt>
                <c:pt idx="22">
                  <c:v>6160.8339993418276</c:v>
                </c:pt>
                <c:pt idx="23">
                  <c:v>6146.2611400034766</c:v>
                </c:pt>
                <c:pt idx="24">
                  <c:v>6134.4347262714609</c:v>
                </c:pt>
                <c:pt idx="25">
                  <c:v>6101.5937656878241</c:v>
                </c:pt>
                <c:pt idx="26">
                  <c:v>6065.8364824695482</c:v>
                </c:pt>
                <c:pt idx="27">
                  <c:v>6044.9547173170531</c:v>
                </c:pt>
                <c:pt idx="28">
                  <c:v>6027.9260299625466</c:v>
                </c:pt>
                <c:pt idx="29">
                  <c:v>6013.9168264957661</c:v>
                </c:pt>
                <c:pt idx="30">
                  <c:v>6005.1975246321535</c:v>
                </c:pt>
                <c:pt idx="31">
                  <c:v>5998.034033173939</c:v>
                </c:pt>
                <c:pt idx="32">
                  <c:v>5986.6712697516668</c:v>
                </c:pt>
                <c:pt idx="33">
                  <c:v>5978.9874054945976</c:v>
                </c:pt>
                <c:pt idx="34">
                  <c:v>5977.6156941649897</c:v>
                </c:pt>
                <c:pt idx="35">
                  <c:v>6002.3364377236949</c:v>
                </c:pt>
                <c:pt idx="36">
                  <c:v>6013.8094307854035</c:v>
                </c:pt>
                <c:pt idx="37">
                  <c:v>6032.733391592139</c:v>
                </c:pt>
                <c:pt idx="38">
                  <c:v>6053.4708931789883</c:v>
                </c:pt>
                <c:pt idx="39">
                  <c:v>6060.7738653348069</c:v>
                </c:pt>
                <c:pt idx="40">
                  <c:v>6075.7584188902183</c:v>
                </c:pt>
                <c:pt idx="41">
                  <c:v>6090.2715047412576</c:v>
                </c:pt>
                <c:pt idx="42">
                  <c:v>6100.9468540012222</c:v>
                </c:pt>
                <c:pt idx="43">
                  <c:v>6104.4180606026976</c:v>
                </c:pt>
                <c:pt idx="44">
                  <c:v>6109.395353134094</c:v>
                </c:pt>
                <c:pt idx="45">
                  <c:v>6116.4256803843473</c:v>
                </c:pt>
                <c:pt idx="46">
                  <c:v>6120.3821979146969</c:v>
                </c:pt>
                <c:pt idx="47">
                  <c:v>6129.0014883900958</c:v>
                </c:pt>
                <c:pt idx="48">
                  <c:v>6143.4761387287499</c:v>
                </c:pt>
                <c:pt idx="49">
                  <c:v>6172.6802107539752</c:v>
                </c:pt>
                <c:pt idx="50">
                  <c:v>6206.479501506059</c:v>
                </c:pt>
                <c:pt idx="51">
                  <c:v>6247.551779124753</c:v>
                </c:pt>
                <c:pt idx="52">
                  <c:v>6273.18354433286</c:v>
                </c:pt>
                <c:pt idx="53">
                  <c:v>6294.4830877089953</c:v>
                </c:pt>
                <c:pt idx="54">
                  <c:v>6318.4464595157106</c:v>
                </c:pt>
                <c:pt idx="55">
                  <c:v>6339.1820900717694</c:v>
                </c:pt>
                <c:pt idx="56">
                  <c:v>6369.9883775201106</c:v>
                </c:pt>
                <c:pt idx="57">
                  <c:v>6391.5031155852412</c:v>
                </c:pt>
                <c:pt idx="58">
                  <c:v>6413.6533893659789</c:v>
                </c:pt>
                <c:pt idx="59">
                  <c:v>6431.7983687292608</c:v>
                </c:pt>
                <c:pt idx="60">
                  <c:v>6426.7725369649097</c:v>
                </c:pt>
                <c:pt idx="61">
                  <c:v>6439.746791599825</c:v>
                </c:pt>
                <c:pt idx="62">
                  <c:v>6460.6136779693434</c:v>
                </c:pt>
                <c:pt idx="63">
                  <c:v>6475.852246874033</c:v>
                </c:pt>
                <c:pt idx="64">
                  <c:v>6496.0059649106861</c:v>
                </c:pt>
                <c:pt idx="65">
                  <c:v>6513.9886346601988</c:v>
                </c:pt>
                <c:pt idx="66">
                  <c:v>6531.9924301902893</c:v>
                </c:pt>
                <c:pt idx="67">
                  <c:v>6545.4112697383625</c:v>
                </c:pt>
                <c:pt idx="68">
                  <c:v>6560.4132321237703</c:v>
                </c:pt>
                <c:pt idx="69">
                  <c:v>6582.1037342708605</c:v>
                </c:pt>
                <c:pt idx="70">
                  <c:v>6601.0008770105687</c:v>
                </c:pt>
                <c:pt idx="71">
                  <c:v>6610.0907900085822</c:v>
                </c:pt>
                <c:pt idx="72">
                  <c:v>6638.592120169892</c:v>
                </c:pt>
                <c:pt idx="73">
                  <c:v>6654.6179485907332</c:v>
                </c:pt>
                <c:pt idx="74">
                  <c:v>6672.061182917816</c:v>
                </c:pt>
                <c:pt idx="75">
                  <c:v>6671.8178707155848</c:v>
                </c:pt>
                <c:pt idx="76">
                  <c:v>6690.9320760489118</c:v>
                </c:pt>
                <c:pt idx="77">
                  <c:v>6727.7757301714291</c:v>
                </c:pt>
                <c:pt idx="78">
                  <c:v>6775.2147536787661</c:v>
                </c:pt>
                <c:pt idx="79">
                  <c:v>6826.9166072317694</c:v>
                </c:pt>
                <c:pt idx="80">
                  <c:v>6851.9052910811588</c:v>
                </c:pt>
                <c:pt idx="81">
                  <c:v>6870.1244051695958</c:v>
                </c:pt>
                <c:pt idx="82">
                  <c:v>6887.1927902140123</c:v>
                </c:pt>
                <c:pt idx="83">
                  <c:v>6918.4202412179766</c:v>
                </c:pt>
                <c:pt idx="84">
                  <c:v>6932.6570613422155</c:v>
                </c:pt>
                <c:pt idx="85">
                  <c:v>6938.9248271246934</c:v>
                </c:pt>
                <c:pt idx="86">
                  <c:v>6961.668590889436</c:v>
                </c:pt>
                <c:pt idx="87">
                  <c:v>6985.8681951997296</c:v>
                </c:pt>
                <c:pt idx="88">
                  <c:v>6970.4539589025244</c:v>
                </c:pt>
                <c:pt idx="89">
                  <c:v>6929.632626206946</c:v>
                </c:pt>
                <c:pt idx="90">
                  <c:v>6863.3634433815632</c:v>
                </c:pt>
                <c:pt idx="91">
                  <c:v>6813.6714296487871</c:v>
                </c:pt>
                <c:pt idx="92">
                  <c:v>6789.4550256578423</c:v>
                </c:pt>
                <c:pt idx="93">
                  <c:v>6776.7084416073103</c:v>
                </c:pt>
                <c:pt idx="94">
                  <c:v>6768.5388289403863</c:v>
                </c:pt>
                <c:pt idx="95">
                  <c:v>6755.9368911234915</c:v>
                </c:pt>
                <c:pt idx="96">
                  <c:v>6758.8345383440592</c:v>
                </c:pt>
                <c:pt idx="97">
                  <c:v>6742.7024118754771</c:v>
                </c:pt>
                <c:pt idx="98">
                  <c:v>6709.2683571633152</c:v>
                </c:pt>
                <c:pt idx="99">
                  <c:v>6686.4225466199441</c:v>
                </c:pt>
                <c:pt idx="100">
                  <c:v>6674.6779719157212</c:v>
                </c:pt>
                <c:pt idx="101">
                  <c:v>6669.8678522475657</c:v>
                </c:pt>
                <c:pt idx="102">
                  <c:v>6669.6760884831465</c:v>
                </c:pt>
                <c:pt idx="103">
                  <c:v>6657.3551979655376</c:v>
                </c:pt>
                <c:pt idx="104">
                  <c:v>6650.1782726388728</c:v>
                </c:pt>
                <c:pt idx="105">
                  <c:v>6648.3381834890488</c:v>
                </c:pt>
                <c:pt idx="106">
                  <c:v>6643.2513030398432</c:v>
                </c:pt>
                <c:pt idx="107">
                  <c:v>6645.4133130587525</c:v>
                </c:pt>
                <c:pt idx="108">
                  <c:v>6639.3731113867007</c:v>
                </c:pt>
                <c:pt idx="109">
                  <c:v>6645.7922390769281</c:v>
                </c:pt>
                <c:pt idx="110">
                  <c:v>6652.4023827590117</c:v>
                </c:pt>
                <c:pt idx="111">
                  <c:v>6659.3867244181638</c:v>
                </c:pt>
                <c:pt idx="112">
                  <c:v>6667.4155737847677</c:v>
                </c:pt>
                <c:pt idx="113">
                  <c:v>6678.5490550934464</c:v>
                </c:pt>
                <c:pt idx="114">
                  <c:v>6694.1111019354394</c:v>
                </c:pt>
                <c:pt idx="115">
                  <c:v>6708.4628745115069</c:v>
                </c:pt>
                <c:pt idx="116">
                  <c:v>6717.9202436157157</c:v>
                </c:pt>
                <c:pt idx="117">
                  <c:v>6714.5519477142307</c:v>
                </c:pt>
                <c:pt idx="118">
                  <c:v>6715.4859553238111</c:v>
                </c:pt>
                <c:pt idx="119">
                  <c:v>6709.0010516157226</c:v>
                </c:pt>
                <c:pt idx="120">
                  <c:v>6677.0947304690035</c:v>
                </c:pt>
                <c:pt idx="121">
                  <c:v>6662.8232609597562</c:v>
                </c:pt>
                <c:pt idx="122">
                  <c:v>6659.7051278729305</c:v>
                </c:pt>
                <c:pt idx="123">
                  <c:v>6660.8034454336357</c:v>
                </c:pt>
                <c:pt idx="124">
                  <c:v>6681.5839517725235</c:v>
                </c:pt>
                <c:pt idx="125">
                  <c:v>6704.4336248868976</c:v>
                </c:pt>
                <c:pt idx="126">
                  <c:v>6745.7875930948385</c:v>
                </c:pt>
                <c:pt idx="127">
                  <c:v>6782.1166815773176</c:v>
                </c:pt>
                <c:pt idx="128">
                  <c:v>6797.9699881396427</c:v>
                </c:pt>
                <c:pt idx="129">
                  <c:v>6816.1095725725081</c:v>
                </c:pt>
                <c:pt idx="130">
                  <c:v>6820.7630954577235</c:v>
                </c:pt>
                <c:pt idx="131">
                  <c:v>6827.620358341801</c:v>
                </c:pt>
                <c:pt idx="132">
                  <c:v>6864.4932690083033</c:v>
                </c:pt>
                <c:pt idx="133">
                  <c:v>6878.7118432151683</c:v>
                </c:pt>
                <c:pt idx="134">
                  <c:v>6893.9994950726796</c:v>
                </c:pt>
                <c:pt idx="135">
                  <c:v>6901.8139678087</c:v>
                </c:pt>
                <c:pt idx="136">
                  <c:v>6911.1187078027515</c:v>
                </c:pt>
                <c:pt idx="137">
                  <c:v>6925.1834868260948</c:v>
                </c:pt>
                <c:pt idx="138">
                  <c:v>6939.2629818603782</c:v>
                </c:pt>
                <c:pt idx="139">
                  <c:v>6951.9737767528695</c:v>
                </c:pt>
                <c:pt idx="140">
                  <c:v>6961.4103677961193</c:v>
                </c:pt>
                <c:pt idx="141">
                  <c:v>6978.2121169566753</c:v>
                </c:pt>
                <c:pt idx="142">
                  <c:v>7001.5776693868347</c:v>
                </c:pt>
                <c:pt idx="143">
                  <c:v>7008.2359440737746</c:v>
                </c:pt>
                <c:pt idx="144">
                  <c:v>7017.0265357434082</c:v>
                </c:pt>
                <c:pt idx="145">
                  <c:v>7036.7146149634336</c:v>
                </c:pt>
                <c:pt idx="146">
                  <c:v>7051.1119500163304</c:v>
                </c:pt>
                <c:pt idx="147">
                  <c:v>7082.7582698926735</c:v>
                </c:pt>
                <c:pt idx="148">
                  <c:v>7109.388038648407</c:v>
                </c:pt>
                <c:pt idx="149">
                  <c:v>7132.2686600015231</c:v>
                </c:pt>
                <c:pt idx="150">
                  <c:v>7147.0211335213935</c:v>
                </c:pt>
                <c:pt idx="151">
                  <c:v>7171.5239483636524</c:v>
                </c:pt>
                <c:pt idx="152">
                  <c:v>7190.975564449398</c:v>
                </c:pt>
                <c:pt idx="153">
                  <c:v>7199.9510688916262</c:v>
                </c:pt>
                <c:pt idx="154">
                  <c:v>7209.8525531322975</c:v>
                </c:pt>
                <c:pt idx="155">
                  <c:v>7231.793826245198</c:v>
                </c:pt>
                <c:pt idx="156">
                  <c:v>7234.1423369187696</c:v>
                </c:pt>
                <c:pt idx="157">
                  <c:v>7238.0515595349798</c:v>
                </c:pt>
                <c:pt idx="158">
                  <c:v>7263.4431661452554</c:v>
                </c:pt>
                <c:pt idx="159">
                  <c:v>7284.7298381844384</c:v>
                </c:pt>
                <c:pt idx="160">
                  <c:v>7302.9155400298941</c:v>
                </c:pt>
                <c:pt idx="161">
                  <c:v>7319.1451872734597</c:v>
                </c:pt>
                <c:pt idx="162">
                  <c:v>7334.5684549383204</c:v>
                </c:pt>
                <c:pt idx="163">
                  <c:v>7346.8501480386449</c:v>
                </c:pt>
                <c:pt idx="164">
                  <c:v>7358.3801243483431</c:v>
                </c:pt>
                <c:pt idx="165">
                  <c:v>7381.271685966306</c:v>
                </c:pt>
                <c:pt idx="166">
                  <c:v>7390.6981018580409</c:v>
                </c:pt>
                <c:pt idx="167">
                  <c:v>7408.4898020521132</c:v>
                </c:pt>
                <c:pt idx="168">
                  <c:v>7440.7270360806469</c:v>
                </c:pt>
                <c:pt idx="169">
                  <c:v>7453.5683612804241</c:v>
                </c:pt>
                <c:pt idx="170">
                  <c:v>7476.9823049776887</c:v>
                </c:pt>
                <c:pt idx="171">
                  <c:v>7482.6278296132532</c:v>
                </c:pt>
                <c:pt idx="172">
                  <c:v>7492.4926674016597</c:v>
                </c:pt>
                <c:pt idx="173">
                  <c:v>7501.8187108977163</c:v>
                </c:pt>
                <c:pt idx="174">
                  <c:v>7513.2272495046791</c:v>
                </c:pt>
                <c:pt idx="175">
                  <c:v>7525.5788281091136</c:v>
                </c:pt>
                <c:pt idx="176">
                  <c:v>7539.91566150159</c:v>
                </c:pt>
                <c:pt idx="177">
                  <c:v>7553.7450646515117</c:v>
                </c:pt>
                <c:pt idx="178">
                  <c:v>7577.070844235418</c:v>
                </c:pt>
                <c:pt idx="179">
                  <c:v>7605.3983831329488</c:v>
                </c:pt>
                <c:pt idx="180">
                  <c:v>7629.1362251247638</c:v>
                </c:pt>
                <c:pt idx="181">
                  <c:v>7676.0025619305388</c:v>
                </c:pt>
                <c:pt idx="182">
                  <c:v>7697.2861590809607</c:v>
                </c:pt>
                <c:pt idx="183">
                  <c:v>7731.1234721752262</c:v>
                </c:pt>
                <c:pt idx="184">
                  <c:v>7755.6202477362322</c:v>
                </c:pt>
                <c:pt idx="185">
                  <c:v>7772.0328298435143</c:v>
                </c:pt>
                <c:pt idx="186">
                  <c:v>7784.7868328749983</c:v>
                </c:pt>
                <c:pt idx="187">
                  <c:v>7792.0557095731292</c:v>
                </c:pt>
                <c:pt idx="188">
                  <c:v>7820.9505414346477</c:v>
                </c:pt>
                <c:pt idx="189">
                  <c:v>7844.6639813092561</c:v>
                </c:pt>
                <c:pt idx="190">
                  <c:v>7871.1000968308417</c:v>
                </c:pt>
                <c:pt idx="191">
                  <c:v>7889.9854445560586</c:v>
                </c:pt>
                <c:pt idx="192">
                  <c:v>7921.49752515816</c:v>
                </c:pt>
                <c:pt idx="193">
                  <c:v>7940.2182592494009</c:v>
                </c:pt>
                <c:pt idx="194">
                  <c:v>7977.111825897643</c:v>
                </c:pt>
                <c:pt idx="195">
                  <c:v>8000.3353399201733</c:v>
                </c:pt>
                <c:pt idx="196">
                  <c:v>8036.4025695931487</c:v>
                </c:pt>
                <c:pt idx="197">
                  <c:v>8073.9974031700931</c:v>
                </c:pt>
                <c:pt idx="198">
                  <c:v>8103.5487147688382</c:v>
                </c:pt>
                <c:pt idx="199">
                  <c:v>8125.2893801558575</c:v>
                </c:pt>
                <c:pt idx="200">
                  <c:v>8145.8268011515638</c:v>
                </c:pt>
                <c:pt idx="201">
                  <c:v>8174.0273161125997</c:v>
                </c:pt>
                <c:pt idx="202">
                  <c:v>8197.6135301052964</c:v>
                </c:pt>
                <c:pt idx="203">
                  <c:v>8229.4060290891357</c:v>
                </c:pt>
                <c:pt idx="204">
                  <c:v>8268.1637508576896</c:v>
                </c:pt>
                <c:pt idx="205">
                  <c:v>8283.253670056074</c:v>
                </c:pt>
                <c:pt idx="206">
                  <c:v>8306.4843122785096</c:v>
                </c:pt>
                <c:pt idx="207">
                  <c:v>8330.6133363585523</c:v>
                </c:pt>
                <c:pt idx="208">
                  <c:v>8351.4554066636974</c:v>
                </c:pt>
                <c:pt idx="209">
                  <c:v>8365.9496497160526</c:v>
                </c:pt>
                <c:pt idx="210">
                  <c:v>8383.2529156462915</c:v>
                </c:pt>
                <c:pt idx="211">
                  <c:v>8414.2675467813224</c:v>
                </c:pt>
                <c:pt idx="212">
                  <c:v>8431.1088883690554</c:v>
                </c:pt>
                <c:pt idx="213">
                  <c:v>8451.8563588450052</c:v>
                </c:pt>
                <c:pt idx="214">
                  <c:v>8472.1354376358813</c:v>
                </c:pt>
                <c:pt idx="215">
                  <c:v>8476.6805192924294</c:v>
                </c:pt>
                <c:pt idx="216">
                  <c:v>8486.2247379825767</c:v>
                </c:pt>
                <c:pt idx="217">
                  <c:v>8507.6169050297285</c:v>
                </c:pt>
                <c:pt idx="218">
                  <c:v>8515.0754979008289</c:v>
                </c:pt>
                <c:pt idx="219">
                  <c:v>8524.0703026026713</c:v>
                </c:pt>
                <c:pt idx="220">
                  <c:v>8532.5361323471116</c:v>
                </c:pt>
                <c:pt idx="221">
                  <c:v>8544.6177847113886</c:v>
                </c:pt>
                <c:pt idx="222">
                  <c:v>8552.4701839902518</c:v>
                </c:pt>
                <c:pt idx="223">
                  <c:v>8553.4029010953927</c:v>
                </c:pt>
                <c:pt idx="224">
                  <c:v>8547.2132767911226</c:v>
                </c:pt>
                <c:pt idx="225">
                  <c:v>8537.3067782373473</c:v>
                </c:pt>
                <c:pt idx="226">
                  <c:v>8534.9085038530975</c:v>
                </c:pt>
                <c:pt idx="227">
                  <c:v>8530.0208930798635</c:v>
                </c:pt>
                <c:pt idx="228">
                  <c:v>8498.7619637160133</c:v>
                </c:pt>
                <c:pt idx="229">
                  <c:v>8489.817762325918</c:v>
                </c:pt>
                <c:pt idx="230">
                  <c:v>8482.4856340616298</c:v>
                </c:pt>
                <c:pt idx="231">
                  <c:v>8475.3894721850811</c:v>
                </c:pt>
                <c:pt idx="232">
                  <c:v>8476.5431123053822</c:v>
                </c:pt>
                <c:pt idx="233">
                  <c:v>8482.3801065719363</c:v>
                </c:pt>
                <c:pt idx="234">
                  <c:v>8483.8478218016953</c:v>
                </c:pt>
                <c:pt idx="235">
                  <c:v>8500.8780702928743</c:v>
                </c:pt>
                <c:pt idx="236">
                  <c:v>8510.7440616643071</c:v>
                </c:pt>
                <c:pt idx="237">
                  <c:v>8523.6785871409702</c:v>
                </c:pt>
                <c:pt idx="238">
                  <c:v>8507.4693632500257</c:v>
                </c:pt>
                <c:pt idx="239">
                  <c:v>8515.5141930855498</c:v>
                </c:pt>
                <c:pt idx="240">
                  <c:v>8545.679921356983</c:v>
                </c:pt>
                <c:pt idx="241">
                  <c:v>8564.3018123767488</c:v>
                </c:pt>
                <c:pt idx="242">
                  <c:v>8573.5749351177255</c:v>
                </c:pt>
                <c:pt idx="243">
                  <c:v>8589.3284505678548</c:v>
                </c:pt>
                <c:pt idx="244">
                  <c:v>8598.0494234451344</c:v>
                </c:pt>
                <c:pt idx="245">
                  <c:v>8602.5036807378619</c:v>
                </c:pt>
                <c:pt idx="246">
                  <c:v>8623.773160664894</c:v>
                </c:pt>
                <c:pt idx="247">
                  <c:v>8615.4978825906201</c:v>
                </c:pt>
                <c:pt idx="248">
                  <c:v>8633.3817092478203</c:v>
                </c:pt>
                <c:pt idx="249">
                  <c:v>8648.1139827289498</c:v>
                </c:pt>
                <c:pt idx="250">
                  <c:v>8668.6348149295336</c:v>
                </c:pt>
                <c:pt idx="251">
                  <c:v>8691.4978379089207</c:v>
                </c:pt>
                <c:pt idx="252">
                  <c:v>8698.5652958473565</c:v>
                </c:pt>
                <c:pt idx="253">
                  <c:v>8700.7983446316339</c:v>
                </c:pt>
                <c:pt idx="254">
                  <c:v>8708.2878553549599</c:v>
                </c:pt>
                <c:pt idx="255">
                  <c:v>8709.7096094349017</c:v>
                </c:pt>
                <c:pt idx="256">
                  <c:v>8736.1154944538939</c:v>
                </c:pt>
                <c:pt idx="257">
                  <c:v>8734.868843446402</c:v>
                </c:pt>
                <c:pt idx="258">
                  <c:v>8737.111719551016</c:v>
                </c:pt>
                <c:pt idx="259">
                  <c:v>8745.578539182332</c:v>
                </c:pt>
                <c:pt idx="260">
                  <c:v>8746.5394709116335</c:v>
                </c:pt>
                <c:pt idx="261">
                  <c:v>8748.5131690739163</c:v>
                </c:pt>
                <c:pt idx="262">
                  <c:v>8758.8415216975718</c:v>
                </c:pt>
                <c:pt idx="263">
                  <c:v>8772.8804107014621</c:v>
                </c:pt>
                <c:pt idx="264">
                  <c:v>8756.3134252598084</c:v>
                </c:pt>
                <c:pt idx="265">
                  <c:v>8762.8328573008384</c:v>
                </c:pt>
                <c:pt idx="266">
                  <c:v>8786.0536170763935</c:v>
                </c:pt>
                <c:pt idx="267">
                  <c:v>8802.6442984692912</c:v>
                </c:pt>
                <c:pt idx="268">
                  <c:v>8796.273202186956</c:v>
                </c:pt>
                <c:pt idx="269">
                  <c:v>8816.7941540635184</c:v>
                </c:pt>
                <c:pt idx="270">
                  <c:v>8825.9655512557856</c:v>
                </c:pt>
                <c:pt idx="271">
                  <c:v>8836.7421959972871</c:v>
                </c:pt>
                <c:pt idx="272">
                  <c:v>8852.645565738816</c:v>
                </c:pt>
                <c:pt idx="273">
                  <c:v>8862.7462844609163</c:v>
                </c:pt>
                <c:pt idx="274">
                  <c:v>8883.6335059940066</c:v>
                </c:pt>
                <c:pt idx="275">
                  <c:v>8899.1069136809056</c:v>
                </c:pt>
                <c:pt idx="276">
                  <c:v>8983.7756498979852</c:v>
                </c:pt>
                <c:pt idx="277">
                  <c:v>8993.4924241567842</c:v>
                </c:pt>
                <c:pt idx="278">
                  <c:v>9004.2616470588237</c:v>
                </c:pt>
                <c:pt idx="279">
                  <c:v>9006.2773387694306</c:v>
                </c:pt>
                <c:pt idx="280">
                  <c:v>9020.0988975478522</c:v>
                </c:pt>
                <c:pt idx="281">
                  <c:v>9025.9708573873741</c:v>
                </c:pt>
                <c:pt idx="282">
                  <c:v>9025.3280839895015</c:v>
                </c:pt>
                <c:pt idx="283">
                  <c:v>9030.8766357800432</c:v>
                </c:pt>
                <c:pt idx="284">
                  <c:v>9033.0934067578473</c:v>
                </c:pt>
                <c:pt idx="285">
                  <c:v>9038.1149914980288</c:v>
                </c:pt>
                <c:pt idx="286">
                  <c:v>9045.0287310186723</c:v>
                </c:pt>
                <c:pt idx="287">
                  <c:v>9038.6238234339489</c:v>
                </c:pt>
                <c:pt idx="288">
                  <c:v>8992.8464388760076</c:v>
                </c:pt>
                <c:pt idx="289">
                  <c:v>9005.9259535160909</c:v>
                </c:pt>
                <c:pt idx="290">
                  <c:v>9008.7078191750643</c:v>
                </c:pt>
                <c:pt idx="291">
                  <c:v>9026.3105063573494</c:v>
                </c:pt>
                <c:pt idx="292">
                  <c:v>9039.9781613165615</c:v>
                </c:pt>
                <c:pt idx="293">
                  <c:v>9046.0955674199613</c:v>
                </c:pt>
                <c:pt idx="294">
                  <c:v>9065.5617407031295</c:v>
                </c:pt>
                <c:pt idx="295">
                  <c:v>9091.6299559471354</c:v>
                </c:pt>
                <c:pt idx="296">
                  <c:v>9095.2657404976471</c:v>
                </c:pt>
                <c:pt idx="297">
                  <c:v>9118.1915561629685</c:v>
                </c:pt>
                <c:pt idx="298">
                  <c:v>9129.3828089829603</c:v>
                </c:pt>
                <c:pt idx="299">
                  <c:v>9151.2075887672672</c:v>
                </c:pt>
                <c:pt idx="300">
                  <c:v>9168.0246949961693</c:v>
                </c:pt>
                <c:pt idx="301">
                  <c:v>9187.425240059918</c:v>
                </c:pt>
                <c:pt idx="302">
                  <c:v>9207.6211978584452</c:v>
                </c:pt>
                <c:pt idx="303">
                  <c:v>9220.9703430769277</c:v>
                </c:pt>
                <c:pt idx="304">
                  <c:v>9239.0469829199737</c:v>
                </c:pt>
                <c:pt idx="305">
                  <c:v>9253.9713381750717</c:v>
                </c:pt>
                <c:pt idx="306">
                  <c:v>9286.0616536177004</c:v>
                </c:pt>
                <c:pt idx="307">
                  <c:v>9291.417180270304</c:v>
                </c:pt>
                <c:pt idx="308">
                  <c:v>9302.674797134121</c:v>
                </c:pt>
                <c:pt idx="309">
                  <c:v>9313.2753504702741</c:v>
                </c:pt>
                <c:pt idx="310">
                  <c:v>9314.5754405667849</c:v>
                </c:pt>
                <c:pt idx="311">
                  <c:v>9327.4401728239445</c:v>
                </c:pt>
                <c:pt idx="312">
                  <c:v>9344.0771369916856</c:v>
                </c:pt>
                <c:pt idx="313">
                  <c:v>9348.6068021371702</c:v>
                </c:pt>
                <c:pt idx="314">
                  <c:v>9348.9706550377032</c:v>
                </c:pt>
                <c:pt idx="315">
                  <c:v>9364.2542315037354</c:v>
                </c:pt>
                <c:pt idx="316">
                  <c:v>9361.8099383387744</c:v>
                </c:pt>
                <c:pt idx="317">
                  <c:v>9375.920369887237</c:v>
                </c:pt>
                <c:pt idx="318">
                  <c:v>9377.7735950135011</c:v>
                </c:pt>
                <c:pt idx="319">
                  <c:v>9380.787949350246</c:v>
                </c:pt>
                <c:pt idx="320">
                  <c:v>9392.2249231558289</c:v>
                </c:pt>
                <c:pt idx="321">
                  <c:v>9409.0567943999431</c:v>
                </c:pt>
                <c:pt idx="322">
                  <c:v>9431.7344503644545</c:v>
                </c:pt>
                <c:pt idx="323">
                  <c:v>9455.3839615642264</c:v>
                </c:pt>
                <c:pt idx="324">
                  <c:v>9435.6204411082035</c:v>
                </c:pt>
                <c:pt idx="325">
                  <c:v>9444.2258940290194</c:v>
                </c:pt>
                <c:pt idx="326">
                  <c:v>9459.9603339992227</c:v>
                </c:pt>
                <c:pt idx="327">
                  <c:v>9462.1658099531905</c:v>
                </c:pt>
                <c:pt idx="328">
                  <c:v>9463.187489017746</c:v>
                </c:pt>
                <c:pt idx="329">
                  <c:v>9479.319214180292</c:v>
                </c:pt>
                <c:pt idx="330">
                  <c:v>9480.4936875554667</c:v>
                </c:pt>
                <c:pt idx="331">
                  <c:v>9485.7766879235896</c:v>
                </c:pt>
                <c:pt idx="332">
                  <c:v>9492.8817045344986</c:v>
                </c:pt>
                <c:pt idx="333">
                  <c:v>9501.4892789749483</c:v>
                </c:pt>
                <c:pt idx="334">
                  <c:v>9530.8381504950212</c:v>
                </c:pt>
                <c:pt idx="335">
                  <c:v>9540.6699757162296</c:v>
                </c:pt>
                <c:pt idx="336">
                  <c:v>9567.7042012501643</c:v>
                </c:pt>
                <c:pt idx="337">
                  <c:v>9588.000668328008</c:v>
                </c:pt>
                <c:pt idx="338">
                  <c:v>9621.7539098713823</c:v>
                </c:pt>
                <c:pt idx="339">
                  <c:v>9637.6209793336948</c:v>
                </c:pt>
                <c:pt idx="340">
                  <c:v>9671.2010099434046</c:v>
                </c:pt>
                <c:pt idx="341">
                  <c:v>9687.3731164547371</c:v>
                </c:pt>
                <c:pt idx="342">
                  <c:v>9685.7212641236947</c:v>
                </c:pt>
                <c:pt idx="343">
                  <c:v>9699.0264137865179</c:v>
                </c:pt>
                <c:pt idx="344">
                  <c:v>9702.6777796228707</c:v>
                </c:pt>
                <c:pt idx="345">
                  <c:v>9704.1389413488178</c:v>
                </c:pt>
                <c:pt idx="346">
                  <c:v>9699.3929945718701</c:v>
                </c:pt>
                <c:pt idx="347">
                  <c:v>9680.8647109406938</c:v>
                </c:pt>
                <c:pt idx="348">
                  <c:v>9695.6261445273994</c:v>
                </c:pt>
                <c:pt idx="349">
                  <c:v>9694.2772886270704</c:v>
                </c:pt>
                <c:pt idx="350">
                  <c:v>9687.3268162318018</c:v>
                </c:pt>
                <c:pt idx="351">
                  <c:v>9696.6887091447006</c:v>
                </c:pt>
                <c:pt idx="352">
                  <c:v>9698.8175568927854</c:v>
                </c:pt>
                <c:pt idx="353">
                  <c:v>9692.46095777968</c:v>
                </c:pt>
                <c:pt idx="354">
                  <c:v>9702.3454038216205</c:v>
                </c:pt>
                <c:pt idx="355">
                  <c:v>9712.5679309765255</c:v>
                </c:pt>
                <c:pt idx="356">
                  <c:v>9698.2458840898107</c:v>
                </c:pt>
                <c:pt idx="357">
                  <c:v>9705.9101109456587</c:v>
                </c:pt>
                <c:pt idx="358">
                  <c:v>9725.0126608804985</c:v>
                </c:pt>
                <c:pt idx="359">
                  <c:v>9756.6807313642748</c:v>
                </c:pt>
                <c:pt idx="360">
                  <c:v>9768.9536477423717</c:v>
                </c:pt>
                <c:pt idx="361">
                  <c:v>9787.9345496366768</c:v>
                </c:pt>
                <c:pt idx="362">
                  <c:v>9793.3835078761967</c:v>
                </c:pt>
                <c:pt idx="363">
                  <c:v>9802.5600066819097</c:v>
                </c:pt>
                <c:pt idx="364">
                  <c:v>9817.00519176134</c:v>
                </c:pt>
                <c:pt idx="365">
                  <c:v>9824.1084334000443</c:v>
                </c:pt>
                <c:pt idx="366">
                  <c:v>9836.7511308761295</c:v>
                </c:pt>
                <c:pt idx="367">
                  <c:v>9846.8520965789467</c:v>
                </c:pt>
                <c:pt idx="368">
                  <c:v>9863.6303776762743</c:v>
                </c:pt>
                <c:pt idx="369">
                  <c:v>9871.0361018580716</c:v>
                </c:pt>
                <c:pt idx="370">
                  <c:v>9864.0644679113666</c:v>
                </c:pt>
                <c:pt idx="371">
                  <c:v>9873.3429225417858</c:v>
                </c:pt>
                <c:pt idx="372">
                  <c:v>9878.0596519840219</c:v>
                </c:pt>
                <c:pt idx="373">
                  <c:v>9855.6935975083379</c:v>
                </c:pt>
                <c:pt idx="374">
                  <c:v>9850.8948997443149</c:v>
                </c:pt>
                <c:pt idx="375">
                  <c:v>9851.1399056629798</c:v>
                </c:pt>
                <c:pt idx="376">
                  <c:v>9848.6304909560731</c:v>
                </c:pt>
                <c:pt idx="377">
                  <c:v>9855.4171658335745</c:v>
                </c:pt>
                <c:pt idx="378">
                  <c:v>9866.8643327394184</c:v>
                </c:pt>
                <c:pt idx="379">
                  <c:v>9865.4003450480104</c:v>
                </c:pt>
                <c:pt idx="380">
                  <c:v>9870.1403053340764</c:v>
                </c:pt>
                <c:pt idx="381">
                  <c:v>9891.1148241800838</c:v>
                </c:pt>
                <c:pt idx="382">
                  <c:v>9894.314601425549</c:v>
                </c:pt>
                <c:pt idx="383">
                  <c:v>9902.4970192004603</c:v>
                </c:pt>
                <c:pt idx="384">
                  <c:v>9909.8669387699192</c:v>
                </c:pt>
                <c:pt idx="385">
                  <c:v>9937.9598261643223</c:v>
                </c:pt>
                <c:pt idx="386">
                  <c:v>9981.3769944671276</c:v>
                </c:pt>
                <c:pt idx="387">
                  <c:v>10013.452884152113</c:v>
                </c:pt>
                <c:pt idx="388">
                  <c:v>10019.523887568632</c:v>
                </c:pt>
                <c:pt idx="389">
                  <c:v>10029.498162761896</c:v>
                </c:pt>
                <c:pt idx="390">
                  <c:v>10034.225328106357</c:v>
                </c:pt>
                <c:pt idx="391">
                  <c:v>10032.898165209483</c:v>
                </c:pt>
                <c:pt idx="392">
                  <c:v>10044.858553650245</c:v>
                </c:pt>
                <c:pt idx="393">
                  <c:v>10037.945760683297</c:v>
                </c:pt>
                <c:pt idx="394">
                  <c:v>10050.717374981739</c:v>
                </c:pt>
                <c:pt idx="395">
                  <c:v>10065.110452503897</c:v>
                </c:pt>
                <c:pt idx="396">
                  <c:v>10063.548282038755</c:v>
                </c:pt>
                <c:pt idx="397">
                  <c:v>10078.391619060534</c:v>
                </c:pt>
                <c:pt idx="398">
                  <c:v>10077.794605436577</c:v>
                </c:pt>
                <c:pt idx="399">
                  <c:v>10070.267030969091</c:v>
                </c:pt>
                <c:pt idx="400">
                  <c:v>10081.084098490435</c:v>
                </c:pt>
                <c:pt idx="401">
                  <c:v>10094.583265725567</c:v>
                </c:pt>
                <c:pt idx="402">
                  <c:v>10089.527386456901</c:v>
                </c:pt>
                <c:pt idx="403">
                  <c:v>10089.033468539305</c:v>
                </c:pt>
                <c:pt idx="404">
                  <c:v>10075.61883441333</c:v>
                </c:pt>
                <c:pt idx="405">
                  <c:v>10056.734387263901</c:v>
                </c:pt>
                <c:pt idx="406">
                  <c:v>10059.854117789619</c:v>
                </c:pt>
                <c:pt idx="407">
                  <c:v>10054.892015431653</c:v>
                </c:pt>
                <c:pt idx="408">
                  <c:v>10078.648588694768</c:v>
                </c:pt>
                <c:pt idx="409">
                  <c:v>10074.156797678464</c:v>
                </c:pt>
                <c:pt idx="410">
                  <c:v>10078.476254405101</c:v>
                </c:pt>
                <c:pt idx="411">
                  <c:v>10070.386021397189</c:v>
                </c:pt>
                <c:pt idx="412">
                  <c:v>10064.986377391497</c:v>
                </c:pt>
                <c:pt idx="413">
                  <c:v>10056.453476107723</c:v>
                </c:pt>
                <c:pt idx="414">
                  <c:v>10035.816801043791</c:v>
                </c:pt>
                <c:pt idx="415">
                  <c:v>10026.512644646331</c:v>
                </c:pt>
                <c:pt idx="416">
                  <c:v>10028.642319971148</c:v>
                </c:pt>
                <c:pt idx="417">
                  <c:v>10041.833772646893</c:v>
                </c:pt>
                <c:pt idx="418">
                  <c:v>10041.506917819637</c:v>
                </c:pt>
                <c:pt idx="419">
                  <c:v>10041.945112566546</c:v>
                </c:pt>
                <c:pt idx="420">
                  <c:v>10036.245247971025</c:v>
                </c:pt>
                <c:pt idx="421">
                  <c:v>10024.217585692995</c:v>
                </c:pt>
                <c:pt idx="422">
                  <c:v>10027.341659381098</c:v>
                </c:pt>
                <c:pt idx="423">
                  <c:v>10026.816588882062</c:v>
                </c:pt>
                <c:pt idx="424">
                  <c:v>10033.17865891303</c:v>
                </c:pt>
                <c:pt idx="425">
                  <c:v>10030.401820063145</c:v>
                </c:pt>
                <c:pt idx="426">
                  <c:v>10034.0799893966</c:v>
                </c:pt>
                <c:pt idx="427">
                  <c:v>10045.410906298002</c:v>
                </c:pt>
                <c:pt idx="428">
                  <c:v>10037.848869131491</c:v>
                </c:pt>
                <c:pt idx="429">
                  <c:v>10041.072077728939</c:v>
                </c:pt>
                <c:pt idx="430">
                  <c:v>10034.834265637279</c:v>
                </c:pt>
                <c:pt idx="431">
                  <c:v>10001.663026047476</c:v>
                </c:pt>
                <c:pt idx="432">
                  <c:v>9993.3856502242161</c:v>
                </c:pt>
                <c:pt idx="433">
                  <c:v>9994.5995637475535</c:v>
                </c:pt>
                <c:pt idx="434">
                  <c:v>9964.6501397728734</c:v>
                </c:pt>
                <c:pt idx="435">
                  <c:v>9957.3547508275042</c:v>
                </c:pt>
                <c:pt idx="436">
                  <c:v>9930.8679399126104</c:v>
                </c:pt>
                <c:pt idx="437">
                  <c:v>9892.4394538693032</c:v>
                </c:pt>
                <c:pt idx="438">
                  <c:v>9867.8170729305493</c:v>
                </c:pt>
                <c:pt idx="439">
                  <c:v>9826.1315893907249</c:v>
                </c:pt>
                <c:pt idx="440">
                  <c:v>9793.8379462442408</c:v>
                </c:pt>
                <c:pt idx="441">
                  <c:v>9769.2720765676822</c:v>
                </c:pt>
                <c:pt idx="442">
                  <c:v>9733.1522806099074</c:v>
                </c:pt>
                <c:pt idx="443">
                  <c:v>9732.7181707305117</c:v>
                </c:pt>
                <c:pt idx="444">
                  <c:v>9697.9071021288419</c:v>
                </c:pt>
                <c:pt idx="445">
                  <c:v>9679.4378210340346</c:v>
                </c:pt>
                <c:pt idx="446">
                  <c:v>9655.6628094426942</c:v>
                </c:pt>
                <c:pt idx="447">
                  <c:v>9645.1727567708585</c:v>
                </c:pt>
                <c:pt idx="448">
                  <c:v>9628.2282321426828</c:v>
                </c:pt>
                <c:pt idx="449">
                  <c:v>9628.7147090429517</c:v>
                </c:pt>
                <c:pt idx="450">
                  <c:v>9630.800918905903</c:v>
                </c:pt>
                <c:pt idx="451">
                  <c:v>9621.7674025425113</c:v>
                </c:pt>
                <c:pt idx="452">
                  <c:v>9624.5931142918416</c:v>
                </c:pt>
                <c:pt idx="453">
                  <c:v>9604.8670598660701</c:v>
                </c:pt>
                <c:pt idx="454">
                  <c:v>9599.1553380107616</c:v>
                </c:pt>
                <c:pt idx="455">
                  <c:v>9584.4730060454804</c:v>
                </c:pt>
                <c:pt idx="456">
                  <c:v>9562.8170492313075</c:v>
                </c:pt>
                <c:pt idx="457">
                  <c:v>9533.826043042498</c:v>
                </c:pt>
                <c:pt idx="458">
                  <c:v>9542.2475290768216</c:v>
                </c:pt>
                <c:pt idx="459">
                  <c:v>9544.6094851334055</c:v>
                </c:pt>
                <c:pt idx="460">
                  <c:v>9534.4024765000704</c:v>
                </c:pt>
                <c:pt idx="461">
                  <c:v>9533.7703647490034</c:v>
                </c:pt>
                <c:pt idx="462">
                  <c:v>9529.9085446530571</c:v>
                </c:pt>
                <c:pt idx="463">
                  <c:v>9534.3450401963219</c:v>
                </c:pt>
                <c:pt idx="464">
                  <c:v>9535.8806962820709</c:v>
                </c:pt>
                <c:pt idx="465">
                  <c:v>9542.5948466289283</c:v>
                </c:pt>
                <c:pt idx="466">
                  <c:v>9543.868964296631</c:v>
                </c:pt>
                <c:pt idx="467">
                  <c:v>9541.7000324814198</c:v>
                </c:pt>
                <c:pt idx="468">
                  <c:v>9544.4888356052106</c:v>
                </c:pt>
                <c:pt idx="469">
                  <c:v>9547.7760002055984</c:v>
                </c:pt>
                <c:pt idx="470">
                  <c:v>9537.8848444568594</c:v>
                </c:pt>
                <c:pt idx="471">
                  <c:v>9517.2443668615506</c:v>
                </c:pt>
                <c:pt idx="472">
                  <c:v>9501.0679032537373</c:v>
                </c:pt>
                <c:pt idx="473">
                  <c:v>9487.9835657354561</c:v>
                </c:pt>
                <c:pt idx="474">
                  <c:v>9463.6681857631938</c:v>
                </c:pt>
                <c:pt idx="475">
                  <c:v>9444.9308895865524</c:v>
                </c:pt>
                <c:pt idx="476">
                  <c:v>9428.6468093815747</c:v>
                </c:pt>
                <c:pt idx="477">
                  <c:v>9406.9803487937315</c:v>
                </c:pt>
                <c:pt idx="478">
                  <c:v>9396.8706183706654</c:v>
                </c:pt>
                <c:pt idx="479">
                  <c:v>9403.0777382677588</c:v>
                </c:pt>
                <c:pt idx="480">
                  <c:v>9407.4237131326681</c:v>
                </c:pt>
                <c:pt idx="481">
                  <c:v>9415.5461528405303</c:v>
                </c:pt>
                <c:pt idx="482">
                  <c:v>9417.1571704913749</c:v>
                </c:pt>
                <c:pt idx="483">
                  <c:v>9408.6034519551413</c:v>
                </c:pt>
                <c:pt idx="484">
                  <c:v>9421.4006048066203</c:v>
                </c:pt>
                <c:pt idx="485">
                  <c:v>9418.7015664168375</c:v>
                </c:pt>
                <c:pt idx="486">
                  <c:v>9409.5421873658852</c:v>
                </c:pt>
                <c:pt idx="487">
                  <c:v>9412.1274115206597</c:v>
                </c:pt>
                <c:pt idx="488">
                  <c:v>9393.2715169561216</c:v>
                </c:pt>
                <c:pt idx="489">
                  <c:v>9389.5030691388965</c:v>
                </c:pt>
                <c:pt idx="490">
                  <c:v>9388.2867260340408</c:v>
                </c:pt>
                <c:pt idx="491">
                  <c:v>9360.6934987659097</c:v>
                </c:pt>
                <c:pt idx="492">
                  <c:v>9358.7884161692291</c:v>
                </c:pt>
                <c:pt idx="493">
                  <c:v>9343.6090582519664</c:v>
                </c:pt>
                <c:pt idx="494">
                  <c:v>9325.9576756397691</c:v>
                </c:pt>
                <c:pt idx="495">
                  <c:v>9326.4170568466707</c:v>
                </c:pt>
                <c:pt idx="496">
                  <c:v>9326.9351077745541</c:v>
                </c:pt>
                <c:pt idx="497">
                  <c:v>9317.5537423901787</c:v>
                </c:pt>
                <c:pt idx="498">
                  <c:v>9321.7485145578066</c:v>
                </c:pt>
                <c:pt idx="499">
                  <c:v>9324.9457645931088</c:v>
                </c:pt>
                <c:pt idx="500">
                  <c:v>9327.9735065115128</c:v>
                </c:pt>
                <c:pt idx="501">
                  <c:v>9336.3877395504678</c:v>
                </c:pt>
                <c:pt idx="502">
                  <c:v>9326.4783351637816</c:v>
                </c:pt>
                <c:pt idx="503">
                  <c:v>9327.2160000503227</c:v>
                </c:pt>
                <c:pt idx="504">
                  <c:v>9315.0454551170005</c:v>
                </c:pt>
                <c:pt idx="505">
                  <c:v>9306.3345544573112</c:v>
                </c:pt>
                <c:pt idx="506">
                  <c:v>9305.515257707355</c:v>
                </c:pt>
                <c:pt idx="507">
                  <c:v>9318.048581471252</c:v>
                </c:pt>
                <c:pt idx="508">
                  <c:v>9324.9589120152559</c:v>
                </c:pt>
                <c:pt idx="509">
                  <c:v>9333.7335046860808</c:v>
                </c:pt>
                <c:pt idx="510">
                  <c:v>9351.365574186435</c:v>
                </c:pt>
                <c:pt idx="511">
                  <c:v>9351.0991608001968</c:v>
                </c:pt>
                <c:pt idx="512">
                  <c:v>9363.8018617686794</c:v>
                </c:pt>
                <c:pt idx="513">
                  <c:v>9381.5178691440378</c:v>
                </c:pt>
                <c:pt idx="514">
                  <c:v>9383.6404702177697</c:v>
                </c:pt>
              </c:numCache>
            </c:numRef>
          </c:val>
          <c:smooth val="0"/>
        </c:ser>
        <c:dLbls>
          <c:showLegendKey val="0"/>
          <c:showVal val="0"/>
          <c:showCatName val="0"/>
          <c:showSerName val="0"/>
          <c:showPercent val="0"/>
          <c:showBubbleSize val="0"/>
        </c:dLbls>
        <c:smooth val="0"/>
        <c:axId val="616646896"/>
        <c:axId val="616647456"/>
      </c:lineChart>
      <c:dateAx>
        <c:axId val="616646896"/>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16647456"/>
        <c:crosses val="autoZero"/>
        <c:auto val="1"/>
        <c:lblOffset val="100"/>
        <c:baseTimeUnit val="months"/>
        <c:majorUnit val="4"/>
        <c:majorTimeUnit val="years"/>
      </c:dateAx>
      <c:valAx>
        <c:axId val="616647456"/>
        <c:scaling>
          <c:orientation val="minMax"/>
          <c:min val="4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16646896"/>
        <c:crosses val="autoZero"/>
        <c:crossBetween val="between"/>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a:latin typeface="Gill Sans MT" panose="020B0502020104020203" pitchFamily="34" charset="0"/>
              </a:rPr>
              <a:t>30-Year Conventional Mortgage Rate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[MORTG.xls]MORTG!$B$15</c:f>
              <c:strCache>
                <c:ptCount val="1"/>
                <c:pt idx="0">
                  <c:v>VALUE</c:v>
                </c:pt>
              </c:strCache>
            </c:strRef>
          </c:tx>
          <c:spPr>
            <a:ln w="28575" cap="rnd">
              <a:noFill/>
              <a:round/>
            </a:ln>
            <a:effectLst/>
          </c:spPr>
          <c:marker>
            <c:symbol val="none"/>
          </c:marker>
          <c:cat>
            <c:numRef>
              <c:f>[MORTG.xls]MORTG!$A$16:$A$426</c:f>
              <c:numCache>
                <c:formatCode>yyyy\-mm\-dd</c:formatCode>
                <c:ptCount val="411"/>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numCache>
            </c:numRef>
          </c:cat>
          <c:val>
            <c:numRef>
              <c:f>[MORTG.xls]MORTG!$B$16:$B$426</c:f>
              <c:numCache>
                <c:formatCode>0.00</c:formatCode>
                <c:ptCount val="411"/>
                <c:pt idx="0">
                  <c:v>10.88</c:v>
                </c:pt>
                <c:pt idx="1">
                  <c:v>10.71</c:v>
                </c:pt>
                <c:pt idx="2">
                  <c:v>10.08</c:v>
                </c:pt>
                <c:pt idx="3">
                  <c:v>9.94</c:v>
                </c:pt>
                <c:pt idx="4">
                  <c:v>10.14</c:v>
                </c:pt>
                <c:pt idx="5">
                  <c:v>10.68</c:v>
                </c:pt>
                <c:pt idx="6">
                  <c:v>10.51</c:v>
                </c:pt>
                <c:pt idx="7">
                  <c:v>10.199999999999999</c:v>
                </c:pt>
                <c:pt idx="8">
                  <c:v>10.01</c:v>
                </c:pt>
                <c:pt idx="9">
                  <c:v>9.9700000000000006</c:v>
                </c:pt>
                <c:pt idx="10">
                  <c:v>9.6999999999999993</c:v>
                </c:pt>
                <c:pt idx="11">
                  <c:v>9.31</c:v>
                </c:pt>
                <c:pt idx="12">
                  <c:v>9.1999999999999993</c:v>
                </c:pt>
                <c:pt idx="13">
                  <c:v>9.08</c:v>
                </c:pt>
                <c:pt idx="14">
                  <c:v>9.0399999999999991</c:v>
                </c:pt>
                <c:pt idx="15">
                  <c:v>9.83</c:v>
                </c:pt>
                <c:pt idx="16">
                  <c:v>10.6</c:v>
                </c:pt>
                <c:pt idx="17">
                  <c:v>10.54</c:v>
                </c:pt>
                <c:pt idx="18">
                  <c:v>10.28</c:v>
                </c:pt>
                <c:pt idx="19">
                  <c:v>10.33</c:v>
                </c:pt>
                <c:pt idx="20">
                  <c:v>10.89</c:v>
                </c:pt>
                <c:pt idx="21">
                  <c:v>11.26</c:v>
                </c:pt>
                <c:pt idx="22">
                  <c:v>10.65</c:v>
                </c:pt>
                <c:pt idx="23">
                  <c:v>10.65</c:v>
                </c:pt>
                <c:pt idx="24">
                  <c:v>10.43</c:v>
                </c:pt>
                <c:pt idx="25">
                  <c:v>9.89</c:v>
                </c:pt>
                <c:pt idx="26">
                  <c:v>9.93</c:v>
                </c:pt>
                <c:pt idx="27">
                  <c:v>10.199999999999999</c:v>
                </c:pt>
                <c:pt idx="28">
                  <c:v>10.46</c:v>
                </c:pt>
                <c:pt idx="29">
                  <c:v>10.46</c:v>
                </c:pt>
                <c:pt idx="30">
                  <c:v>10.43</c:v>
                </c:pt>
                <c:pt idx="31">
                  <c:v>10.6</c:v>
                </c:pt>
                <c:pt idx="32">
                  <c:v>10.48</c:v>
                </c:pt>
                <c:pt idx="33">
                  <c:v>10.3</c:v>
                </c:pt>
                <c:pt idx="34">
                  <c:v>10.27</c:v>
                </c:pt>
                <c:pt idx="35">
                  <c:v>10.61</c:v>
                </c:pt>
                <c:pt idx="36">
                  <c:v>10.73</c:v>
                </c:pt>
                <c:pt idx="37">
                  <c:v>10.65</c:v>
                </c:pt>
                <c:pt idx="38">
                  <c:v>11.03</c:v>
                </c:pt>
                <c:pt idx="39">
                  <c:v>11.05</c:v>
                </c:pt>
                <c:pt idx="40">
                  <c:v>10.77</c:v>
                </c:pt>
                <c:pt idx="41">
                  <c:v>10.199999999999999</c:v>
                </c:pt>
                <c:pt idx="42">
                  <c:v>9.8800000000000008</c:v>
                </c:pt>
                <c:pt idx="43">
                  <c:v>9.99</c:v>
                </c:pt>
                <c:pt idx="44">
                  <c:v>10.130000000000001</c:v>
                </c:pt>
                <c:pt idx="45">
                  <c:v>9.9499999999999993</c:v>
                </c:pt>
                <c:pt idx="46">
                  <c:v>9.77</c:v>
                </c:pt>
                <c:pt idx="47">
                  <c:v>9.74</c:v>
                </c:pt>
                <c:pt idx="48">
                  <c:v>9.9</c:v>
                </c:pt>
                <c:pt idx="49">
                  <c:v>10.199999999999999</c:v>
                </c:pt>
                <c:pt idx="50">
                  <c:v>10.27</c:v>
                </c:pt>
                <c:pt idx="51">
                  <c:v>10.37</c:v>
                </c:pt>
                <c:pt idx="52">
                  <c:v>10.48</c:v>
                </c:pt>
                <c:pt idx="53">
                  <c:v>10.16</c:v>
                </c:pt>
                <c:pt idx="54">
                  <c:v>10.039999999999999</c:v>
                </c:pt>
                <c:pt idx="55">
                  <c:v>10.1</c:v>
                </c:pt>
                <c:pt idx="56">
                  <c:v>10.18</c:v>
                </c:pt>
                <c:pt idx="57">
                  <c:v>10.18</c:v>
                </c:pt>
                <c:pt idx="58">
                  <c:v>10.01</c:v>
                </c:pt>
                <c:pt idx="59">
                  <c:v>9.67</c:v>
                </c:pt>
                <c:pt idx="60">
                  <c:v>9.64</c:v>
                </c:pt>
                <c:pt idx="61">
                  <c:v>9.3699999999999992</c:v>
                </c:pt>
                <c:pt idx="62">
                  <c:v>9.5</c:v>
                </c:pt>
                <c:pt idx="63">
                  <c:v>9.49</c:v>
                </c:pt>
                <c:pt idx="64">
                  <c:v>9.4700000000000006</c:v>
                </c:pt>
                <c:pt idx="65">
                  <c:v>9.6199999999999992</c:v>
                </c:pt>
                <c:pt idx="66">
                  <c:v>9.58</c:v>
                </c:pt>
                <c:pt idx="67">
                  <c:v>9.24</c:v>
                </c:pt>
                <c:pt idx="68">
                  <c:v>9.01</c:v>
                </c:pt>
                <c:pt idx="69">
                  <c:v>8.86</c:v>
                </c:pt>
                <c:pt idx="70">
                  <c:v>8.7100000000000009</c:v>
                </c:pt>
                <c:pt idx="71">
                  <c:v>8.5</c:v>
                </c:pt>
                <c:pt idx="72">
                  <c:v>8.43</c:v>
                </c:pt>
                <c:pt idx="73">
                  <c:v>8.76</c:v>
                </c:pt>
                <c:pt idx="74">
                  <c:v>8.94</c:v>
                </c:pt>
                <c:pt idx="75">
                  <c:v>8.85</c:v>
                </c:pt>
                <c:pt idx="76">
                  <c:v>8.67</c:v>
                </c:pt>
                <c:pt idx="77">
                  <c:v>8.51</c:v>
                </c:pt>
                <c:pt idx="78">
                  <c:v>8.1300000000000008</c:v>
                </c:pt>
                <c:pt idx="79">
                  <c:v>7.98</c:v>
                </c:pt>
                <c:pt idx="80">
                  <c:v>7.92</c:v>
                </c:pt>
                <c:pt idx="81">
                  <c:v>8.09</c:v>
                </c:pt>
                <c:pt idx="82">
                  <c:v>8.31</c:v>
                </c:pt>
                <c:pt idx="83">
                  <c:v>8.2200000000000006</c:v>
                </c:pt>
                <c:pt idx="84">
                  <c:v>8.02</c:v>
                </c:pt>
                <c:pt idx="85">
                  <c:v>7.68</c:v>
                </c:pt>
                <c:pt idx="86">
                  <c:v>7.5</c:v>
                </c:pt>
                <c:pt idx="87">
                  <c:v>7.47</c:v>
                </c:pt>
                <c:pt idx="88">
                  <c:v>7.47</c:v>
                </c:pt>
                <c:pt idx="89">
                  <c:v>7.42</c:v>
                </c:pt>
                <c:pt idx="90">
                  <c:v>7.21</c:v>
                </c:pt>
                <c:pt idx="91">
                  <c:v>7.11</c:v>
                </c:pt>
                <c:pt idx="92">
                  <c:v>6.92</c:v>
                </c:pt>
                <c:pt idx="93">
                  <c:v>6.83</c:v>
                </c:pt>
                <c:pt idx="94">
                  <c:v>7.16</c:v>
                </c:pt>
                <c:pt idx="95">
                  <c:v>7.17</c:v>
                </c:pt>
                <c:pt idx="96">
                  <c:v>7.06</c:v>
                </c:pt>
                <c:pt idx="97">
                  <c:v>7.15</c:v>
                </c:pt>
                <c:pt idx="98">
                  <c:v>7.68</c:v>
                </c:pt>
                <c:pt idx="99">
                  <c:v>8.32</c:v>
                </c:pt>
                <c:pt idx="100">
                  <c:v>8.6</c:v>
                </c:pt>
                <c:pt idx="101">
                  <c:v>8.4</c:v>
                </c:pt>
                <c:pt idx="102">
                  <c:v>8.61</c:v>
                </c:pt>
                <c:pt idx="103">
                  <c:v>8.51</c:v>
                </c:pt>
                <c:pt idx="104">
                  <c:v>8.64</c:v>
                </c:pt>
                <c:pt idx="105">
                  <c:v>8.93</c:v>
                </c:pt>
                <c:pt idx="106">
                  <c:v>9.17</c:v>
                </c:pt>
                <c:pt idx="107">
                  <c:v>9.1999999999999993</c:v>
                </c:pt>
                <c:pt idx="108">
                  <c:v>9.15</c:v>
                </c:pt>
                <c:pt idx="109">
                  <c:v>8.83</c:v>
                </c:pt>
                <c:pt idx="110">
                  <c:v>8.4600000000000009</c:v>
                </c:pt>
                <c:pt idx="111">
                  <c:v>8.32</c:v>
                </c:pt>
                <c:pt idx="112">
                  <c:v>7.96</c:v>
                </c:pt>
                <c:pt idx="113">
                  <c:v>7.57</c:v>
                </c:pt>
                <c:pt idx="114">
                  <c:v>7.61</c:v>
                </c:pt>
                <c:pt idx="115">
                  <c:v>7.86</c:v>
                </c:pt>
                <c:pt idx="116">
                  <c:v>7.64</c:v>
                </c:pt>
                <c:pt idx="117">
                  <c:v>7.48</c:v>
                </c:pt>
                <c:pt idx="118">
                  <c:v>7.38</c:v>
                </c:pt>
                <c:pt idx="119">
                  <c:v>7.2</c:v>
                </c:pt>
                <c:pt idx="120">
                  <c:v>7.03</c:v>
                </c:pt>
                <c:pt idx="121">
                  <c:v>7.08</c:v>
                </c:pt>
                <c:pt idx="122">
                  <c:v>7.62</c:v>
                </c:pt>
                <c:pt idx="123">
                  <c:v>7.93</c:v>
                </c:pt>
                <c:pt idx="124">
                  <c:v>8.07</c:v>
                </c:pt>
                <c:pt idx="125">
                  <c:v>8.32</c:v>
                </c:pt>
                <c:pt idx="126">
                  <c:v>8.25</c:v>
                </c:pt>
                <c:pt idx="127">
                  <c:v>8</c:v>
                </c:pt>
                <c:pt idx="128">
                  <c:v>8.23</c:v>
                </c:pt>
                <c:pt idx="129">
                  <c:v>7.92</c:v>
                </c:pt>
                <c:pt idx="130">
                  <c:v>7.62</c:v>
                </c:pt>
                <c:pt idx="131">
                  <c:v>7.6</c:v>
                </c:pt>
                <c:pt idx="132">
                  <c:v>7.82</c:v>
                </c:pt>
                <c:pt idx="133">
                  <c:v>7.65</c:v>
                </c:pt>
                <c:pt idx="134">
                  <c:v>7.9</c:v>
                </c:pt>
                <c:pt idx="135">
                  <c:v>8.14</c:v>
                </c:pt>
                <c:pt idx="136">
                  <c:v>7.94</c:v>
                </c:pt>
                <c:pt idx="137">
                  <c:v>7.69</c:v>
                </c:pt>
                <c:pt idx="138">
                  <c:v>7.5</c:v>
                </c:pt>
                <c:pt idx="139">
                  <c:v>7.48</c:v>
                </c:pt>
                <c:pt idx="140">
                  <c:v>7.43</c:v>
                </c:pt>
                <c:pt idx="141">
                  <c:v>7.29</c:v>
                </c:pt>
                <c:pt idx="142">
                  <c:v>7.21</c:v>
                </c:pt>
                <c:pt idx="143">
                  <c:v>7.1</c:v>
                </c:pt>
                <c:pt idx="144">
                  <c:v>6.99</c:v>
                </c:pt>
                <c:pt idx="145">
                  <c:v>7.04</c:v>
                </c:pt>
                <c:pt idx="146">
                  <c:v>7.13</c:v>
                </c:pt>
                <c:pt idx="147">
                  <c:v>7.14</c:v>
                </c:pt>
                <c:pt idx="148">
                  <c:v>7.14</c:v>
                </c:pt>
                <c:pt idx="149">
                  <c:v>7</c:v>
                </c:pt>
                <c:pt idx="150">
                  <c:v>6.95</c:v>
                </c:pt>
                <c:pt idx="151">
                  <c:v>6.92</c:v>
                </c:pt>
                <c:pt idx="152">
                  <c:v>6.72</c:v>
                </c:pt>
                <c:pt idx="153">
                  <c:v>6.71</c:v>
                </c:pt>
                <c:pt idx="154">
                  <c:v>6.87</c:v>
                </c:pt>
                <c:pt idx="155">
                  <c:v>6.72</c:v>
                </c:pt>
                <c:pt idx="156">
                  <c:v>6.79</c:v>
                </c:pt>
                <c:pt idx="157">
                  <c:v>6.81</c:v>
                </c:pt>
                <c:pt idx="158">
                  <c:v>7.04</c:v>
                </c:pt>
                <c:pt idx="159">
                  <c:v>6.92</c:v>
                </c:pt>
                <c:pt idx="160">
                  <c:v>7.15</c:v>
                </c:pt>
                <c:pt idx="161">
                  <c:v>7.55</c:v>
                </c:pt>
                <c:pt idx="162">
                  <c:v>7.63</c:v>
                </c:pt>
                <c:pt idx="163">
                  <c:v>7.94</c:v>
                </c:pt>
                <c:pt idx="164">
                  <c:v>7.82</c:v>
                </c:pt>
                <c:pt idx="165">
                  <c:v>7.85</c:v>
                </c:pt>
                <c:pt idx="166">
                  <c:v>7.74</c:v>
                </c:pt>
                <c:pt idx="167">
                  <c:v>7.91</c:v>
                </c:pt>
                <c:pt idx="168">
                  <c:v>8.2100000000000009</c:v>
                </c:pt>
                <c:pt idx="169">
                  <c:v>8.33</c:v>
                </c:pt>
                <c:pt idx="170">
                  <c:v>8.24</c:v>
                </c:pt>
                <c:pt idx="171">
                  <c:v>8.15</c:v>
                </c:pt>
                <c:pt idx="172">
                  <c:v>8.52</c:v>
                </c:pt>
                <c:pt idx="173">
                  <c:v>8.2899999999999991</c:v>
                </c:pt>
                <c:pt idx="174">
                  <c:v>8.15</c:v>
                </c:pt>
                <c:pt idx="175">
                  <c:v>8.0299999999999994</c:v>
                </c:pt>
                <c:pt idx="176">
                  <c:v>7.91</c:v>
                </c:pt>
                <c:pt idx="177">
                  <c:v>7.8</c:v>
                </c:pt>
                <c:pt idx="178">
                  <c:v>7.75</c:v>
                </c:pt>
                <c:pt idx="179">
                  <c:v>7.38</c:v>
                </c:pt>
                <c:pt idx="180">
                  <c:v>7.03</c:v>
                </c:pt>
                <c:pt idx="181">
                  <c:v>7.05</c:v>
                </c:pt>
                <c:pt idx="182">
                  <c:v>6.95</c:v>
                </c:pt>
                <c:pt idx="183">
                  <c:v>7.08</c:v>
                </c:pt>
                <c:pt idx="184">
                  <c:v>7.15</c:v>
                </c:pt>
                <c:pt idx="185">
                  <c:v>7.16</c:v>
                </c:pt>
                <c:pt idx="186">
                  <c:v>7.13</c:v>
                </c:pt>
                <c:pt idx="187">
                  <c:v>6.95</c:v>
                </c:pt>
                <c:pt idx="188">
                  <c:v>6.82</c:v>
                </c:pt>
                <c:pt idx="189">
                  <c:v>6.62</c:v>
                </c:pt>
                <c:pt idx="190">
                  <c:v>6.66</c:v>
                </c:pt>
                <c:pt idx="191">
                  <c:v>7.07</c:v>
                </c:pt>
                <c:pt idx="192">
                  <c:v>7</c:v>
                </c:pt>
                <c:pt idx="193">
                  <c:v>6.89</c:v>
                </c:pt>
                <c:pt idx="194">
                  <c:v>7.01</c:v>
                </c:pt>
                <c:pt idx="195">
                  <c:v>6.99</c:v>
                </c:pt>
                <c:pt idx="196">
                  <c:v>6.81</c:v>
                </c:pt>
                <c:pt idx="197">
                  <c:v>6.65</c:v>
                </c:pt>
                <c:pt idx="198">
                  <c:v>6.49</c:v>
                </c:pt>
                <c:pt idx="199">
                  <c:v>6.29</c:v>
                </c:pt>
                <c:pt idx="200">
                  <c:v>6.09</c:v>
                </c:pt>
                <c:pt idx="201">
                  <c:v>6.11</c:v>
                </c:pt>
                <c:pt idx="202">
                  <c:v>6.07</c:v>
                </c:pt>
                <c:pt idx="203">
                  <c:v>6.05</c:v>
                </c:pt>
                <c:pt idx="204">
                  <c:v>5.92</c:v>
                </c:pt>
                <c:pt idx="205">
                  <c:v>5.84</c:v>
                </c:pt>
                <c:pt idx="206">
                  <c:v>5.75</c:v>
                </c:pt>
                <c:pt idx="207">
                  <c:v>5.81</c:v>
                </c:pt>
                <c:pt idx="208">
                  <c:v>5.48</c:v>
                </c:pt>
                <c:pt idx="209">
                  <c:v>5.23</c:v>
                </c:pt>
                <c:pt idx="210">
                  <c:v>5.63</c:v>
                </c:pt>
                <c:pt idx="211">
                  <c:v>6.26</c:v>
                </c:pt>
                <c:pt idx="212">
                  <c:v>6.15</c:v>
                </c:pt>
                <c:pt idx="213">
                  <c:v>5.95</c:v>
                </c:pt>
                <c:pt idx="214">
                  <c:v>5.93</c:v>
                </c:pt>
                <c:pt idx="215">
                  <c:v>5.88</c:v>
                </c:pt>
                <c:pt idx="216">
                  <c:v>5.74</c:v>
                </c:pt>
                <c:pt idx="217">
                  <c:v>5.64</c:v>
                </c:pt>
                <c:pt idx="218">
                  <c:v>5.45</c:v>
                </c:pt>
                <c:pt idx="219">
                  <c:v>5.83</c:v>
                </c:pt>
                <c:pt idx="220">
                  <c:v>6.27</c:v>
                </c:pt>
                <c:pt idx="221">
                  <c:v>6.29</c:v>
                </c:pt>
                <c:pt idx="222">
                  <c:v>6.06</c:v>
                </c:pt>
                <c:pt idx="223">
                  <c:v>5.87</c:v>
                </c:pt>
                <c:pt idx="224">
                  <c:v>5.75</c:v>
                </c:pt>
                <c:pt idx="225">
                  <c:v>5.72</c:v>
                </c:pt>
                <c:pt idx="226">
                  <c:v>5.73</c:v>
                </c:pt>
                <c:pt idx="227">
                  <c:v>5.75</c:v>
                </c:pt>
                <c:pt idx="228">
                  <c:v>5.71</c:v>
                </c:pt>
                <c:pt idx="229">
                  <c:v>5.63</c:v>
                </c:pt>
                <c:pt idx="230">
                  <c:v>5.93</c:v>
                </c:pt>
                <c:pt idx="231">
                  <c:v>5.86</c:v>
                </c:pt>
                <c:pt idx="232">
                  <c:v>5.72</c:v>
                </c:pt>
                <c:pt idx="233">
                  <c:v>5.58</c:v>
                </c:pt>
                <c:pt idx="234">
                  <c:v>5.7</c:v>
                </c:pt>
                <c:pt idx="235">
                  <c:v>5.82</c:v>
                </c:pt>
                <c:pt idx="236">
                  <c:v>5.77</c:v>
                </c:pt>
                <c:pt idx="237">
                  <c:v>6.07</c:v>
                </c:pt>
                <c:pt idx="238">
                  <c:v>6.33</c:v>
                </c:pt>
                <c:pt idx="239">
                  <c:v>6.27</c:v>
                </c:pt>
                <c:pt idx="240">
                  <c:v>6.15</c:v>
                </c:pt>
                <c:pt idx="241">
                  <c:v>6.25</c:v>
                </c:pt>
                <c:pt idx="242">
                  <c:v>6.32</c:v>
                </c:pt>
                <c:pt idx="243">
                  <c:v>6.51</c:v>
                </c:pt>
                <c:pt idx="244">
                  <c:v>6.6</c:v>
                </c:pt>
                <c:pt idx="245">
                  <c:v>6.68</c:v>
                </c:pt>
                <c:pt idx="246">
                  <c:v>6.76</c:v>
                </c:pt>
                <c:pt idx="247">
                  <c:v>6.52</c:v>
                </c:pt>
                <c:pt idx="248">
                  <c:v>6.4</c:v>
                </c:pt>
                <c:pt idx="249">
                  <c:v>6.36</c:v>
                </c:pt>
                <c:pt idx="250">
                  <c:v>6.24</c:v>
                </c:pt>
                <c:pt idx="251">
                  <c:v>6.14</c:v>
                </c:pt>
                <c:pt idx="252">
                  <c:v>6.22</c:v>
                </c:pt>
                <c:pt idx="253">
                  <c:v>6.29</c:v>
                </c:pt>
                <c:pt idx="254">
                  <c:v>6.16</c:v>
                </c:pt>
                <c:pt idx="255">
                  <c:v>6.18</c:v>
                </c:pt>
                <c:pt idx="256">
                  <c:v>6.26</c:v>
                </c:pt>
                <c:pt idx="257">
                  <c:v>6.66</c:v>
                </c:pt>
                <c:pt idx="258">
                  <c:v>6.7</c:v>
                </c:pt>
                <c:pt idx="259">
                  <c:v>6.57</c:v>
                </c:pt>
                <c:pt idx="260">
                  <c:v>6.38</c:v>
                </c:pt>
                <c:pt idx="261">
                  <c:v>6.38</c:v>
                </c:pt>
                <c:pt idx="262">
                  <c:v>6.21</c:v>
                </c:pt>
                <c:pt idx="263">
                  <c:v>6.1</c:v>
                </c:pt>
                <c:pt idx="264">
                  <c:v>5.76</c:v>
                </c:pt>
                <c:pt idx="265">
                  <c:v>5.92</c:v>
                </c:pt>
                <c:pt idx="266">
                  <c:v>5.97</c:v>
                </c:pt>
                <c:pt idx="267">
                  <c:v>5.92</c:v>
                </c:pt>
                <c:pt idx="268">
                  <c:v>6.04</c:v>
                </c:pt>
                <c:pt idx="269">
                  <c:v>6.32</c:v>
                </c:pt>
                <c:pt idx="270">
                  <c:v>6.43</c:v>
                </c:pt>
                <c:pt idx="271">
                  <c:v>6.48</c:v>
                </c:pt>
                <c:pt idx="272">
                  <c:v>6.04</c:v>
                </c:pt>
                <c:pt idx="273">
                  <c:v>6.2</c:v>
                </c:pt>
                <c:pt idx="274">
                  <c:v>6.09</c:v>
                </c:pt>
                <c:pt idx="275">
                  <c:v>5.33</c:v>
                </c:pt>
                <c:pt idx="276">
                  <c:v>5.0599999999999996</c:v>
                </c:pt>
                <c:pt idx="277">
                  <c:v>5.13</c:v>
                </c:pt>
                <c:pt idx="278">
                  <c:v>5</c:v>
                </c:pt>
                <c:pt idx="279">
                  <c:v>4.8099999999999996</c:v>
                </c:pt>
                <c:pt idx="280">
                  <c:v>4.8600000000000003</c:v>
                </c:pt>
                <c:pt idx="281">
                  <c:v>5.42</c:v>
                </c:pt>
                <c:pt idx="282">
                  <c:v>5.22</c:v>
                </c:pt>
                <c:pt idx="283">
                  <c:v>5.19</c:v>
                </c:pt>
                <c:pt idx="284">
                  <c:v>5.0599999999999996</c:v>
                </c:pt>
                <c:pt idx="285">
                  <c:v>4.95</c:v>
                </c:pt>
                <c:pt idx="286">
                  <c:v>4.88</c:v>
                </c:pt>
                <c:pt idx="287">
                  <c:v>4.93</c:v>
                </c:pt>
                <c:pt idx="288">
                  <c:v>5.03</c:v>
                </c:pt>
                <c:pt idx="289">
                  <c:v>4.99</c:v>
                </c:pt>
                <c:pt idx="290">
                  <c:v>4.97</c:v>
                </c:pt>
                <c:pt idx="291">
                  <c:v>5.0999999999999996</c:v>
                </c:pt>
                <c:pt idx="292">
                  <c:v>4.8899999999999997</c:v>
                </c:pt>
                <c:pt idx="293">
                  <c:v>4.74</c:v>
                </c:pt>
                <c:pt idx="294">
                  <c:v>4.5599999999999996</c:v>
                </c:pt>
                <c:pt idx="295">
                  <c:v>4.43</c:v>
                </c:pt>
                <c:pt idx="296">
                  <c:v>4.3499999999999996</c:v>
                </c:pt>
                <c:pt idx="297">
                  <c:v>4.2300000000000004</c:v>
                </c:pt>
                <c:pt idx="298">
                  <c:v>4.3</c:v>
                </c:pt>
                <c:pt idx="299">
                  <c:v>4.71</c:v>
                </c:pt>
                <c:pt idx="300">
                  <c:v>4.76</c:v>
                </c:pt>
                <c:pt idx="301">
                  <c:v>4.95</c:v>
                </c:pt>
                <c:pt idx="302">
                  <c:v>4.84</c:v>
                </c:pt>
                <c:pt idx="303">
                  <c:v>4.84</c:v>
                </c:pt>
                <c:pt idx="304">
                  <c:v>4.6399999999999997</c:v>
                </c:pt>
                <c:pt idx="305">
                  <c:v>4.51</c:v>
                </c:pt>
                <c:pt idx="306">
                  <c:v>4.55</c:v>
                </c:pt>
                <c:pt idx="307">
                  <c:v>4.2699999999999996</c:v>
                </c:pt>
                <c:pt idx="308">
                  <c:v>4.1100000000000003</c:v>
                </c:pt>
                <c:pt idx="309">
                  <c:v>4.07</c:v>
                </c:pt>
                <c:pt idx="310">
                  <c:v>3.99</c:v>
                </c:pt>
                <c:pt idx="311">
                  <c:v>3.96</c:v>
                </c:pt>
                <c:pt idx="312">
                  <c:v>3.92</c:v>
                </c:pt>
                <c:pt idx="313">
                  <c:v>3.89</c:v>
                </c:pt>
                <c:pt idx="314">
                  <c:v>3.95</c:v>
                </c:pt>
                <c:pt idx="315">
                  <c:v>3.91</c:v>
                </c:pt>
                <c:pt idx="316">
                  <c:v>3.8</c:v>
                </c:pt>
                <c:pt idx="317">
                  <c:v>3.68</c:v>
                </c:pt>
                <c:pt idx="318">
                  <c:v>3.55</c:v>
                </c:pt>
                <c:pt idx="319">
                  <c:v>3.6</c:v>
                </c:pt>
                <c:pt idx="320">
                  <c:v>3.5</c:v>
                </c:pt>
                <c:pt idx="321">
                  <c:v>3.38</c:v>
                </c:pt>
                <c:pt idx="322">
                  <c:v>3.35</c:v>
                </c:pt>
                <c:pt idx="323">
                  <c:v>3.35</c:v>
                </c:pt>
                <c:pt idx="324">
                  <c:v>3.41</c:v>
                </c:pt>
                <c:pt idx="325">
                  <c:v>3.53</c:v>
                </c:pt>
                <c:pt idx="326">
                  <c:v>3.57</c:v>
                </c:pt>
                <c:pt idx="327">
                  <c:v>3.45</c:v>
                </c:pt>
                <c:pt idx="328">
                  <c:v>3.54</c:v>
                </c:pt>
                <c:pt idx="329">
                  <c:v>4.07</c:v>
                </c:pt>
                <c:pt idx="330">
                  <c:v>4.37</c:v>
                </c:pt>
                <c:pt idx="331">
                  <c:v>4.46</c:v>
                </c:pt>
                <c:pt idx="332">
                  <c:v>4.49</c:v>
                </c:pt>
                <c:pt idx="333">
                  <c:v>4.1900000000000004</c:v>
                </c:pt>
                <c:pt idx="334">
                  <c:v>4.26</c:v>
                </c:pt>
                <c:pt idx="335">
                  <c:v>4.46</c:v>
                </c:pt>
                <c:pt idx="336">
                  <c:v>4.43</c:v>
                </c:pt>
                <c:pt idx="337">
                  <c:v>4.3</c:v>
                </c:pt>
                <c:pt idx="338">
                  <c:v>4.34</c:v>
                </c:pt>
                <c:pt idx="339">
                  <c:v>4.34</c:v>
                </c:pt>
                <c:pt idx="340">
                  <c:v>4.1900000000000004</c:v>
                </c:pt>
                <c:pt idx="341">
                  <c:v>4.16</c:v>
                </c:pt>
                <c:pt idx="342">
                  <c:v>4.13</c:v>
                </c:pt>
                <c:pt idx="343">
                  <c:v>4.12</c:v>
                </c:pt>
                <c:pt idx="344">
                  <c:v>4.16</c:v>
                </c:pt>
                <c:pt idx="345">
                  <c:v>4.04</c:v>
                </c:pt>
                <c:pt idx="346">
                  <c:v>4</c:v>
                </c:pt>
                <c:pt idx="347">
                  <c:v>3.86</c:v>
                </c:pt>
                <c:pt idx="348">
                  <c:v>3.71</c:v>
                </c:pt>
                <c:pt idx="349">
                  <c:v>3.71</c:v>
                </c:pt>
              </c:numCache>
            </c:numRef>
          </c:val>
          <c:smooth val="0"/>
        </c:ser>
        <c:ser>
          <c:idx val="1"/>
          <c:order val="1"/>
          <c:spPr>
            <a:ln w="28575" cap="rnd">
              <a:solidFill>
                <a:srgbClr val="00B0F0"/>
              </a:solidFill>
              <a:round/>
            </a:ln>
            <a:effectLst/>
          </c:spPr>
          <c:marker>
            <c:symbol val="none"/>
          </c:marker>
          <c:cat>
            <c:numRef>
              <c:f>[MORTG.xls]MORTG!$A$16:$A$426</c:f>
              <c:numCache>
                <c:formatCode>yyyy\-mm\-dd</c:formatCode>
                <c:ptCount val="411"/>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numCache>
            </c:numRef>
          </c:cat>
          <c:val>
            <c:numRef>
              <c:f>[MORTG.xls]MORTG!$B$16:$B$295</c:f>
              <c:numCache>
                <c:formatCode>0.00</c:formatCode>
                <c:ptCount val="280"/>
                <c:pt idx="0">
                  <c:v>10.88</c:v>
                </c:pt>
                <c:pt idx="1">
                  <c:v>10.71</c:v>
                </c:pt>
                <c:pt idx="2">
                  <c:v>10.08</c:v>
                </c:pt>
                <c:pt idx="3">
                  <c:v>9.94</c:v>
                </c:pt>
                <c:pt idx="4">
                  <c:v>10.14</c:v>
                </c:pt>
                <c:pt idx="5">
                  <c:v>10.68</c:v>
                </c:pt>
                <c:pt idx="6">
                  <c:v>10.51</c:v>
                </c:pt>
                <c:pt idx="7">
                  <c:v>10.199999999999999</c:v>
                </c:pt>
                <c:pt idx="8">
                  <c:v>10.01</c:v>
                </c:pt>
                <c:pt idx="9">
                  <c:v>9.9700000000000006</c:v>
                </c:pt>
                <c:pt idx="10">
                  <c:v>9.6999999999999993</c:v>
                </c:pt>
                <c:pt idx="11">
                  <c:v>9.31</c:v>
                </c:pt>
                <c:pt idx="12">
                  <c:v>9.1999999999999993</c:v>
                </c:pt>
                <c:pt idx="13">
                  <c:v>9.08</c:v>
                </c:pt>
                <c:pt idx="14">
                  <c:v>9.0399999999999991</c:v>
                </c:pt>
                <c:pt idx="15">
                  <c:v>9.83</c:v>
                </c:pt>
                <c:pt idx="16">
                  <c:v>10.6</c:v>
                </c:pt>
                <c:pt idx="17">
                  <c:v>10.54</c:v>
                </c:pt>
                <c:pt idx="18">
                  <c:v>10.28</c:v>
                </c:pt>
                <c:pt idx="19">
                  <c:v>10.33</c:v>
                </c:pt>
                <c:pt idx="20">
                  <c:v>10.89</c:v>
                </c:pt>
                <c:pt idx="21">
                  <c:v>11.26</c:v>
                </c:pt>
                <c:pt idx="22">
                  <c:v>10.65</c:v>
                </c:pt>
                <c:pt idx="23">
                  <c:v>10.65</c:v>
                </c:pt>
                <c:pt idx="24">
                  <c:v>10.43</c:v>
                </c:pt>
                <c:pt idx="25">
                  <c:v>9.89</c:v>
                </c:pt>
                <c:pt idx="26">
                  <c:v>9.93</c:v>
                </c:pt>
                <c:pt idx="27">
                  <c:v>10.199999999999999</c:v>
                </c:pt>
                <c:pt idx="28">
                  <c:v>10.46</c:v>
                </c:pt>
                <c:pt idx="29">
                  <c:v>10.46</c:v>
                </c:pt>
                <c:pt idx="30">
                  <c:v>10.43</c:v>
                </c:pt>
                <c:pt idx="31">
                  <c:v>10.6</c:v>
                </c:pt>
                <c:pt idx="32">
                  <c:v>10.48</c:v>
                </c:pt>
                <c:pt idx="33">
                  <c:v>10.3</c:v>
                </c:pt>
                <c:pt idx="34">
                  <c:v>10.27</c:v>
                </c:pt>
                <c:pt idx="35">
                  <c:v>10.61</c:v>
                </c:pt>
                <c:pt idx="36">
                  <c:v>10.73</c:v>
                </c:pt>
                <c:pt idx="37">
                  <c:v>10.65</c:v>
                </c:pt>
                <c:pt idx="38">
                  <c:v>11.03</c:v>
                </c:pt>
                <c:pt idx="39">
                  <c:v>11.05</c:v>
                </c:pt>
                <c:pt idx="40">
                  <c:v>10.77</c:v>
                </c:pt>
                <c:pt idx="41">
                  <c:v>10.199999999999999</c:v>
                </c:pt>
                <c:pt idx="42">
                  <c:v>9.8800000000000008</c:v>
                </c:pt>
                <c:pt idx="43">
                  <c:v>9.99</c:v>
                </c:pt>
                <c:pt idx="44">
                  <c:v>10.130000000000001</c:v>
                </c:pt>
                <c:pt idx="45">
                  <c:v>9.9499999999999993</c:v>
                </c:pt>
                <c:pt idx="46">
                  <c:v>9.77</c:v>
                </c:pt>
                <c:pt idx="47">
                  <c:v>9.74</c:v>
                </c:pt>
                <c:pt idx="48">
                  <c:v>9.9</c:v>
                </c:pt>
                <c:pt idx="49">
                  <c:v>10.199999999999999</c:v>
                </c:pt>
                <c:pt idx="50">
                  <c:v>10.27</c:v>
                </c:pt>
                <c:pt idx="51">
                  <c:v>10.37</c:v>
                </c:pt>
                <c:pt idx="52">
                  <c:v>10.48</c:v>
                </c:pt>
                <c:pt idx="53">
                  <c:v>10.16</c:v>
                </c:pt>
                <c:pt idx="54">
                  <c:v>10.039999999999999</c:v>
                </c:pt>
                <c:pt idx="55">
                  <c:v>10.1</c:v>
                </c:pt>
                <c:pt idx="56">
                  <c:v>10.18</c:v>
                </c:pt>
                <c:pt idx="57">
                  <c:v>10.18</c:v>
                </c:pt>
                <c:pt idx="58">
                  <c:v>10.01</c:v>
                </c:pt>
                <c:pt idx="59">
                  <c:v>9.67</c:v>
                </c:pt>
                <c:pt idx="60">
                  <c:v>9.64</c:v>
                </c:pt>
                <c:pt idx="61">
                  <c:v>9.3699999999999992</c:v>
                </c:pt>
                <c:pt idx="62">
                  <c:v>9.5</c:v>
                </c:pt>
                <c:pt idx="63">
                  <c:v>9.49</c:v>
                </c:pt>
                <c:pt idx="64">
                  <c:v>9.4700000000000006</c:v>
                </c:pt>
                <c:pt idx="65">
                  <c:v>9.6199999999999992</c:v>
                </c:pt>
                <c:pt idx="66">
                  <c:v>9.58</c:v>
                </c:pt>
                <c:pt idx="67">
                  <c:v>9.24</c:v>
                </c:pt>
                <c:pt idx="68">
                  <c:v>9.01</c:v>
                </c:pt>
                <c:pt idx="69">
                  <c:v>8.86</c:v>
                </c:pt>
                <c:pt idx="70">
                  <c:v>8.7100000000000009</c:v>
                </c:pt>
                <c:pt idx="71">
                  <c:v>8.5</c:v>
                </c:pt>
                <c:pt idx="72">
                  <c:v>8.43</c:v>
                </c:pt>
                <c:pt idx="73">
                  <c:v>8.76</c:v>
                </c:pt>
                <c:pt idx="74">
                  <c:v>8.94</c:v>
                </c:pt>
                <c:pt idx="75">
                  <c:v>8.85</c:v>
                </c:pt>
                <c:pt idx="76">
                  <c:v>8.67</c:v>
                </c:pt>
                <c:pt idx="77">
                  <c:v>8.51</c:v>
                </c:pt>
                <c:pt idx="78">
                  <c:v>8.1300000000000008</c:v>
                </c:pt>
                <c:pt idx="79">
                  <c:v>7.98</c:v>
                </c:pt>
                <c:pt idx="80">
                  <c:v>7.92</c:v>
                </c:pt>
                <c:pt idx="81">
                  <c:v>8.09</c:v>
                </c:pt>
                <c:pt idx="82">
                  <c:v>8.31</c:v>
                </c:pt>
                <c:pt idx="83">
                  <c:v>8.2200000000000006</c:v>
                </c:pt>
                <c:pt idx="84">
                  <c:v>8.02</c:v>
                </c:pt>
                <c:pt idx="85">
                  <c:v>7.68</c:v>
                </c:pt>
                <c:pt idx="86">
                  <c:v>7.5</c:v>
                </c:pt>
                <c:pt idx="87">
                  <c:v>7.47</c:v>
                </c:pt>
                <c:pt idx="88">
                  <c:v>7.47</c:v>
                </c:pt>
                <c:pt idx="89">
                  <c:v>7.42</c:v>
                </c:pt>
                <c:pt idx="90">
                  <c:v>7.21</c:v>
                </c:pt>
                <c:pt idx="91">
                  <c:v>7.11</c:v>
                </c:pt>
                <c:pt idx="92">
                  <c:v>6.92</c:v>
                </c:pt>
                <c:pt idx="93">
                  <c:v>6.83</c:v>
                </c:pt>
                <c:pt idx="94">
                  <c:v>7.16</c:v>
                </c:pt>
                <c:pt idx="95">
                  <c:v>7.17</c:v>
                </c:pt>
                <c:pt idx="96">
                  <c:v>7.06</c:v>
                </c:pt>
                <c:pt idx="97">
                  <c:v>7.15</c:v>
                </c:pt>
                <c:pt idx="98">
                  <c:v>7.68</c:v>
                </c:pt>
                <c:pt idx="99">
                  <c:v>8.32</c:v>
                </c:pt>
                <c:pt idx="100">
                  <c:v>8.6</c:v>
                </c:pt>
                <c:pt idx="101">
                  <c:v>8.4</c:v>
                </c:pt>
                <c:pt idx="102">
                  <c:v>8.61</c:v>
                </c:pt>
                <c:pt idx="103">
                  <c:v>8.51</c:v>
                </c:pt>
                <c:pt idx="104">
                  <c:v>8.64</c:v>
                </c:pt>
                <c:pt idx="105">
                  <c:v>8.93</c:v>
                </c:pt>
                <c:pt idx="106">
                  <c:v>9.17</c:v>
                </c:pt>
                <c:pt idx="107">
                  <c:v>9.1999999999999993</c:v>
                </c:pt>
                <c:pt idx="108">
                  <c:v>9.15</c:v>
                </c:pt>
                <c:pt idx="109">
                  <c:v>8.83</c:v>
                </c:pt>
                <c:pt idx="110">
                  <c:v>8.4600000000000009</c:v>
                </c:pt>
                <c:pt idx="111">
                  <c:v>8.32</c:v>
                </c:pt>
                <c:pt idx="112">
                  <c:v>7.96</c:v>
                </c:pt>
                <c:pt idx="113">
                  <c:v>7.57</c:v>
                </c:pt>
                <c:pt idx="114">
                  <c:v>7.61</c:v>
                </c:pt>
                <c:pt idx="115">
                  <c:v>7.86</c:v>
                </c:pt>
                <c:pt idx="116">
                  <c:v>7.64</c:v>
                </c:pt>
                <c:pt idx="117">
                  <c:v>7.48</c:v>
                </c:pt>
                <c:pt idx="118">
                  <c:v>7.38</c:v>
                </c:pt>
                <c:pt idx="119">
                  <c:v>7.2</c:v>
                </c:pt>
                <c:pt idx="120">
                  <c:v>7.03</c:v>
                </c:pt>
                <c:pt idx="121">
                  <c:v>7.08</c:v>
                </c:pt>
                <c:pt idx="122">
                  <c:v>7.62</c:v>
                </c:pt>
                <c:pt idx="123">
                  <c:v>7.93</c:v>
                </c:pt>
                <c:pt idx="124">
                  <c:v>8.07</c:v>
                </c:pt>
                <c:pt idx="125">
                  <c:v>8.32</c:v>
                </c:pt>
                <c:pt idx="126">
                  <c:v>8.25</c:v>
                </c:pt>
                <c:pt idx="127">
                  <c:v>8</c:v>
                </c:pt>
                <c:pt idx="128">
                  <c:v>8.23</c:v>
                </c:pt>
                <c:pt idx="129">
                  <c:v>7.92</c:v>
                </c:pt>
                <c:pt idx="130">
                  <c:v>7.62</c:v>
                </c:pt>
                <c:pt idx="131">
                  <c:v>7.6</c:v>
                </c:pt>
                <c:pt idx="132">
                  <c:v>7.82</c:v>
                </c:pt>
                <c:pt idx="133">
                  <c:v>7.65</c:v>
                </c:pt>
                <c:pt idx="134">
                  <c:v>7.9</c:v>
                </c:pt>
                <c:pt idx="135">
                  <c:v>8.14</c:v>
                </c:pt>
                <c:pt idx="136">
                  <c:v>7.94</c:v>
                </c:pt>
                <c:pt idx="137">
                  <c:v>7.69</c:v>
                </c:pt>
                <c:pt idx="138">
                  <c:v>7.5</c:v>
                </c:pt>
                <c:pt idx="139">
                  <c:v>7.48</c:v>
                </c:pt>
                <c:pt idx="140">
                  <c:v>7.43</c:v>
                </c:pt>
                <c:pt idx="141">
                  <c:v>7.29</c:v>
                </c:pt>
                <c:pt idx="142">
                  <c:v>7.21</c:v>
                </c:pt>
                <c:pt idx="143">
                  <c:v>7.1</c:v>
                </c:pt>
                <c:pt idx="144">
                  <c:v>6.99</c:v>
                </c:pt>
                <c:pt idx="145">
                  <c:v>7.04</c:v>
                </c:pt>
                <c:pt idx="146">
                  <c:v>7.13</c:v>
                </c:pt>
                <c:pt idx="147">
                  <c:v>7.14</c:v>
                </c:pt>
                <c:pt idx="148">
                  <c:v>7.14</c:v>
                </c:pt>
                <c:pt idx="149">
                  <c:v>7</c:v>
                </c:pt>
                <c:pt idx="150">
                  <c:v>6.95</c:v>
                </c:pt>
                <c:pt idx="151">
                  <c:v>6.92</c:v>
                </c:pt>
                <c:pt idx="152">
                  <c:v>6.72</c:v>
                </c:pt>
                <c:pt idx="153">
                  <c:v>6.71</c:v>
                </c:pt>
                <c:pt idx="154">
                  <c:v>6.87</c:v>
                </c:pt>
                <c:pt idx="155">
                  <c:v>6.72</c:v>
                </c:pt>
                <c:pt idx="156">
                  <c:v>6.79</c:v>
                </c:pt>
                <c:pt idx="157">
                  <c:v>6.81</c:v>
                </c:pt>
                <c:pt idx="158">
                  <c:v>7.04</c:v>
                </c:pt>
                <c:pt idx="159">
                  <c:v>6.92</c:v>
                </c:pt>
                <c:pt idx="160">
                  <c:v>7.15</c:v>
                </c:pt>
                <c:pt idx="161">
                  <c:v>7.55</c:v>
                </c:pt>
                <c:pt idx="162">
                  <c:v>7.63</c:v>
                </c:pt>
                <c:pt idx="163">
                  <c:v>7.94</c:v>
                </c:pt>
                <c:pt idx="164">
                  <c:v>7.82</c:v>
                </c:pt>
                <c:pt idx="165">
                  <c:v>7.85</c:v>
                </c:pt>
                <c:pt idx="166">
                  <c:v>7.74</c:v>
                </c:pt>
                <c:pt idx="167">
                  <c:v>7.91</c:v>
                </c:pt>
                <c:pt idx="168">
                  <c:v>8.2100000000000009</c:v>
                </c:pt>
                <c:pt idx="169">
                  <c:v>8.33</c:v>
                </c:pt>
                <c:pt idx="170">
                  <c:v>8.24</c:v>
                </c:pt>
                <c:pt idx="171">
                  <c:v>8.15</c:v>
                </c:pt>
                <c:pt idx="172">
                  <c:v>8.52</c:v>
                </c:pt>
                <c:pt idx="173">
                  <c:v>8.2899999999999991</c:v>
                </c:pt>
                <c:pt idx="174">
                  <c:v>8.15</c:v>
                </c:pt>
                <c:pt idx="175">
                  <c:v>8.0299999999999994</c:v>
                </c:pt>
                <c:pt idx="176">
                  <c:v>7.91</c:v>
                </c:pt>
                <c:pt idx="177">
                  <c:v>7.8</c:v>
                </c:pt>
                <c:pt idx="178">
                  <c:v>7.75</c:v>
                </c:pt>
                <c:pt idx="179">
                  <c:v>7.38</c:v>
                </c:pt>
                <c:pt idx="180">
                  <c:v>7.03</c:v>
                </c:pt>
                <c:pt idx="181">
                  <c:v>7.05</c:v>
                </c:pt>
                <c:pt idx="182">
                  <c:v>6.95</c:v>
                </c:pt>
                <c:pt idx="183">
                  <c:v>7.08</c:v>
                </c:pt>
                <c:pt idx="184">
                  <c:v>7.15</c:v>
                </c:pt>
                <c:pt idx="185">
                  <c:v>7.16</c:v>
                </c:pt>
                <c:pt idx="186">
                  <c:v>7.13</c:v>
                </c:pt>
                <c:pt idx="187">
                  <c:v>6.95</c:v>
                </c:pt>
                <c:pt idx="188">
                  <c:v>6.82</c:v>
                </c:pt>
                <c:pt idx="189">
                  <c:v>6.62</c:v>
                </c:pt>
                <c:pt idx="190">
                  <c:v>6.66</c:v>
                </c:pt>
                <c:pt idx="191">
                  <c:v>7.07</c:v>
                </c:pt>
                <c:pt idx="192">
                  <c:v>7</c:v>
                </c:pt>
                <c:pt idx="193">
                  <c:v>6.89</c:v>
                </c:pt>
                <c:pt idx="194">
                  <c:v>7.01</c:v>
                </c:pt>
                <c:pt idx="195">
                  <c:v>6.99</c:v>
                </c:pt>
                <c:pt idx="196">
                  <c:v>6.81</c:v>
                </c:pt>
                <c:pt idx="197">
                  <c:v>6.65</c:v>
                </c:pt>
                <c:pt idx="198">
                  <c:v>6.49</c:v>
                </c:pt>
                <c:pt idx="199">
                  <c:v>6.29</c:v>
                </c:pt>
                <c:pt idx="200">
                  <c:v>6.09</c:v>
                </c:pt>
                <c:pt idx="201">
                  <c:v>6.11</c:v>
                </c:pt>
                <c:pt idx="202">
                  <c:v>6.07</c:v>
                </c:pt>
                <c:pt idx="203">
                  <c:v>6.05</c:v>
                </c:pt>
                <c:pt idx="204">
                  <c:v>5.92</c:v>
                </c:pt>
                <c:pt idx="205">
                  <c:v>5.84</c:v>
                </c:pt>
                <c:pt idx="206">
                  <c:v>5.75</c:v>
                </c:pt>
                <c:pt idx="207">
                  <c:v>5.81</c:v>
                </c:pt>
                <c:pt idx="208">
                  <c:v>5.48</c:v>
                </c:pt>
                <c:pt idx="209">
                  <c:v>5.23</c:v>
                </c:pt>
                <c:pt idx="210">
                  <c:v>5.63</c:v>
                </c:pt>
                <c:pt idx="211">
                  <c:v>6.26</c:v>
                </c:pt>
                <c:pt idx="212">
                  <c:v>6.15</c:v>
                </c:pt>
                <c:pt idx="213">
                  <c:v>5.95</c:v>
                </c:pt>
                <c:pt idx="214">
                  <c:v>5.93</c:v>
                </c:pt>
                <c:pt idx="215">
                  <c:v>5.88</c:v>
                </c:pt>
                <c:pt idx="216">
                  <c:v>5.74</c:v>
                </c:pt>
                <c:pt idx="217">
                  <c:v>5.64</c:v>
                </c:pt>
                <c:pt idx="218">
                  <c:v>5.45</c:v>
                </c:pt>
                <c:pt idx="219">
                  <c:v>5.83</c:v>
                </c:pt>
                <c:pt idx="220">
                  <c:v>6.27</c:v>
                </c:pt>
                <c:pt idx="221">
                  <c:v>6.29</c:v>
                </c:pt>
                <c:pt idx="222">
                  <c:v>6.06</c:v>
                </c:pt>
                <c:pt idx="223">
                  <c:v>5.87</c:v>
                </c:pt>
                <c:pt idx="224">
                  <c:v>5.75</c:v>
                </c:pt>
                <c:pt idx="225">
                  <c:v>5.72</c:v>
                </c:pt>
                <c:pt idx="226">
                  <c:v>5.73</c:v>
                </c:pt>
                <c:pt idx="227">
                  <c:v>5.75</c:v>
                </c:pt>
                <c:pt idx="228">
                  <c:v>5.71</c:v>
                </c:pt>
                <c:pt idx="229">
                  <c:v>5.63</c:v>
                </c:pt>
                <c:pt idx="230">
                  <c:v>5.93</c:v>
                </c:pt>
                <c:pt idx="231">
                  <c:v>5.86</c:v>
                </c:pt>
                <c:pt idx="232">
                  <c:v>5.72</c:v>
                </c:pt>
                <c:pt idx="233">
                  <c:v>5.58</c:v>
                </c:pt>
                <c:pt idx="234">
                  <c:v>5.7</c:v>
                </c:pt>
                <c:pt idx="235">
                  <c:v>5.82</c:v>
                </c:pt>
                <c:pt idx="236">
                  <c:v>5.77</c:v>
                </c:pt>
                <c:pt idx="237">
                  <c:v>6.07</c:v>
                </c:pt>
                <c:pt idx="238">
                  <c:v>6.33</c:v>
                </c:pt>
                <c:pt idx="239">
                  <c:v>6.27</c:v>
                </c:pt>
                <c:pt idx="240">
                  <c:v>6.15</c:v>
                </c:pt>
                <c:pt idx="241">
                  <c:v>6.25</c:v>
                </c:pt>
                <c:pt idx="242">
                  <c:v>6.32</c:v>
                </c:pt>
                <c:pt idx="243">
                  <c:v>6.51</c:v>
                </c:pt>
                <c:pt idx="244">
                  <c:v>6.6</c:v>
                </c:pt>
                <c:pt idx="245">
                  <c:v>6.68</c:v>
                </c:pt>
                <c:pt idx="246">
                  <c:v>6.76</c:v>
                </c:pt>
                <c:pt idx="247">
                  <c:v>6.52</c:v>
                </c:pt>
                <c:pt idx="248">
                  <c:v>6.4</c:v>
                </c:pt>
                <c:pt idx="249">
                  <c:v>6.36</c:v>
                </c:pt>
                <c:pt idx="250">
                  <c:v>6.24</c:v>
                </c:pt>
                <c:pt idx="251">
                  <c:v>6.14</c:v>
                </c:pt>
                <c:pt idx="252">
                  <c:v>6.22</c:v>
                </c:pt>
                <c:pt idx="253">
                  <c:v>6.29</c:v>
                </c:pt>
                <c:pt idx="254">
                  <c:v>6.16</c:v>
                </c:pt>
                <c:pt idx="255">
                  <c:v>6.18</c:v>
                </c:pt>
                <c:pt idx="256">
                  <c:v>6.26</c:v>
                </c:pt>
                <c:pt idx="257">
                  <c:v>6.66</c:v>
                </c:pt>
                <c:pt idx="258">
                  <c:v>6.7</c:v>
                </c:pt>
                <c:pt idx="259">
                  <c:v>6.57</c:v>
                </c:pt>
                <c:pt idx="260">
                  <c:v>6.38</c:v>
                </c:pt>
                <c:pt idx="261">
                  <c:v>6.38</c:v>
                </c:pt>
                <c:pt idx="262">
                  <c:v>6.21</c:v>
                </c:pt>
                <c:pt idx="263">
                  <c:v>6.1</c:v>
                </c:pt>
                <c:pt idx="264">
                  <c:v>5.76</c:v>
                </c:pt>
                <c:pt idx="265">
                  <c:v>5.92</c:v>
                </c:pt>
                <c:pt idx="266">
                  <c:v>5.97</c:v>
                </c:pt>
                <c:pt idx="267">
                  <c:v>5.92</c:v>
                </c:pt>
                <c:pt idx="268">
                  <c:v>6.04</c:v>
                </c:pt>
                <c:pt idx="269">
                  <c:v>6.32</c:v>
                </c:pt>
                <c:pt idx="270">
                  <c:v>6.43</c:v>
                </c:pt>
                <c:pt idx="271">
                  <c:v>6.48</c:v>
                </c:pt>
                <c:pt idx="272">
                  <c:v>6.04</c:v>
                </c:pt>
                <c:pt idx="273">
                  <c:v>6.2</c:v>
                </c:pt>
                <c:pt idx="274">
                  <c:v>6.09</c:v>
                </c:pt>
                <c:pt idx="275">
                  <c:v>5.33</c:v>
                </c:pt>
                <c:pt idx="276">
                  <c:v>5.0599999999999996</c:v>
                </c:pt>
                <c:pt idx="277">
                  <c:v>5.13</c:v>
                </c:pt>
                <c:pt idx="278">
                  <c:v>5</c:v>
                </c:pt>
                <c:pt idx="279">
                  <c:v>4.8099999999999996</c:v>
                </c:pt>
              </c:numCache>
            </c:numRef>
          </c:val>
          <c:smooth val="0"/>
        </c:ser>
        <c:dLbls>
          <c:showLegendKey val="0"/>
          <c:showVal val="0"/>
          <c:showCatName val="0"/>
          <c:showSerName val="0"/>
          <c:showPercent val="0"/>
          <c:showBubbleSize val="0"/>
        </c:dLbls>
        <c:smooth val="0"/>
        <c:axId val="538140416"/>
        <c:axId val="538140976"/>
      </c:lineChart>
      <c:dateAx>
        <c:axId val="538140416"/>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538140976"/>
        <c:crosses val="autoZero"/>
        <c:auto val="1"/>
        <c:lblOffset val="100"/>
        <c:baseTimeUnit val="months"/>
        <c:majorUnit val="4"/>
        <c:majorTimeUnit val="years"/>
      </c:dateAx>
      <c:valAx>
        <c:axId val="538140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538140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a:latin typeface="Gill Sans MT" panose="020B0502020104020203" pitchFamily="34" charset="0"/>
              </a:rPr>
              <a:t>30-Year Conventional Mortgage Rate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[MORTG.xls]MORTG!$B$15</c:f>
              <c:strCache>
                <c:ptCount val="1"/>
                <c:pt idx="0">
                  <c:v>VALUE</c:v>
                </c:pt>
              </c:strCache>
            </c:strRef>
          </c:tx>
          <c:spPr>
            <a:ln w="28575" cap="rnd">
              <a:solidFill>
                <a:srgbClr val="00B0F0"/>
              </a:solidFill>
              <a:round/>
            </a:ln>
            <a:effectLst/>
          </c:spPr>
          <c:marker>
            <c:symbol val="none"/>
          </c:marker>
          <c:cat>
            <c:numRef>
              <c:f>[MORTG.xls]MORTG!$A$16:$A$426</c:f>
              <c:numCache>
                <c:formatCode>yyyy\-mm\-dd</c:formatCode>
                <c:ptCount val="411"/>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numCache>
            </c:numRef>
          </c:cat>
          <c:val>
            <c:numRef>
              <c:f>[MORTG.xls]MORTG!$B$16:$B$426</c:f>
              <c:numCache>
                <c:formatCode>0.00</c:formatCode>
                <c:ptCount val="411"/>
                <c:pt idx="0">
                  <c:v>10.88</c:v>
                </c:pt>
                <c:pt idx="1">
                  <c:v>10.71</c:v>
                </c:pt>
                <c:pt idx="2">
                  <c:v>10.08</c:v>
                </c:pt>
                <c:pt idx="3">
                  <c:v>9.94</c:v>
                </c:pt>
                <c:pt idx="4">
                  <c:v>10.14</c:v>
                </c:pt>
                <c:pt idx="5">
                  <c:v>10.68</c:v>
                </c:pt>
                <c:pt idx="6">
                  <c:v>10.51</c:v>
                </c:pt>
                <c:pt idx="7">
                  <c:v>10.199999999999999</c:v>
                </c:pt>
                <c:pt idx="8">
                  <c:v>10.01</c:v>
                </c:pt>
                <c:pt idx="9">
                  <c:v>9.9700000000000006</c:v>
                </c:pt>
                <c:pt idx="10">
                  <c:v>9.6999999999999993</c:v>
                </c:pt>
                <c:pt idx="11">
                  <c:v>9.31</c:v>
                </c:pt>
                <c:pt idx="12">
                  <c:v>9.1999999999999993</c:v>
                </c:pt>
                <c:pt idx="13">
                  <c:v>9.08</c:v>
                </c:pt>
                <c:pt idx="14">
                  <c:v>9.0399999999999991</c:v>
                </c:pt>
                <c:pt idx="15">
                  <c:v>9.83</c:v>
                </c:pt>
                <c:pt idx="16">
                  <c:v>10.6</c:v>
                </c:pt>
                <c:pt idx="17">
                  <c:v>10.54</c:v>
                </c:pt>
                <c:pt idx="18">
                  <c:v>10.28</c:v>
                </c:pt>
                <c:pt idx="19">
                  <c:v>10.33</c:v>
                </c:pt>
                <c:pt idx="20">
                  <c:v>10.89</c:v>
                </c:pt>
                <c:pt idx="21">
                  <c:v>11.26</c:v>
                </c:pt>
                <c:pt idx="22">
                  <c:v>10.65</c:v>
                </c:pt>
                <c:pt idx="23">
                  <c:v>10.65</c:v>
                </c:pt>
                <c:pt idx="24">
                  <c:v>10.43</c:v>
                </c:pt>
                <c:pt idx="25">
                  <c:v>9.89</c:v>
                </c:pt>
                <c:pt idx="26">
                  <c:v>9.93</c:v>
                </c:pt>
                <c:pt idx="27">
                  <c:v>10.199999999999999</c:v>
                </c:pt>
                <c:pt idx="28">
                  <c:v>10.46</c:v>
                </c:pt>
                <c:pt idx="29">
                  <c:v>10.46</c:v>
                </c:pt>
                <c:pt idx="30">
                  <c:v>10.43</c:v>
                </c:pt>
                <c:pt idx="31">
                  <c:v>10.6</c:v>
                </c:pt>
                <c:pt idx="32">
                  <c:v>10.48</c:v>
                </c:pt>
                <c:pt idx="33">
                  <c:v>10.3</c:v>
                </c:pt>
                <c:pt idx="34">
                  <c:v>10.27</c:v>
                </c:pt>
                <c:pt idx="35">
                  <c:v>10.61</c:v>
                </c:pt>
                <c:pt idx="36">
                  <c:v>10.73</c:v>
                </c:pt>
                <c:pt idx="37">
                  <c:v>10.65</c:v>
                </c:pt>
                <c:pt idx="38">
                  <c:v>11.03</c:v>
                </c:pt>
                <c:pt idx="39">
                  <c:v>11.05</c:v>
                </c:pt>
                <c:pt idx="40">
                  <c:v>10.77</c:v>
                </c:pt>
                <c:pt idx="41">
                  <c:v>10.199999999999999</c:v>
                </c:pt>
                <c:pt idx="42">
                  <c:v>9.8800000000000008</c:v>
                </c:pt>
                <c:pt idx="43">
                  <c:v>9.99</c:v>
                </c:pt>
                <c:pt idx="44">
                  <c:v>10.130000000000001</c:v>
                </c:pt>
                <c:pt idx="45">
                  <c:v>9.9499999999999993</c:v>
                </c:pt>
                <c:pt idx="46">
                  <c:v>9.77</c:v>
                </c:pt>
                <c:pt idx="47">
                  <c:v>9.74</c:v>
                </c:pt>
                <c:pt idx="48">
                  <c:v>9.9</c:v>
                </c:pt>
                <c:pt idx="49">
                  <c:v>10.199999999999999</c:v>
                </c:pt>
                <c:pt idx="50">
                  <c:v>10.27</c:v>
                </c:pt>
                <c:pt idx="51">
                  <c:v>10.37</c:v>
                </c:pt>
                <c:pt idx="52">
                  <c:v>10.48</c:v>
                </c:pt>
                <c:pt idx="53">
                  <c:v>10.16</c:v>
                </c:pt>
                <c:pt idx="54">
                  <c:v>10.039999999999999</c:v>
                </c:pt>
                <c:pt idx="55">
                  <c:v>10.1</c:v>
                </c:pt>
                <c:pt idx="56">
                  <c:v>10.18</c:v>
                </c:pt>
                <c:pt idx="57">
                  <c:v>10.18</c:v>
                </c:pt>
                <c:pt idx="58">
                  <c:v>10.01</c:v>
                </c:pt>
                <c:pt idx="59">
                  <c:v>9.67</c:v>
                </c:pt>
                <c:pt idx="60">
                  <c:v>9.64</c:v>
                </c:pt>
                <c:pt idx="61">
                  <c:v>9.3699999999999992</c:v>
                </c:pt>
                <c:pt idx="62">
                  <c:v>9.5</c:v>
                </c:pt>
                <c:pt idx="63">
                  <c:v>9.49</c:v>
                </c:pt>
                <c:pt idx="64">
                  <c:v>9.4700000000000006</c:v>
                </c:pt>
                <c:pt idx="65">
                  <c:v>9.6199999999999992</c:v>
                </c:pt>
                <c:pt idx="66">
                  <c:v>9.58</c:v>
                </c:pt>
                <c:pt idx="67">
                  <c:v>9.24</c:v>
                </c:pt>
                <c:pt idx="68">
                  <c:v>9.01</c:v>
                </c:pt>
                <c:pt idx="69">
                  <c:v>8.86</c:v>
                </c:pt>
                <c:pt idx="70">
                  <c:v>8.7100000000000009</c:v>
                </c:pt>
                <c:pt idx="71">
                  <c:v>8.5</c:v>
                </c:pt>
                <c:pt idx="72">
                  <c:v>8.43</c:v>
                </c:pt>
                <c:pt idx="73">
                  <c:v>8.76</c:v>
                </c:pt>
                <c:pt idx="74">
                  <c:v>8.94</c:v>
                </c:pt>
                <c:pt idx="75">
                  <c:v>8.85</c:v>
                </c:pt>
                <c:pt idx="76">
                  <c:v>8.67</c:v>
                </c:pt>
                <c:pt idx="77">
                  <c:v>8.51</c:v>
                </c:pt>
                <c:pt idx="78">
                  <c:v>8.1300000000000008</c:v>
                </c:pt>
                <c:pt idx="79">
                  <c:v>7.98</c:v>
                </c:pt>
                <c:pt idx="80">
                  <c:v>7.92</c:v>
                </c:pt>
                <c:pt idx="81">
                  <c:v>8.09</c:v>
                </c:pt>
                <c:pt idx="82">
                  <c:v>8.31</c:v>
                </c:pt>
                <c:pt idx="83">
                  <c:v>8.2200000000000006</c:v>
                </c:pt>
                <c:pt idx="84">
                  <c:v>8.02</c:v>
                </c:pt>
                <c:pt idx="85">
                  <c:v>7.68</c:v>
                </c:pt>
                <c:pt idx="86">
                  <c:v>7.5</c:v>
                </c:pt>
                <c:pt idx="87">
                  <c:v>7.47</c:v>
                </c:pt>
                <c:pt idx="88">
                  <c:v>7.47</c:v>
                </c:pt>
                <c:pt idx="89">
                  <c:v>7.42</c:v>
                </c:pt>
                <c:pt idx="90">
                  <c:v>7.21</c:v>
                </c:pt>
                <c:pt idx="91">
                  <c:v>7.11</c:v>
                </c:pt>
                <c:pt idx="92">
                  <c:v>6.92</c:v>
                </c:pt>
                <c:pt idx="93">
                  <c:v>6.83</c:v>
                </c:pt>
                <c:pt idx="94">
                  <c:v>7.16</c:v>
                </c:pt>
                <c:pt idx="95">
                  <c:v>7.17</c:v>
                </c:pt>
                <c:pt idx="96">
                  <c:v>7.06</c:v>
                </c:pt>
                <c:pt idx="97">
                  <c:v>7.15</c:v>
                </c:pt>
                <c:pt idx="98">
                  <c:v>7.68</c:v>
                </c:pt>
                <c:pt idx="99">
                  <c:v>8.32</c:v>
                </c:pt>
                <c:pt idx="100">
                  <c:v>8.6</c:v>
                </c:pt>
                <c:pt idx="101">
                  <c:v>8.4</c:v>
                </c:pt>
                <c:pt idx="102">
                  <c:v>8.61</c:v>
                </c:pt>
                <c:pt idx="103">
                  <c:v>8.51</c:v>
                </c:pt>
                <c:pt idx="104">
                  <c:v>8.64</c:v>
                </c:pt>
                <c:pt idx="105">
                  <c:v>8.93</c:v>
                </c:pt>
                <c:pt idx="106">
                  <c:v>9.17</c:v>
                </c:pt>
                <c:pt idx="107">
                  <c:v>9.1999999999999993</c:v>
                </c:pt>
                <c:pt idx="108">
                  <c:v>9.15</c:v>
                </c:pt>
                <c:pt idx="109">
                  <c:v>8.83</c:v>
                </c:pt>
                <c:pt idx="110">
                  <c:v>8.4600000000000009</c:v>
                </c:pt>
                <c:pt idx="111">
                  <c:v>8.32</c:v>
                </c:pt>
                <c:pt idx="112">
                  <c:v>7.96</c:v>
                </c:pt>
                <c:pt idx="113">
                  <c:v>7.57</c:v>
                </c:pt>
                <c:pt idx="114">
                  <c:v>7.61</c:v>
                </c:pt>
                <c:pt idx="115">
                  <c:v>7.86</c:v>
                </c:pt>
                <c:pt idx="116">
                  <c:v>7.64</c:v>
                </c:pt>
                <c:pt idx="117">
                  <c:v>7.48</c:v>
                </c:pt>
                <c:pt idx="118">
                  <c:v>7.38</c:v>
                </c:pt>
                <c:pt idx="119">
                  <c:v>7.2</c:v>
                </c:pt>
                <c:pt idx="120">
                  <c:v>7.03</c:v>
                </c:pt>
                <c:pt idx="121">
                  <c:v>7.08</c:v>
                </c:pt>
                <c:pt idx="122">
                  <c:v>7.62</c:v>
                </c:pt>
                <c:pt idx="123">
                  <c:v>7.93</c:v>
                </c:pt>
                <c:pt idx="124">
                  <c:v>8.07</c:v>
                </c:pt>
                <c:pt idx="125">
                  <c:v>8.32</c:v>
                </c:pt>
                <c:pt idx="126">
                  <c:v>8.25</c:v>
                </c:pt>
                <c:pt idx="127">
                  <c:v>8</c:v>
                </c:pt>
                <c:pt idx="128">
                  <c:v>8.23</c:v>
                </c:pt>
                <c:pt idx="129">
                  <c:v>7.92</c:v>
                </c:pt>
                <c:pt idx="130">
                  <c:v>7.62</c:v>
                </c:pt>
                <c:pt idx="131">
                  <c:v>7.6</c:v>
                </c:pt>
                <c:pt idx="132">
                  <c:v>7.82</c:v>
                </c:pt>
                <c:pt idx="133">
                  <c:v>7.65</c:v>
                </c:pt>
                <c:pt idx="134">
                  <c:v>7.9</c:v>
                </c:pt>
                <c:pt idx="135">
                  <c:v>8.14</c:v>
                </c:pt>
                <c:pt idx="136">
                  <c:v>7.94</c:v>
                </c:pt>
                <c:pt idx="137">
                  <c:v>7.69</c:v>
                </c:pt>
                <c:pt idx="138">
                  <c:v>7.5</c:v>
                </c:pt>
                <c:pt idx="139">
                  <c:v>7.48</c:v>
                </c:pt>
                <c:pt idx="140">
                  <c:v>7.43</c:v>
                </c:pt>
                <c:pt idx="141">
                  <c:v>7.29</c:v>
                </c:pt>
                <c:pt idx="142">
                  <c:v>7.21</c:v>
                </c:pt>
                <c:pt idx="143">
                  <c:v>7.1</c:v>
                </c:pt>
                <c:pt idx="144">
                  <c:v>6.99</c:v>
                </c:pt>
                <c:pt idx="145">
                  <c:v>7.04</c:v>
                </c:pt>
                <c:pt idx="146">
                  <c:v>7.13</c:v>
                </c:pt>
                <c:pt idx="147">
                  <c:v>7.14</c:v>
                </c:pt>
                <c:pt idx="148">
                  <c:v>7.14</c:v>
                </c:pt>
                <c:pt idx="149">
                  <c:v>7</c:v>
                </c:pt>
                <c:pt idx="150">
                  <c:v>6.95</c:v>
                </c:pt>
                <c:pt idx="151">
                  <c:v>6.92</c:v>
                </c:pt>
                <c:pt idx="152">
                  <c:v>6.72</c:v>
                </c:pt>
                <c:pt idx="153">
                  <c:v>6.71</c:v>
                </c:pt>
                <c:pt idx="154">
                  <c:v>6.87</c:v>
                </c:pt>
                <c:pt idx="155">
                  <c:v>6.72</c:v>
                </c:pt>
                <c:pt idx="156">
                  <c:v>6.79</c:v>
                </c:pt>
                <c:pt idx="157">
                  <c:v>6.81</c:v>
                </c:pt>
                <c:pt idx="158">
                  <c:v>7.04</c:v>
                </c:pt>
                <c:pt idx="159">
                  <c:v>6.92</c:v>
                </c:pt>
                <c:pt idx="160">
                  <c:v>7.15</c:v>
                </c:pt>
                <c:pt idx="161">
                  <c:v>7.55</c:v>
                </c:pt>
                <c:pt idx="162">
                  <c:v>7.63</c:v>
                </c:pt>
                <c:pt idx="163">
                  <c:v>7.94</c:v>
                </c:pt>
                <c:pt idx="164">
                  <c:v>7.82</c:v>
                </c:pt>
                <c:pt idx="165">
                  <c:v>7.85</c:v>
                </c:pt>
                <c:pt idx="166">
                  <c:v>7.74</c:v>
                </c:pt>
                <c:pt idx="167">
                  <c:v>7.91</c:v>
                </c:pt>
                <c:pt idx="168">
                  <c:v>8.2100000000000009</c:v>
                </c:pt>
                <c:pt idx="169">
                  <c:v>8.33</c:v>
                </c:pt>
                <c:pt idx="170">
                  <c:v>8.24</c:v>
                </c:pt>
                <c:pt idx="171">
                  <c:v>8.15</c:v>
                </c:pt>
                <c:pt idx="172">
                  <c:v>8.52</c:v>
                </c:pt>
                <c:pt idx="173">
                  <c:v>8.2899999999999991</c:v>
                </c:pt>
                <c:pt idx="174">
                  <c:v>8.15</c:v>
                </c:pt>
                <c:pt idx="175">
                  <c:v>8.0299999999999994</c:v>
                </c:pt>
                <c:pt idx="176">
                  <c:v>7.91</c:v>
                </c:pt>
                <c:pt idx="177">
                  <c:v>7.8</c:v>
                </c:pt>
                <c:pt idx="178">
                  <c:v>7.75</c:v>
                </c:pt>
                <c:pt idx="179">
                  <c:v>7.38</c:v>
                </c:pt>
                <c:pt idx="180">
                  <c:v>7.03</c:v>
                </c:pt>
                <c:pt idx="181">
                  <c:v>7.05</c:v>
                </c:pt>
                <c:pt idx="182">
                  <c:v>6.95</c:v>
                </c:pt>
                <c:pt idx="183">
                  <c:v>7.08</c:v>
                </c:pt>
                <c:pt idx="184">
                  <c:v>7.15</c:v>
                </c:pt>
                <c:pt idx="185">
                  <c:v>7.16</c:v>
                </c:pt>
                <c:pt idx="186">
                  <c:v>7.13</c:v>
                </c:pt>
                <c:pt idx="187">
                  <c:v>6.95</c:v>
                </c:pt>
                <c:pt idx="188">
                  <c:v>6.82</c:v>
                </c:pt>
                <c:pt idx="189">
                  <c:v>6.62</c:v>
                </c:pt>
                <c:pt idx="190">
                  <c:v>6.66</c:v>
                </c:pt>
                <c:pt idx="191">
                  <c:v>7.07</c:v>
                </c:pt>
                <c:pt idx="192">
                  <c:v>7</c:v>
                </c:pt>
                <c:pt idx="193">
                  <c:v>6.89</c:v>
                </c:pt>
                <c:pt idx="194">
                  <c:v>7.01</c:v>
                </c:pt>
                <c:pt idx="195">
                  <c:v>6.99</c:v>
                </c:pt>
                <c:pt idx="196">
                  <c:v>6.81</c:v>
                </c:pt>
                <c:pt idx="197">
                  <c:v>6.65</c:v>
                </c:pt>
                <c:pt idx="198">
                  <c:v>6.49</c:v>
                </c:pt>
                <c:pt idx="199">
                  <c:v>6.29</c:v>
                </c:pt>
                <c:pt idx="200">
                  <c:v>6.09</c:v>
                </c:pt>
                <c:pt idx="201">
                  <c:v>6.11</c:v>
                </c:pt>
                <c:pt idx="202">
                  <c:v>6.07</c:v>
                </c:pt>
                <c:pt idx="203">
                  <c:v>6.05</c:v>
                </c:pt>
                <c:pt idx="204">
                  <c:v>5.92</c:v>
                </c:pt>
                <c:pt idx="205">
                  <c:v>5.84</c:v>
                </c:pt>
                <c:pt idx="206">
                  <c:v>5.75</c:v>
                </c:pt>
                <c:pt idx="207">
                  <c:v>5.81</c:v>
                </c:pt>
                <c:pt idx="208">
                  <c:v>5.48</c:v>
                </c:pt>
                <c:pt idx="209">
                  <c:v>5.23</c:v>
                </c:pt>
                <c:pt idx="210">
                  <c:v>5.63</c:v>
                </c:pt>
                <c:pt idx="211">
                  <c:v>6.26</c:v>
                </c:pt>
                <c:pt idx="212">
                  <c:v>6.15</c:v>
                </c:pt>
                <c:pt idx="213">
                  <c:v>5.95</c:v>
                </c:pt>
                <c:pt idx="214">
                  <c:v>5.93</c:v>
                </c:pt>
                <c:pt idx="215">
                  <c:v>5.88</c:v>
                </c:pt>
                <c:pt idx="216">
                  <c:v>5.74</c:v>
                </c:pt>
                <c:pt idx="217">
                  <c:v>5.64</c:v>
                </c:pt>
                <c:pt idx="218">
                  <c:v>5.45</c:v>
                </c:pt>
                <c:pt idx="219">
                  <c:v>5.83</c:v>
                </c:pt>
                <c:pt idx="220">
                  <c:v>6.27</c:v>
                </c:pt>
                <c:pt idx="221">
                  <c:v>6.29</c:v>
                </c:pt>
                <c:pt idx="222">
                  <c:v>6.06</c:v>
                </c:pt>
                <c:pt idx="223">
                  <c:v>5.87</c:v>
                </c:pt>
                <c:pt idx="224">
                  <c:v>5.75</c:v>
                </c:pt>
                <c:pt idx="225">
                  <c:v>5.72</c:v>
                </c:pt>
                <c:pt idx="226">
                  <c:v>5.73</c:v>
                </c:pt>
                <c:pt idx="227">
                  <c:v>5.75</c:v>
                </c:pt>
                <c:pt idx="228">
                  <c:v>5.71</c:v>
                </c:pt>
                <c:pt idx="229">
                  <c:v>5.63</c:v>
                </c:pt>
                <c:pt idx="230">
                  <c:v>5.93</c:v>
                </c:pt>
                <c:pt idx="231">
                  <c:v>5.86</c:v>
                </c:pt>
                <c:pt idx="232">
                  <c:v>5.72</c:v>
                </c:pt>
                <c:pt idx="233">
                  <c:v>5.58</c:v>
                </c:pt>
                <c:pt idx="234">
                  <c:v>5.7</c:v>
                </c:pt>
                <c:pt idx="235">
                  <c:v>5.82</c:v>
                </c:pt>
                <c:pt idx="236">
                  <c:v>5.77</c:v>
                </c:pt>
                <c:pt idx="237">
                  <c:v>6.07</c:v>
                </c:pt>
                <c:pt idx="238">
                  <c:v>6.33</c:v>
                </c:pt>
                <c:pt idx="239">
                  <c:v>6.27</c:v>
                </c:pt>
                <c:pt idx="240">
                  <c:v>6.15</c:v>
                </c:pt>
                <c:pt idx="241">
                  <c:v>6.25</c:v>
                </c:pt>
                <c:pt idx="242">
                  <c:v>6.32</c:v>
                </c:pt>
                <c:pt idx="243">
                  <c:v>6.51</c:v>
                </c:pt>
                <c:pt idx="244">
                  <c:v>6.6</c:v>
                </c:pt>
                <c:pt idx="245">
                  <c:v>6.68</c:v>
                </c:pt>
                <c:pt idx="246">
                  <c:v>6.76</c:v>
                </c:pt>
                <c:pt idx="247">
                  <c:v>6.52</c:v>
                </c:pt>
                <c:pt idx="248">
                  <c:v>6.4</c:v>
                </c:pt>
                <c:pt idx="249">
                  <c:v>6.36</c:v>
                </c:pt>
                <c:pt idx="250">
                  <c:v>6.24</c:v>
                </c:pt>
                <c:pt idx="251">
                  <c:v>6.14</c:v>
                </c:pt>
                <c:pt idx="252">
                  <c:v>6.22</c:v>
                </c:pt>
                <c:pt idx="253">
                  <c:v>6.29</c:v>
                </c:pt>
                <c:pt idx="254">
                  <c:v>6.16</c:v>
                </c:pt>
                <c:pt idx="255">
                  <c:v>6.18</c:v>
                </c:pt>
                <c:pt idx="256">
                  <c:v>6.26</c:v>
                </c:pt>
                <c:pt idx="257">
                  <c:v>6.66</c:v>
                </c:pt>
                <c:pt idx="258">
                  <c:v>6.7</c:v>
                </c:pt>
                <c:pt idx="259">
                  <c:v>6.57</c:v>
                </c:pt>
                <c:pt idx="260">
                  <c:v>6.38</c:v>
                </c:pt>
                <c:pt idx="261">
                  <c:v>6.38</c:v>
                </c:pt>
                <c:pt idx="262">
                  <c:v>6.21</c:v>
                </c:pt>
                <c:pt idx="263">
                  <c:v>6.1</c:v>
                </c:pt>
                <c:pt idx="264">
                  <c:v>5.76</c:v>
                </c:pt>
                <c:pt idx="265">
                  <c:v>5.92</c:v>
                </c:pt>
                <c:pt idx="266">
                  <c:v>5.97</c:v>
                </c:pt>
                <c:pt idx="267">
                  <c:v>5.92</c:v>
                </c:pt>
                <c:pt idx="268">
                  <c:v>6.04</c:v>
                </c:pt>
                <c:pt idx="269">
                  <c:v>6.32</c:v>
                </c:pt>
                <c:pt idx="270">
                  <c:v>6.43</c:v>
                </c:pt>
                <c:pt idx="271">
                  <c:v>6.48</c:v>
                </c:pt>
                <c:pt idx="272">
                  <c:v>6.04</c:v>
                </c:pt>
                <c:pt idx="273">
                  <c:v>6.2</c:v>
                </c:pt>
                <c:pt idx="274">
                  <c:v>6.09</c:v>
                </c:pt>
                <c:pt idx="275">
                  <c:v>5.33</c:v>
                </c:pt>
                <c:pt idx="276">
                  <c:v>5.0599999999999996</c:v>
                </c:pt>
                <c:pt idx="277">
                  <c:v>5.13</c:v>
                </c:pt>
                <c:pt idx="278">
                  <c:v>5</c:v>
                </c:pt>
                <c:pt idx="279">
                  <c:v>4.8099999999999996</c:v>
                </c:pt>
                <c:pt idx="280">
                  <c:v>4.8600000000000003</c:v>
                </c:pt>
                <c:pt idx="281">
                  <c:v>5.42</c:v>
                </c:pt>
                <c:pt idx="282">
                  <c:v>5.22</c:v>
                </c:pt>
                <c:pt idx="283">
                  <c:v>5.19</c:v>
                </c:pt>
                <c:pt idx="284">
                  <c:v>5.0599999999999996</c:v>
                </c:pt>
                <c:pt idx="285">
                  <c:v>4.95</c:v>
                </c:pt>
                <c:pt idx="286">
                  <c:v>4.88</c:v>
                </c:pt>
                <c:pt idx="287">
                  <c:v>4.93</c:v>
                </c:pt>
                <c:pt idx="288">
                  <c:v>5.03</c:v>
                </c:pt>
                <c:pt idx="289">
                  <c:v>4.99</c:v>
                </c:pt>
                <c:pt idx="290">
                  <c:v>4.97</c:v>
                </c:pt>
                <c:pt idx="291">
                  <c:v>5.0999999999999996</c:v>
                </c:pt>
                <c:pt idx="292">
                  <c:v>4.8899999999999997</c:v>
                </c:pt>
                <c:pt idx="293">
                  <c:v>4.74</c:v>
                </c:pt>
                <c:pt idx="294">
                  <c:v>4.5599999999999996</c:v>
                </c:pt>
                <c:pt idx="295">
                  <c:v>4.43</c:v>
                </c:pt>
                <c:pt idx="296">
                  <c:v>4.3499999999999996</c:v>
                </c:pt>
                <c:pt idx="297">
                  <c:v>4.2300000000000004</c:v>
                </c:pt>
                <c:pt idx="298">
                  <c:v>4.3</c:v>
                </c:pt>
                <c:pt idx="299">
                  <c:v>4.71</c:v>
                </c:pt>
                <c:pt idx="300">
                  <c:v>4.76</c:v>
                </c:pt>
                <c:pt idx="301">
                  <c:v>4.95</c:v>
                </c:pt>
                <c:pt idx="302">
                  <c:v>4.84</c:v>
                </c:pt>
                <c:pt idx="303">
                  <c:v>4.84</c:v>
                </c:pt>
                <c:pt idx="304">
                  <c:v>4.6399999999999997</c:v>
                </c:pt>
                <c:pt idx="305">
                  <c:v>4.51</c:v>
                </c:pt>
                <c:pt idx="306">
                  <c:v>4.55</c:v>
                </c:pt>
                <c:pt idx="307">
                  <c:v>4.2699999999999996</c:v>
                </c:pt>
                <c:pt idx="308">
                  <c:v>4.1100000000000003</c:v>
                </c:pt>
                <c:pt idx="309">
                  <c:v>4.07</c:v>
                </c:pt>
                <c:pt idx="310">
                  <c:v>3.99</c:v>
                </c:pt>
                <c:pt idx="311">
                  <c:v>3.96</c:v>
                </c:pt>
                <c:pt idx="312">
                  <c:v>3.92</c:v>
                </c:pt>
                <c:pt idx="313">
                  <c:v>3.89</c:v>
                </c:pt>
                <c:pt idx="314">
                  <c:v>3.95</c:v>
                </c:pt>
                <c:pt idx="315">
                  <c:v>3.91</c:v>
                </c:pt>
                <c:pt idx="316">
                  <c:v>3.8</c:v>
                </c:pt>
                <c:pt idx="317">
                  <c:v>3.68</c:v>
                </c:pt>
                <c:pt idx="318">
                  <c:v>3.55</c:v>
                </c:pt>
                <c:pt idx="319">
                  <c:v>3.6</c:v>
                </c:pt>
                <c:pt idx="320">
                  <c:v>3.5</c:v>
                </c:pt>
                <c:pt idx="321">
                  <c:v>3.38</c:v>
                </c:pt>
                <c:pt idx="322">
                  <c:v>3.35</c:v>
                </c:pt>
                <c:pt idx="323">
                  <c:v>3.35</c:v>
                </c:pt>
                <c:pt idx="324">
                  <c:v>3.41</c:v>
                </c:pt>
                <c:pt idx="325">
                  <c:v>3.53</c:v>
                </c:pt>
                <c:pt idx="326">
                  <c:v>3.57</c:v>
                </c:pt>
                <c:pt idx="327">
                  <c:v>3.45</c:v>
                </c:pt>
                <c:pt idx="328">
                  <c:v>3.54</c:v>
                </c:pt>
                <c:pt idx="329">
                  <c:v>4.07</c:v>
                </c:pt>
                <c:pt idx="330">
                  <c:v>4.37</c:v>
                </c:pt>
                <c:pt idx="331">
                  <c:v>4.46</c:v>
                </c:pt>
                <c:pt idx="332">
                  <c:v>4.49</c:v>
                </c:pt>
                <c:pt idx="333">
                  <c:v>4.1900000000000004</c:v>
                </c:pt>
                <c:pt idx="334">
                  <c:v>4.26</c:v>
                </c:pt>
                <c:pt idx="335">
                  <c:v>4.46</c:v>
                </c:pt>
                <c:pt idx="336">
                  <c:v>4.43</c:v>
                </c:pt>
                <c:pt idx="337">
                  <c:v>4.3</c:v>
                </c:pt>
                <c:pt idx="338">
                  <c:v>4.34</c:v>
                </c:pt>
                <c:pt idx="339">
                  <c:v>4.34</c:v>
                </c:pt>
                <c:pt idx="340">
                  <c:v>4.1900000000000004</c:v>
                </c:pt>
                <c:pt idx="341">
                  <c:v>4.16</c:v>
                </c:pt>
                <c:pt idx="342">
                  <c:v>4.13</c:v>
                </c:pt>
                <c:pt idx="343">
                  <c:v>4.12</c:v>
                </c:pt>
                <c:pt idx="344">
                  <c:v>4.16</c:v>
                </c:pt>
                <c:pt idx="345">
                  <c:v>4.04</c:v>
                </c:pt>
                <c:pt idx="346">
                  <c:v>4</c:v>
                </c:pt>
                <c:pt idx="347">
                  <c:v>3.86</c:v>
                </c:pt>
                <c:pt idx="348">
                  <c:v>3.71</c:v>
                </c:pt>
                <c:pt idx="349">
                  <c:v>3.71</c:v>
                </c:pt>
              </c:numCache>
            </c:numRef>
          </c:val>
          <c:smooth val="0"/>
        </c:ser>
        <c:dLbls>
          <c:showLegendKey val="0"/>
          <c:showVal val="0"/>
          <c:showCatName val="0"/>
          <c:showSerName val="0"/>
          <c:showPercent val="0"/>
          <c:showBubbleSize val="0"/>
        </c:dLbls>
        <c:smooth val="0"/>
        <c:axId val="538143216"/>
        <c:axId val="538143776"/>
      </c:lineChart>
      <c:dateAx>
        <c:axId val="538143216"/>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538143776"/>
        <c:crosses val="autoZero"/>
        <c:auto val="1"/>
        <c:lblOffset val="100"/>
        <c:baseTimeUnit val="months"/>
        <c:majorUnit val="4"/>
        <c:majorTimeUnit val="years"/>
      </c:dateAx>
      <c:valAx>
        <c:axId val="538143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538143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a:latin typeface="Gill Sans MT" panose="020B0502020104020203" pitchFamily="34" charset="0"/>
              </a:rPr>
              <a:t>30-Year Conventional Mortgage Rate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[MORTG.xls]MORTG!$B$15</c:f>
              <c:strCache>
                <c:ptCount val="1"/>
                <c:pt idx="0">
                  <c:v>VALUE</c:v>
                </c:pt>
              </c:strCache>
            </c:strRef>
          </c:tx>
          <c:spPr>
            <a:ln w="28575" cap="rnd">
              <a:solidFill>
                <a:srgbClr val="00B0F0"/>
              </a:solidFill>
              <a:round/>
            </a:ln>
            <a:effectLst/>
          </c:spPr>
          <c:marker>
            <c:symbol val="none"/>
          </c:marker>
          <c:cat>
            <c:numRef>
              <c:f>[MORTG.xls]MORTG!$A$16:$A$426</c:f>
              <c:numCache>
                <c:formatCode>yyyy\-mm\-dd</c:formatCode>
                <c:ptCount val="411"/>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numCache>
            </c:numRef>
          </c:cat>
          <c:val>
            <c:numRef>
              <c:f>[MORTG.xls]MORTG!$B$16:$B$426</c:f>
              <c:numCache>
                <c:formatCode>0.00</c:formatCode>
                <c:ptCount val="411"/>
                <c:pt idx="0">
                  <c:v>10.88</c:v>
                </c:pt>
                <c:pt idx="1">
                  <c:v>10.71</c:v>
                </c:pt>
                <c:pt idx="2">
                  <c:v>10.08</c:v>
                </c:pt>
                <c:pt idx="3">
                  <c:v>9.94</c:v>
                </c:pt>
                <c:pt idx="4">
                  <c:v>10.14</c:v>
                </c:pt>
                <c:pt idx="5">
                  <c:v>10.68</c:v>
                </c:pt>
                <c:pt idx="6">
                  <c:v>10.51</c:v>
                </c:pt>
                <c:pt idx="7">
                  <c:v>10.199999999999999</c:v>
                </c:pt>
                <c:pt idx="8">
                  <c:v>10.01</c:v>
                </c:pt>
                <c:pt idx="9">
                  <c:v>9.9700000000000006</c:v>
                </c:pt>
                <c:pt idx="10">
                  <c:v>9.6999999999999993</c:v>
                </c:pt>
                <c:pt idx="11">
                  <c:v>9.31</c:v>
                </c:pt>
                <c:pt idx="12">
                  <c:v>9.1999999999999993</c:v>
                </c:pt>
                <c:pt idx="13">
                  <c:v>9.08</c:v>
                </c:pt>
                <c:pt idx="14">
                  <c:v>9.0399999999999991</c:v>
                </c:pt>
                <c:pt idx="15">
                  <c:v>9.83</c:v>
                </c:pt>
                <c:pt idx="16">
                  <c:v>10.6</c:v>
                </c:pt>
                <c:pt idx="17">
                  <c:v>10.54</c:v>
                </c:pt>
                <c:pt idx="18">
                  <c:v>10.28</c:v>
                </c:pt>
                <c:pt idx="19">
                  <c:v>10.33</c:v>
                </c:pt>
                <c:pt idx="20">
                  <c:v>10.89</c:v>
                </c:pt>
                <c:pt idx="21">
                  <c:v>11.26</c:v>
                </c:pt>
                <c:pt idx="22">
                  <c:v>10.65</c:v>
                </c:pt>
                <c:pt idx="23">
                  <c:v>10.65</c:v>
                </c:pt>
                <c:pt idx="24">
                  <c:v>10.43</c:v>
                </c:pt>
                <c:pt idx="25">
                  <c:v>9.89</c:v>
                </c:pt>
                <c:pt idx="26">
                  <c:v>9.93</c:v>
                </c:pt>
                <c:pt idx="27">
                  <c:v>10.199999999999999</c:v>
                </c:pt>
                <c:pt idx="28">
                  <c:v>10.46</c:v>
                </c:pt>
                <c:pt idx="29">
                  <c:v>10.46</c:v>
                </c:pt>
                <c:pt idx="30">
                  <c:v>10.43</c:v>
                </c:pt>
                <c:pt idx="31">
                  <c:v>10.6</c:v>
                </c:pt>
                <c:pt idx="32">
                  <c:v>10.48</c:v>
                </c:pt>
                <c:pt idx="33">
                  <c:v>10.3</c:v>
                </c:pt>
                <c:pt idx="34">
                  <c:v>10.27</c:v>
                </c:pt>
                <c:pt idx="35">
                  <c:v>10.61</c:v>
                </c:pt>
                <c:pt idx="36">
                  <c:v>10.73</c:v>
                </c:pt>
                <c:pt idx="37">
                  <c:v>10.65</c:v>
                </c:pt>
                <c:pt idx="38">
                  <c:v>11.03</c:v>
                </c:pt>
                <c:pt idx="39">
                  <c:v>11.05</c:v>
                </c:pt>
                <c:pt idx="40">
                  <c:v>10.77</c:v>
                </c:pt>
                <c:pt idx="41">
                  <c:v>10.199999999999999</c:v>
                </c:pt>
                <c:pt idx="42">
                  <c:v>9.8800000000000008</c:v>
                </c:pt>
                <c:pt idx="43">
                  <c:v>9.99</c:v>
                </c:pt>
                <c:pt idx="44">
                  <c:v>10.130000000000001</c:v>
                </c:pt>
                <c:pt idx="45">
                  <c:v>9.9499999999999993</c:v>
                </c:pt>
                <c:pt idx="46">
                  <c:v>9.77</c:v>
                </c:pt>
                <c:pt idx="47">
                  <c:v>9.74</c:v>
                </c:pt>
                <c:pt idx="48">
                  <c:v>9.9</c:v>
                </c:pt>
                <c:pt idx="49">
                  <c:v>10.199999999999999</c:v>
                </c:pt>
                <c:pt idx="50">
                  <c:v>10.27</c:v>
                </c:pt>
                <c:pt idx="51">
                  <c:v>10.37</c:v>
                </c:pt>
                <c:pt idx="52">
                  <c:v>10.48</c:v>
                </c:pt>
                <c:pt idx="53">
                  <c:v>10.16</c:v>
                </c:pt>
                <c:pt idx="54">
                  <c:v>10.039999999999999</c:v>
                </c:pt>
                <c:pt idx="55">
                  <c:v>10.1</c:v>
                </c:pt>
                <c:pt idx="56">
                  <c:v>10.18</c:v>
                </c:pt>
                <c:pt idx="57">
                  <c:v>10.18</c:v>
                </c:pt>
                <c:pt idx="58">
                  <c:v>10.01</c:v>
                </c:pt>
                <c:pt idx="59">
                  <c:v>9.67</c:v>
                </c:pt>
                <c:pt idx="60">
                  <c:v>9.64</c:v>
                </c:pt>
                <c:pt idx="61">
                  <c:v>9.3699999999999992</c:v>
                </c:pt>
                <c:pt idx="62">
                  <c:v>9.5</c:v>
                </c:pt>
                <c:pt idx="63">
                  <c:v>9.49</c:v>
                </c:pt>
                <c:pt idx="64">
                  <c:v>9.4700000000000006</c:v>
                </c:pt>
                <c:pt idx="65">
                  <c:v>9.6199999999999992</c:v>
                </c:pt>
                <c:pt idx="66">
                  <c:v>9.58</c:v>
                </c:pt>
                <c:pt idx="67">
                  <c:v>9.24</c:v>
                </c:pt>
                <c:pt idx="68">
                  <c:v>9.01</c:v>
                </c:pt>
                <c:pt idx="69">
                  <c:v>8.86</c:v>
                </c:pt>
                <c:pt idx="70">
                  <c:v>8.7100000000000009</c:v>
                </c:pt>
                <c:pt idx="71">
                  <c:v>8.5</c:v>
                </c:pt>
                <c:pt idx="72">
                  <c:v>8.43</c:v>
                </c:pt>
                <c:pt idx="73">
                  <c:v>8.76</c:v>
                </c:pt>
                <c:pt idx="74">
                  <c:v>8.94</c:v>
                </c:pt>
                <c:pt idx="75">
                  <c:v>8.85</c:v>
                </c:pt>
                <c:pt idx="76">
                  <c:v>8.67</c:v>
                </c:pt>
                <c:pt idx="77">
                  <c:v>8.51</c:v>
                </c:pt>
                <c:pt idx="78">
                  <c:v>8.1300000000000008</c:v>
                </c:pt>
                <c:pt idx="79">
                  <c:v>7.98</c:v>
                </c:pt>
                <c:pt idx="80">
                  <c:v>7.92</c:v>
                </c:pt>
                <c:pt idx="81">
                  <c:v>8.09</c:v>
                </c:pt>
                <c:pt idx="82">
                  <c:v>8.31</c:v>
                </c:pt>
                <c:pt idx="83">
                  <c:v>8.2200000000000006</c:v>
                </c:pt>
                <c:pt idx="84">
                  <c:v>8.02</c:v>
                </c:pt>
                <c:pt idx="85">
                  <c:v>7.68</c:v>
                </c:pt>
                <c:pt idx="86">
                  <c:v>7.5</c:v>
                </c:pt>
                <c:pt idx="87">
                  <c:v>7.47</c:v>
                </c:pt>
                <c:pt idx="88">
                  <c:v>7.47</c:v>
                </c:pt>
                <c:pt idx="89">
                  <c:v>7.42</c:v>
                </c:pt>
                <c:pt idx="90">
                  <c:v>7.21</c:v>
                </c:pt>
                <c:pt idx="91">
                  <c:v>7.11</c:v>
                </c:pt>
                <c:pt idx="92">
                  <c:v>6.92</c:v>
                </c:pt>
                <c:pt idx="93">
                  <c:v>6.83</c:v>
                </c:pt>
                <c:pt idx="94">
                  <c:v>7.16</c:v>
                </c:pt>
                <c:pt idx="95">
                  <c:v>7.17</c:v>
                </c:pt>
                <c:pt idx="96">
                  <c:v>7.06</c:v>
                </c:pt>
                <c:pt idx="97">
                  <c:v>7.15</c:v>
                </c:pt>
                <c:pt idx="98">
                  <c:v>7.68</c:v>
                </c:pt>
                <c:pt idx="99">
                  <c:v>8.32</c:v>
                </c:pt>
                <c:pt idx="100">
                  <c:v>8.6</c:v>
                </c:pt>
                <c:pt idx="101">
                  <c:v>8.4</c:v>
                </c:pt>
                <c:pt idx="102">
                  <c:v>8.61</c:v>
                </c:pt>
                <c:pt idx="103">
                  <c:v>8.51</c:v>
                </c:pt>
                <c:pt idx="104">
                  <c:v>8.64</c:v>
                </c:pt>
                <c:pt idx="105">
                  <c:v>8.93</c:v>
                </c:pt>
                <c:pt idx="106">
                  <c:v>9.17</c:v>
                </c:pt>
                <c:pt idx="107">
                  <c:v>9.1999999999999993</c:v>
                </c:pt>
                <c:pt idx="108">
                  <c:v>9.15</c:v>
                </c:pt>
                <c:pt idx="109">
                  <c:v>8.83</c:v>
                </c:pt>
                <c:pt idx="110">
                  <c:v>8.4600000000000009</c:v>
                </c:pt>
                <c:pt idx="111">
                  <c:v>8.32</c:v>
                </c:pt>
                <c:pt idx="112">
                  <c:v>7.96</c:v>
                </c:pt>
                <c:pt idx="113">
                  <c:v>7.57</c:v>
                </c:pt>
                <c:pt idx="114">
                  <c:v>7.61</c:v>
                </c:pt>
                <c:pt idx="115">
                  <c:v>7.86</c:v>
                </c:pt>
                <c:pt idx="116">
                  <c:v>7.64</c:v>
                </c:pt>
                <c:pt idx="117">
                  <c:v>7.48</c:v>
                </c:pt>
                <c:pt idx="118">
                  <c:v>7.38</c:v>
                </c:pt>
                <c:pt idx="119">
                  <c:v>7.2</c:v>
                </c:pt>
                <c:pt idx="120">
                  <c:v>7.03</c:v>
                </c:pt>
                <c:pt idx="121">
                  <c:v>7.08</c:v>
                </c:pt>
                <c:pt idx="122">
                  <c:v>7.62</c:v>
                </c:pt>
                <c:pt idx="123">
                  <c:v>7.93</c:v>
                </c:pt>
                <c:pt idx="124">
                  <c:v>8.07</c:v>
                </c:pt>
                <c:pt idx="125">
                  <c:v>8.32</c:v>
                </c:pt>
                <c:pt idx="126">
                  <c:v>8.25</c:v>
                </c:pt>
                <c:pt idx="127">
                  <c:v>8</c:v>
                </c:pt>
                <c:pt idx="128">
                  <c:v>8.23</c:v>
                </c:pt>
                <c:pt idx="129">
                  <c:v>7.92</c:v>
                </c:pt>
                <c:pt idx="130">
                  <c:v>7.62</c:v>
                </c:pt>
                <c:pt idx="131">
                  <c:v>7.6</c:v>
                </c:pt>
                <c:pt idx="132">
                  <c:v>7.82</c:v>
                </c:pt>
                <c:pt idx="133">
                  <c:v>7.65</c:v>
                </c:pt>
                <c:pt idx="134">
                  <c:v>7.9</c:v>
                </c:pt>
                <c:pt idx="135">
                  <c:v>8.14</c:v>
                </c:pt>
                <c:pt idx="136">
                  <c:v>7.94</c:v>
                </c:pt>
                <c:pt idx="137">
                  <c:v>7.69</c:v>
                </c:pt>
                <c:pt idx="138">
                  <c:v>7.5</c:v>
                </c:pt>
                <c:pt idx="139">
                  <c:v>7.48</c:v>
                </c:pt>
                <c:pt idx="140">
                  <c:v>7.43</c:v>
                </c:pt>
                <c:pt idx="141">
                  <c:v>7.29</c:v>
                </c:pt>
                <c:pt idx="142">
                  <c:v>7.21</c:v>
                </c:pt>
                <c:pt idx="143">
                  <c:v>7.1</c:v>
                </c:pt>
                <c:pt idx="144">
                  <c:v>6.99</c:v>
                </c:pt>
                <c:pt idx="145">
                  <c:v>7.04</c:v>
                </c:pt>
                <c:pt idx="146">
                  <c:v>7.13</c:v>
                </c:pt>
                <c:pt idx="147">
                  <c:v>7.14</c:v>
                </c:pt>
                <c:pt idx="148">
                  <c:v>7.14</c:v>
                </c:pt>
                <c:pt idx="149">
                  <c:v>7</c:v>
                </c:pt>
                <c:pt idx="150">
                  <c:v>6.95</c:v>
                </c:pt>
                <c:pt idx="151">
                  <c:v>6.92</c:v>
                </c:pt>
                <c:pt idx="152">
                  <c:v>6.72</c:v>
                </c:pt>
                <c:pt idx="153">
                  <c:v>6.71</c:v>
                </c:pt>
                <c:pt idx="154">
                  <c:v>6.87</c:v>
                </c:pt>
                <c:pt idx="155">
                  <c:v>6.72</c:v>
                </c:pt>
                <c:pt idx="156">
                  <c:v>6.79</c:v>
                </c:pt>
                <c:pt idx="157">
                  <c:v>6.81</c:v>
                </c:pt>
                <c:pt idx="158">
                  <c:v>7.04</c:v>
                </c:pt>
                <c:pt idx="159">
                  <c:v>6.92</c:v>
                </c:pt>
                <c:pt idx="160">
                  <c:v>7.15</c:v>
                </c:pt>
                <c:pt idx="161">
                  <c:v>7.55</c:v>
                </c:pt>
                <c:pt idx="162">
                  <c:v>7.63</c:v>
                </c:pt>
                <c:pt idx="163">
                  <c:v>7.94</c:v>
                </c:pt>
                <c:pt idx="164">
                  <c:v>7.82</c:v>
                </c:pt>
                <c:pt idx="165">
                  <c:v>7.85</c:v>
                </c:pt>
                <c:pt idx="166">
                  <c:v>7.74</c:v>
                </c:pt>
                <c:pt idx="167">
                  <c:v>7.91</c:v>
                </c:pt>
                <c:pt idx="168">
                  <c:v>8.2100000000000009</c:v>
                </c:pt>
                <c:pt idx="169">
                  <c:v>8.33</c:v>
                </c:pt>
                <c:pt idx="170">
                  <c:v>8.24</c:v>
                </c:pt>
                <c:pt idx="171">
                  <c:v>8.15</c:v>
                </c:pt>
                <c:pt idx="172">
                  <c:v>8.52</c:v>
                </c:pt>
                <c:pt idx="173">
                  <c:v>8.2899999999999991</c:v>
                </c:pt>
                <c:pt idx="174">
                  <c:v>8.15</c:v>
                </c:pt>
                <c:pt idx="175">
                  <c:v>8.0299999999999994</c:v>
                </c:pt>
                <c:pt idx="176">
                  <c:v>7.91</c:v>
                </c:pt>
                <c:pt idx="177">
                  <c:v>7.8</c:v>
                </c:pt>
                <c:pt idx="178">
                  <c:v>7.75</c:v>
                </c:pt>
                <c:pt idx="179">
                  <c:v>7.38</c:v>
                </c:pt>
                <c:pt idx="180">
                  <c:v>7.03</c:v>
                </c:pt>
                <c:pt idx="181">
                  <c:v>7.05</c:v>
                </c:pt>
                <c:pt idx="182">
                  <c:v>6.95</c:v>
                </c:pt>
                <c:pt idx="183">
                  <c:v>7.08</c:v>
                </c:pt>
                <c:pt idx="184">
                  <c:v>7.15</c:v>
                </c:pt>
                <c:pt idx="185">
                  <c:v>7.16</c:v>
                </c:pt>
                <c:pt idx="186">
                  <c:v>7.13</c:v>
                </c:pt>
                <c:pt idx="187">
                  <c:v>6.95</c:v>
                </c:pt>
                <c:pt idx="188">
                  <c:v>6.82</c:v>
                </c:pt>
                <c:pt idx="189">
                  <c:v>6.62</c:v>
                </c:pt>
                <c:pt idx="190">
                  <c:v>6.66</c:v>
                </c:pt>
                <c:pt idx="191">
                  <c:v>7.07</c:v>
                </c:pt>
                <c:pt idx="192">
                  <c:v>7</c:v>
                </c:pt>
                <c:pt idx="193">
                  <c:v>6.89</c:v>
                </c:pt>
                <c:pt idx="194">
                  <c:v>7.01</c:v>
                </c:pt>
                <c:pt idx="195">
                  <c:v>6.99</c:v>
                </c:pt>
                <c:pt idx="196">
                  <c:v>6.81</c:v>
                </c:pt>
                <c:pt idx="197">
                  <c:v>6.65</c:v>
                </c:pt>
                <c:pt idx="198">
                  <c:v>6.49</c:v>
                </c:pt>
                <c:pt idx="199">
                  <c:v>6.29</c:v>
                </c:pt>
                <c:pt idx="200">
                  <c:v>6.09</c:v>
                </c:pt>
                <c:pt idx="201">
                  <c:v>6.11</c:v>
                </c:pt>
                <c:pt idx="202">
                  <c:v>6.07</c:v>
                </c:pt>
                <c:pt idx="203">
                  <c:v>6.05</c:v>
                </c:pt>
                <c:pt idx="204">
                  <c:v>5.92</c:v>
                </c:pt>
                <c:pt idx="205">
                  <c:v>5.84</c:v>
                </c:pt>
                <c:pt idx="206">
                  <c:v>5.75</c:v>
                </c:pt>
                <c:pt idx="207">
                  <c:v>5.81</c:v>
                </c:pt>
                <c:pt idx="208">
                  <c:v>5.48</c:v>
                </c:pt>
                <c:pt idx="209">
                  <c:v>5.23</c:v>
                </c:pt>
                <c:pt idx="210">
                  <c:v>5.63</c:v>
                </c:pt>
                <c:pt idx="211">
                  <c:v>6.26</c:v>
                </c:pt>
                <c:pt idx="212">
                  <c:v>6.15</c:v>
                </c:pt>
                <c:pt idx="213">
                  <c:v>5.95</c:v>
                </c:pt>
                <c:pt idx="214">
                  <c:v>5.93</c:v>
                </c:pt>
                <c:pt idx="215">
                  <c:v>5.88</c:v>
                </c:pt>
                <c:pt idx="216">
                  <c:v>5.74</c:v>
                </c:pt>
                <c:pt idx="217">
                  <c:v>5.64</c:v>
                </c:pt>
                <c:pt idx="218">
                  <c:v>5.45</c:v>
                </c:pt>
                <c:pt idx="219">
                  <c:v>5.83</c:v>
                </c:pt>
                <c:pt idx="220">
                  <c:v>6.27</c:v>
                </c:pt>
                <c:pt idx="221">
                  <c:v>6.29</c:v>
                </c:pt>
                <c:pt idx="222">
                  <c:v>6.06</c:v>
                </c:pt>
                <c:pt idx="223">
                  <c:v>5.87</c:v>
                </c:pt>
                <c:pt idx="224">
                  <c:v>5.75</c:v>
                </c:pt>
                <c:pt idx="225">
                  <c:v>5.72</c:v>
                </c:pt>
                <c:pt idx="226">
                  <c:v>5.73</c:v>
                </c:pt>
                <c:pt idx="227">
                  <c:v>5.75</c:v>
                </c:pt>
                <c:pt idx="228">
                  <c:v>5.71</c:v>
                </c:pt>
                <c:pt idx="229">
                  <c:v>5.63</c:v>
                </c:pt>
                <c:pt idx="230">
                  <c:v>5.93</c:v>
                </c:pt>
                <c:pt idx="231">
                  <c:v>5.86</c:v>
                </c:pt>
                <c:pt idx="232">
                  <c:v>5.72</c:v>
                </c:pt>
                <c:pt idx="233">
                  <c:v>5.58</c:v>
                </c:pt>
                <c:pt idx="234">
                  <c:v>5.7</c:v>
                </c:pt>
                <c:pt idx="235">
                  <c:v>5.82</c:v>
                </c:pt>
                <c:pt idx="236">
                  <c:v>5.77</c:v>
                </c:pt>
                <c:pt idx="237">
                  <c:v>6.07</c:v>
                </c:pt>
                <c:pt idx="238">
                  <c:v>6.33</c:v>
                </c:pt>
                <c:pt idx="239">
                  <c:v>6.27</c:v>
                </c:pt>
                <c:pt idx="240">
                  <c:v>6.15</c:v>
                </c:pt>
                <c:pt idx="241">
                  <c:v>6.25</c:v>
                </c:pt>
                <c:pt idx="242">
                  <c:v>6.32</c:v>
                </c:pt>
                <c:pt idx="243">
                  <c:v>6.51</c:v>
                </c:pt>
                <c:pt idx="244">
                  <c:v>6.6</c:v>
                </c:pt>
                <c:pt idx="245">
                  <c:v>6.68</c:v>
                </c:pt>
                <c:pt idx="246">
                  <c:v>6.76</c:v>
                </c:pt>
                <c:pt idx="247">
                  <c:v>6.52</c:v>
                </c:pt>
                <c:pt idx="248">
                  <c:v>6.4</c:v>
                </c:pt>
                <c:pt idx="249">
                  <c:v>6.36</c:v>
                </c:pt>
                <c:pt idx="250">
                  <c:v>6.24</c:v>
                </c:pt>
                <c:pt idx="251">
                  <c:v>6.14</c:v>
                </c:pt>
                <c:pt idx="252">
                  <c:v>6.22</c:v>
                </c:pt>
                <c:pt idx="253">
                  <c:v>6.29</c:v>
                </c:pt>
                <c:pt idx="254">
                  <c:v>6.16</c:v>
                </c:pt>
                <c:pt idx="255">
                  <c:v>6.18</c:v>
                </c:pt>
                <c:pt idx="256">
                  <c:v>6.26</c:v>
                </c:pt>
                <c:pt idx="257">
                  <c:v>6.66</c:v>
                </c:pt>
                <c:pt idx="258">
                  <c:v>6.7</c:v>
                </c:pt>
                <c:pt idx="259">
                  <c:v>6.57</c:v>
                </c:pt>
                <c:pt idx="260">
                  <c:v>6.38</c:v>
                </c:pt>
                <c:pt idx="261">
                  <c:v>6.38</c:v>
                </c:pt>
                <c:pt idx="262">
                  <c:v>6.21</c:v>
                </c:pt>
                <c:pt idx="263">
                  <c:v>6.1</c:v>
                </c:pt>
                <c:pt idx="264">
                  <c:v>5.76</c:v>
                </c:pt>
                <c:pt idx="265">
                  <c:v>5.92</c:v>
                </c:pt>
                <c:pt idx="266">
                  <c:v>5.97</c:v>
                </c:pt>
                <c:pt idx="267">
                  <c:v>5.92</c:v>
                </c:pt>
                <c:pt idx="268">
                  <c:v>6.04</c:v>
                </c:pt>
                <c:pt idx="269">
                  <c:v>6.32</c:v>
                </c:pt>
                <c:pt idx="270">
                  <c:v>6.43</c:v>
                </c:pt>
                <c:pt idx="271">
                  <c:v>6.48</c:v>
                </c:pt>
                <c:pt idx="272">
                  <c:v>6.04</c:v>
                </c:pt>
                <c:pt idx="273">
                  <c:v>6.2</c:v>
                </c:pt>
                <c:pt idx="274">
                  <c:v>6.09</c:v>
                </c:pt>
                <c:pt idx="275">
                  <c:v>5.33</c:v>
                </c:pt>
                <c:pt idx="276">
                  <c:v>5.0599999999999996</c:v>
                </c:pt>
                <c:pt idx="277">
                  <c:v>5.13</c:v>
                </c:pt>
                <c:pt idx="278">
                  <c:v>5</c:v>
                </c:pt>
                <c:pt idx="279">
                  <c:v>4.8099999999999996</c:v>
                </c:pt>
                <c:pt idx="280">
                  <c:v>4.8600000000000003</c:v>
                </c:pt>
                <c:pt idx="281">
                  <c:v>5.42</c:v>
                </c:pt>
                <c:pt idx="282">
                  <c:v>5.22</c:v>
                </c:pt>
                <c:pt idx="283">
                  <c:v>5.19</c:v>
                </c:pt>
                <c:pt idx="284">
                  <c:v>5.0599999999999996</c:v>
                </c:pt>
                <c:pt idx="285">
                  <c:v>4.95</c:v>
                </c:pt>
                <c:pt idx="286">
                  <c:v>4.88</c:v>
                </c:pt>
                <c:pt idx="287">
                  <c:v>4.93</c:v>
                </c:pt>
                <c:pt idx="288">
                  <c:v>5.03</c:v>
                </c:pt>
                <c:pt idx="289">
                  <c:v>4.99</c:v>
                </c:pt>
                <c:pt idx="290">
                  <c:v>4.97</c:v>
                </c:pt>
                <c:pt idx="291">
                  <c:v>5.0999999999999996</c:v>
                </c:pt>
                <c:pt idx="292">
                  <c:v>4.8899999999999997</c:v>
                </c:pt>
                <c:pt idx="293">
                  <c:v>4.74</c:v>
                </c:pt>
                <c:pt idx="294">
                  <c:v>4.5599999999999996</c:v>
                </c:pt>
                <c:pt idx="295">
                  <c:v>4.43</c:v>
                </c:pt>
                <c:pt idx="296">
                  <c:v>4.3499999999999996</c:v>
                </c:pt>
                <c:pt idx="297">
                  <c:v>4.2300000000000004</c:v>
                </c:pt>
                <c:pt idx="298">
                  <c:v>4.3</c:v>
                </c:pt>
                <c:pt idx="299">
                  <c:v>4.71</c:v>
                </c:pt>
                <c:pt idx="300">
                  <c:v>4.76</c:v>
                </c:pt>
                <c:pt idx="301">
                  <c:v>4.95</c:v>
                </c:pt>
                <c:pt idx="302">
                  <c:v>4.84</c:v>
                </c:pt>
                <c:pt idx="303">
                  <c:v>4.84</c:v>
                </c:pt>
                <c:pt idx="304">
                  <c:v>4.6399999999999997</c:v>
                </c:pt>
                <c:pt idx="305">
                  <c:v>4.51</c:v>
                </c:pt>
                <c:pt idx="306">
                  <c:v>4.55</c:v>
                </c:pt>
                <c:pt idx="307">
                  <c:v>4.2699999999999996</c:v>
                </c:pt>
                <c:pt idx="308">
                  <c:v>4.1100000000000003</c:v>
                </c:pt>
                <c:pt idx="309">
                  <c:v>4.07</c:v>
                </c:pt>
                <c:pt idx="310">
                  <c:v>3.99</c:v>
                </c:pt>
                <c:pt idx="311">
                  <c:v>3.96</c:v>
                </c:pt>
                <c:pt idx="312">
                  <c:v>3.92</c:v>
                </c:pt>
                <c:pt idx="313">
                  <c:v>3.89</c:v>
                </c:pt>
                <c:pt idx="314">
                  <c:v>3.95</c:v>
                </c:pt>
                <c:pt idx="315">
                  <c:v>3.91</c:v>
                </c:pt>
                <c:pt idx="316">
                  <c:v>3.8</c:v>
                </c:pt>
                <c:pt idx="317">
                  <c:v>3.68</c:v>
                </c:pt>
                <c:pt idx="318">
                  <c:v>3.55</c:v>
                </c:pt>
                <c:pt idx="319">
                  <c:v>3.6</c:v>
                </c:pt>
                <c:pt idx="320">
                  <c:v>3.5</c:v>
                </c:pt>
                <c:pt idx="321">
                  <c:v>3.38</c:v>
                </c:pt>
                <c:pt idx="322">
                  <c:v>3.35</c:v>
                </c:pt>
                <c:pt idx="323">
                  <c:v>3.35</c:v>
                </c:pt>
                <c:pt idx="324">
                  <c:v>3.41</c:v>
                </c:pt>
                <c:pt idx="325">
                  <c:v>3.53</c:v>
                </c:pt>
                <c:pt idx="326">
                  <c:v>3.57</c:v>
                </c:pt>
                <c:pt idx="327">
                  <c:v>3.45</c:v>
                </c:pt>
                <c:pt idx="328">
                  <c:v>3.54</c:v>
                </c:pt>
                <c:pt idx="329">
                  <c:v>4.07</c:v>
                </c:pt>
                <c:pt idx="330">
                  <c:v>4.37</c:v>
                </c:pt>
                <c:pt idx="331">
                  <c:v>4.46</c:v>
                </c:pt>
                <c:pt idx="332">
                  <c:v>4.49</c:v>
                </c:pt>
                <c:pt idx="333">
                  <c:v>4.1900000000000004</c:v>
                </c:pt>
                <c:pt idx="334">
                  <c:v>4.26</c:v>
                </c:pt>
                <c:pt idx="335">
                  <c:v>4.46</c:v>
                </c:pt>
                <c:pt idx="336">
                  <c:v>4.43</c:v>
                </c:pt>
                <c:pt idx="337">
                  <c:v>4.3</c:v>
                </c:pt>
                <c:pt idx="338">
                  <c:v>4.34</c:v>
                </c:pt>
                <c:pt idx="339">
                  <c:v>4.34</c:v>
                </c:pt>
                <c:pt idx="340">
                  <c:v>4.1900000000000004</c:v>
                </c:pt>
                <c:pt idx="341">
                  <c:v>4.16</c:v>
                </c:pt>
                <c:pt idx="342">
                  <c:v>4.13</c:v>
                </c:pt>
                <c:pt idx="343">
                  <c:v>4.12</c:v>
                </c:pt>
                <c:pt idx="344">
                  <c:v>4.16</c:v>
                </c:pt>
                <c:pt idx="345">
                  <c:v>4.04</c:v>
                </c:pt>
                <c:pt idx="346">
                  <c:v>4</c:v>
                </c:pt>
                <c:pt idx="347">
                  <c:v>3.86</c:v>
                </c:pt>
                <c:pt idx="348">
                  <c:v>3.71</c:v>
                </c:pt>
                <c:pt idx="349">
                  <c:v>3.71</c:v>
                </c:pt>
              </c:numCache>
            </c:numRef>
          </c:val>
          <c:smooth val="0"/>
        </c:ser>
        <c:dLbls>
          <c:showLegendKey val="0"/>
          <c:showVal val="0"/>
          <c:showCatName val="0"/>
          <c:showSerName val="0"/>
          <c:showPercent val="0"/>
          <c:showBubbleSize val="0"/>
        </c:dLbls>
        <c:smooth val="0"/>
        <c:axId val="538146016"/>
        <c:axId val="538146576"/>
      </c:lineChart>
      <c:dateAx>
        <c:axId val="538146016"/>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538146576"/>
        <c:crosses val="autoZero"/>
        <c:auto val="1"/>
        <c:lblOffset val="100"/>
        <c:baseTimeUnit val="months"/>
        <c:majorUnit val="4"/>
        <c:majorTimeUnit val="years"/>
      </c:dateAx>
      <c:valAx>
        <c:axId val="538146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538146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manualLayout>
          <c:layoutTarget val="inner"/>
          <c:xMode val="edge"/>
          <c:yMode val="edge"/>
          <c:x val="0.12967914515779047"/>
          <c:y val="2.247979198994195E-2"/>
          <c:w val="0.81668697661798795"/>
          <c:h val="0.87134533382090029"/>
        </c:manualLayout>
      </c:layout>
      <c:areaChart>
        <c:grouping val="stacked"/>
        <c:varyColors val="0"/>
        <c:ser>
          <c:idx val="0"/>
          <c:order val="0"/>
          <c:tx>
            <c:strRef>
              <c:f>ChartData!$B$1</c:f>
              <c:strCache>
                <c:ptCount val="1"/>
                <c:pt idx="0">
                  <c:v>Traditional Security Holdings</c:v>
                </c:pt>
              </c:strCache>
            </c:strRef>
          </c:tx>
          <c:spPr>
            <a:solidFill>
              <a:schemeClr val="tx2">
                <a:lumMod val="75000"/>
              </a:schemeClr>
            </a:solidFill>
          </c:spPr>
          <c:cat>
            <c:numRef>
              <c:f>ChartData!$A$2:$A$348</c:f>
              <c:numCache>
                <c:formatCode>m/d/yyyy</c:formatCode>
                <c:ptCount val="347"/>
                <c:pt idx="0">
                  <c:v>39085</c:v>
                </c:pt>
                <c:pt idx="1">
                  <c:v>39092</c:v>
                </c:pt>
                <c:pt idx="2">
                  <c:v>39099</c:v>
                </c:pt>
                <c:pt idx="3">
                  <c:v>39106</c:v>
                </c:pt>
                <c:pt idx="4">
                  <c:v>39113</c:v>
                </c:pt>
                <c:pt idx="5">
                  <c:v>39120</c:v>
                </c:pt>
                <c:pt idx="6">
                  <c:v>39127</c:v>
                </c:pt>
                <c:pt idx="7">
                  <c:v>39134</c:v>
                </c:pt>
                <c:pt idx="8">
                  <c:v>39141</c:v>
                </c:pt>
                <c:pt idx="9">
                  <c:v>39148</c:v>
                </c:pt>
                <c:pt idx="10">
                  <c:v>39155</c:v>
                </c:pt>
                <c:pt idx="11">
                  <c:v>39162</c:v>
                </c:pt>
                <c:pt idx="12">
                  <c:v>39169</c:v>
                </c:pt>
                <c:pt idx="13">
                  <c:v>39176</c:v>
                </c:pt>
                <c:pt idx="14">
                  <c:v>39183</c:v>
                </c:pt>
                <c:pt idx="15">
                  <c:v>39190</c:v>
                </c:pt>
                <c:pt idx="16">
                  <c:v>39197</c:v>
                </c:pt>
                <c:pt idx="17">
                  <c:v>39204</c:v>
                </c:pt>
                <c:pt idx="18">
                  <c:v>39211</c:v>
                </c:pt>
                <c:pt idx="19">
                  <c:v>39218</c:v>
                </c:pt>
                <c:pt idx="20">
                  <c:v>39225</c:v>
                </c:pt>
                <c:pt idx="21">
                  <c:v>39232</c:v>
                </c:pt>
                <c:pt idx="22">
                  <c:v>39239</c:v>
                </c:pt>
                <c:pt idx="23">
                  <c:v>39246</c:v>
                </c:pt>
                <c:pt idx="24">
                  <c:v>39253</c:v>
                </c:pt>
                <c:pt idx="25">
                  <c:v>39260</c:v>
                </c:pt>
                <c:pt idx="26">
                  <c:v>39267</c:v>
                </c:pt>
                <c:pt idx="27">
                  <c:v>39274</c:v>
                </c:pt>
                <c:pt idx="28">
                  <c:v>39281</c:v>
                </c:pt>
                <c:pt idx="29">
                  <c:v>39288</c:v>
                </c:pt>
                <c:pt idx="30">
                  <c:v>39295</c:v>
                </c:pt>
                <c:pt idx="31">
                  <c:v>39302</c:v>
                </c:pt>
                <c:pt idx="32">
                  <c:v>39309</c:v>
                </c:pt>
                <c:pt idx="33">
                  <c:v>39316</c:v>
                </c:pt>
                <c:pt idx="34">
                  <c:v>39323</c:v>
                </c:pt>
                <c:pt idx="35">
                  <c:v>39330</c:v>
                </c:pt>
                <c:pt idx="36">
                  <c:v>39337</c:v>
                </c:pt>
                <c:pt idx="37">
                  <c:v>39344</c:v>
                </c:pt>
                <c:pt idx="38">
                  <c:v>39351</c:v>
                </c:pt>
                <c:pt idx="39">
                  <c:v>39358</c:v>
                </c:pt>
                <c:pt idx="40">
                  <c:v>39365</c:v>
                </c:pt>
                <c:pt idx="41">
                  <c:v>39372</c:v>
                </c:pt>
                <c:pt idx="42">
                  <c:v>39379</c:v>
                </c:pt>
                <c:pt idx="43">
                  <c:v>39386</c:v>
                </c:pt>
                <c:pt idx="44">
                  <c:v>39393</c:v>
                </c:pt>
                <c:pt idx="45">
                  <c:v>39400</c:v>
                </c:pt>
                <c:pt idx="46">
                  <c:v>39407</c:v>
                </c:pt>
                <c:pt idx="47">
                  <c:v>39414</c:v>
                </c:pt>
                <c:pt idx="48">
                  <c:v>39421</c:v>
                </c:pt>
                <c:pt idx="49">
                  <c:v>39428</c:v>
                </c:pt>
                <c:pt idx="50">
                  <c:v>39435</c:v>
                </c:pt>
                <c:pt idx="51">
                  <c:v>39442</c:v>
                </c:pt>
                <c:pt idx="52">
                  <c:v>39449</c:v>
                </c:pt>
                <c:pt idx="53">
                  <c:v>39456</c:v>
                </c:pt>
                <c:pt idx="54">
                  <c:v>39463</c:v>
                </c:pt>
                <c:pt idx="55">
                  <c:v>39470</c:v>
                </c:pt>
                <c:pt idx="56">
                  <c:v>39477</c:v>
                </c:pt>
                <c:pt idx="57">
                  <c:v>39484</c:v>
                </c:pt>
                <c:pt idx="58">
                  <c:v>39491</c:v>
                </c:pt>
                <c:pt idx="59">
                  <c:v>39498</c:v>
                </c:pt>
                <c:pt idx="60">
                  <c:v>39505</c:v>
                </c:pt>
                <c:pt idx="61">
                  <c:v>39512</c:v>
                </c:pt>
                <c:pt idx="62">
                  <c:v>39519</c:v>
                </c:pt>
                <c:pt idx="63">
                  <c:v>39526</c:v>
                </c:pt>
                <c:pt idx="64">
                  <c:v>39533</c:v>
                </c:pt>
                <c:pt idx="65">
                  <c:v>39540</c:v>
                </c:pt>
                <c:pt idx="66">
                  <c:v>39547</c:v>
                </c:pt>
                <c:pt idx="67">
                  <c:v>39554</c:v>
                </c:pt>
                <c:pt idx="68">
                  <c:v>39561</c:v>
                </c:pt>
                <c:pt idx="69">
                  <c:v>39568</c:v>
                </c:pt>
                <c:pt idx="70">
                  <c:v>39575</c:v>
                </c:pt>
                <c:pt idx="71">
                  <c:v>39582</c:v>
                </c:pt>
                <c:pt idx="72">
                  <c:v>39589</c:v>
                </c:pt>
                <c:pt idx="73">
                  <c:v>39596</c:v>
                </c:pt>
                <c:pt idx="74">
                  <c:v>39603</c:v>
                </c:pt>
                <c:pt idx="75">
                  <c:v>39610</c:v>
                </c:pt>
                <c:pt idx="76">
                  <c:v>39617</c:v>
                </c:pt>
                <c:pt idx="77">
                  <c:v>39624</c:v>
                </c:pt>
                <c:pt idx="78">
                  <c:v>39631</c:v>
                </c:pt>
                <c:pt idx="79">
                  <c:v>39638</c:v>
                </c:pt>
                <c:pt idx="80">
                  <c:v>39645</c:v>
                </c:pt>
                <c:pt idx="81">
                  <c:v>39652</c:v>
                </c:pt>
                <c:pt idx="82">
                  <c:v>39659</c:v>
                </c:pt>
                <c:pt idx="83">
                  <c:v>39666</c:v>
                </c:pt>
                <c:pt idx="84">
                  <c:v>39673</c:v>
                </c:pt>
                <c:pt idx="85">
                  <c:v>39680</c:v>
                </c:pt>
                <c:pt idx="86">
                  <c:v>39687</c:v>
                </c:pt>
                <c:pt idx="87">
                  <c:v>39694</c:v>
                </c:pt>
                <c:pt idx="88">
                  <c:v>39701</c:v>
                </c:pt>
                <c:pt idx="89">
                  <c:v>39708</c:v>
                </c:pt>
                <c:pt idx="90">
                  <c:v>39715</c:v>
                </c:pt>
                <c:pt idx="91">
                  <c:v>39722</c:v>
                </c:pt>
                <c:pt idx="92">
                  <c:v>39729</c:v>
                </c:pt>
                <c:pt idx="93">
                  <c:v>39736</c:v>
                </c:pt>
                <c:pt idx="94">
                  <c:v>39743</c:v>
                </c:pt>
                <c:pt idx="95">
                  <c:v>39750</c:v>
                </c:pt>
                <c:pt idx="96">
                  <c:v>39757</c:v>
                </c:pt>
                <c:pt idx="97">
                  <c:v>39764</c:v>
                </c:pt>
                <c:pt idx="98">
                  <c:v>39771</c:v>
                </c:pt>
                <c:pt idx="99">
                  <c:v>39778</c:v>
                </c:pt>
                <c:pt idx="100">
                  <c:v>39785</c:v>
                </c:pt>
                <c:pt idx="101">
                  <c:v>39792</c:v>
                </c:pt>
                <c:pt idx="102">
                  <c:v>39799</c:v>
                </c:pt>
                <c:pt idx="103">
                  <c:v>39806</c:v>
                </c:pt>
                <c:pt idx="104">
                  <c:v>39813</c:v>
                </c:pt>
                <c:pt idx="105">
                  <c:v>39820</c:v>
                </c:pt>
                <c:pt idx="106">
                  <c:v>39827</c:v>
                </c:pt>
                <c:pt idx="107">
                  <c:v>39834</c:v>
                </c:pt>
                <c:pt idx="108">
                  <c:v>39841</c:v>
                </c:pt>
                <c:pt idx="109">
                  <c:v>39848</c:v>
                </c:pt>
                <c:pt idx="110">
                  <c:v>39855</c:v>
                </c:pt>
                <c:pt idx="111">
                  <c:v>39862</c:v>
                </c:pt>
                <c:pt idx="112">
                  <c:v>39869</c:v>
                </c:pt>
                <c:pt idx="113">
                  <c:v>39876</c:v>
                </c:pt>
                <c:pt idx="114">
                  <c:v>39883</c:v>
                </c:pt>
                <c:pt idx="115">
                  <c:v>39890</c:v>
                </c:pt>
                <c:pt idx="116">
                  <c:v>39897</c:v>
                </c:pt>
                <c:pt idx="117">
                  <c:v>39904</c:v>
                </c:pt>
                <c:pt idx="118">
                  <c:v>39911</c:v>
                </c:pt>
                <c:pt idx="119">
                  <c:v>39918</c:v>
                </c:pt>
                <c:pt idx="120">
                  <c:v>39925</c:v>
                </c:pt>
                <c:pt idx="121">
                  <c:v>39932</c:v>
                </c:pt>
                <c:pt idx="122">
                  <c:v>39939</c:v>
                </c:pt>
                <c:pt idx="123">
                  <c:v>39946</c:v>
                </c:pt>
                <c:pt idx="124">
                  <c:v>39953</c:v>
                </c:pt>
                <c:pt idx="125">
                  <c:v>39962</c:v>
                </c:pt>
                <c:pt idx="126">
                  <c:v>39967</c:v>
                </c:pt>
                <c:pt idx="127">
                  <c:v>39974</c:v>
                </c:pt>
                <c:pt idx="128">
                  <c:v>39981</c:v>
                </c:pt>
                <c:pt idx="129">
                  <c:v>39988</c:v>
                </c:pt>
                <c:pt idx="130">
                  <c:v>39995</c:v>
                </c:pt>
                <c:pt idx="131">
                  <c:v>40002</c:v>
                </c:pt>
                <c:pt idx="132">
                  <c:v>40009</c:v>
                </c:pt>
                <c:pt idx="133">
                  <c:v>40016</c:v>
                </c:pt>
                <c:pt idx="134">
                  <c:v>40023</c:v>
                </c:pt>
                <c:pt idx="135">
                  <c:v>40030</c:v>
                </c:pt>
                <c:pt idx="136">
                  <c:v>40037</c:v>
                </c:pt>
                <c:pt idx="137">
                  <c:v>40044</c:v>
                </c:pt>
                <c:pt idx="138">
                  <c:v>40051</c:v>
                </c:pt>
                <c:pt idx="139">
                  <c:v>40058</c:v>
                </c:pt>
                <c:pt idx="140">
                  <c:v>40065</c:v>
                </c:pt>
                <c:pt idx="141">
                  <c:v>40072</c:v>
                </c:pt>
                <c:pt idx="142">
                  <c:v>40079</c:v>
                </c:pt>
                <c:pt idx="143">
                  <c:v>40086</c:v>
                </c:pt>
                <c:pt idx="144">
                  <c:v>40093</c:v>
                </c:pt>
                <c:pt idx="145">
                  <c:v>40100</c:v>
                </c:pt>
                <c:pt idx="146">
                  <c:v>40107</c:v>
                </c:pt>
                <c:pt idx="147">
                  <c:v>40114</c:v>
                </c:pt>
                <c:pt idx="148">
                  <c:v>40121</c:v>
                </c:pt>
                <c:pt idx="149">
                  <c:v>40128</c:v>
                </c:pt>
                <c:pt idx="150">
                  <c:v>40135</c:v>
                </c:pt>
                <c:pt idx="151">
                  <c:v>40142</c:v>
                </c:pt>
                <c:pt idx="152">
                  <c:v>40149</c:v>
                </c:pt>
                <c:pt idx="153">
                  <c:v>40156</c:v>
                </c:pt>
                <c:pt idx="154">
                  <c:v>40163</c:v>
                </c:pt>
                <c:pt idx="155">
                  <c:v>40170</c:v>
                </c:pt>
                <c:pt idx="156">
                  <c:v>40177</c:v>
                </c:pt>
                <c:pt idx="157">
                  <c:v>40184</c:v>
                </c:pt>
                <c:pt idx="158">
                  <c:v>40191</c:v>
                </c:pt>
                <c:pt idx="159">
                  <c:v>40198</c:v>
                </c:pt>
                <c:pt idx="160">
                  <c:v>40204</c:v>
                </c:pt>
                <c:pt idx="161">
                  <c:v>40212</c:v>
                </c:pt>
                <c:pt idx="162">
                  <c:v>40219</c:v>
                </c:pt>
                <c:pt idx="163">
                  <c:v>40226</c:v>
                </c:pt>
                <c:pt idx="164">
                  <c:v>40233</c:v>
                </c:pt>
                <c:pt idx="165">
                  <c:v>40240</c:v>
                </c:pt>
                <c:pt idx="166">
                  <c:v>40247</c:v>
                </c:pt>
                <c:pt idx="167">
                  <c:v>40254</c:v>
                </c:pt>
                <c:pt idx="168">
                  <c:v>40261</c:v>
                </c:pt>
                <c:pt idx="169">
                  <c:v>40268</c:v>
                </c:pt>
                <c:pt idx="170">
                  <c:v>40275</c:v>
                </c:pt>
                <c:pt idx="171">
                  <c:v>40282</c:v>
                </c:pt>
                <c:pt idx="172">
                  <c:v>40289</c:v>
                </c:pt>
                <c:pt idx="173">
                  <c:v>40296</c:v>
                </c:pt>
                <c:pt idx="174">
                  <c:v>40303</c:v>
                </c:pt>
                <c:pt idx="175">
                  <c:v>40310</c:v>
                </c:pt>
                <c:pt idx="176">
                  <c:v>40317</c:v>
                </c:pt>
                <c:pt idx="177">
                  <c:v>40324</c:v>
                </c:pt>
                <c:pt idx="178">
                  <c:v>40331</c:v>
                </c:pt>
                <c:pt idx="179">
                  <c:v>40338</c:v>
                </c:pt>
                <c:pt idx="180">
                  <c:v>40345</c:v>
                </c:pt>
                <c:pt idx="181">
                  <c:v>40352</c:v>
                </c:pt>
                <c:pt idx="182">
                  <c:v>40359</c:v>
                </c:pt>
                <c:pt idx="183">
                  <c:v>40366</c:v>
                </c:pt>
                <c:pt idx="184">
                  <c:v>40373</c:v>
                </c:pt>
                <c:pt idx="185">
                  <c:v>40380</c:v>
                </c:pt>
                <c:pt idx="186">
                  <c:v>40387</c:v>
                </c:pt>
                <c:pt idx="187">
                  <c:v>40394</c:v>
                </c:pt>
                <c:pt idx="188">
                  <c:v>40401</c:v>
                </c:pt>
                <c:pt idx="189">
                  <c:v>40408</c:v>
                </c:pt>
                <c:pt idx="190">
                  <c:v>40415</c:v>
                </c:pt>
                <c:pt idx="191">
                  <c:v>40422</c:v>
                </c:pt>
                <c:pt idx="192">
                  <c:v>40429</c:v>
                </c:pt>
                <c:pt idx="193">
                  <c:v>40436</c:v>
                </c:pt>
                <c:pt idx="194">
                  <c:v>40443</c:v>
                </c:pt>
                <c:pt idx="195">
                  <c:v>40450</c:v>
                </c:pt>
                <c:pt idx="196">
                  <c:v>40457</c:v>
                </c:pt>
                <c:pt idx="197">
                  <c:v>40464</c:v>
                </c:pt>
                <c:pt idx="198">
                  <c:v>40471</c:v>
                </c:pt>
                <c:pt idx="199">
                  <c:v>40478</c:v>
                </c:pt>
                <c:pt idx="200">
                  <c:v>40485</c:v>
                </c:pt>
                <c:pt idx="201">
                  <c:v>40492</c:v>
                </c:pt>
                <c:pt idx="202">
                  <c:v>40499</c:v>
                </c:pt>
                <c:pt idx="203">
                  <c:v>40506</c:v>
                </c:pt>
                <c:pt idx="204">
                  <c:v>40513</c:v>
                </c:pt>
                <c:pt idx="205">
                  <c:v>40520</c:v>
                </c:pt>
                <c:pt idx="206">
                  <c:v>40527</c:v>
                </c:pt>
                <c:pt idx="207">
                  <c:v>40534</c:v>
                </c:pt>
                <c:pt idx="208">
                  <c:v>40541</c:v>
                </c:pt>
                <c:pt idx="209">
                  <c:v>40548</c:v>
                </c:pt>
                <c:pt idx="210">
                  <c:v>40555</c:v>
                </c:pt>
                <c:pt idx="211">
                  <c:v>40562</c:v>
                </c:pt>
                <c:pt idx="212">
                  <c:v>40569</c:v>
                </c:pt>
                <c:pt idx="213">
                  <c:v>40576</c:v>
                </c:pt>
                <c:pt idx="214">
                  <c:v>40583</c:v>
                </c:pt>
                <c:pt idx="215">
                  <c:v>40590</c:v>
                </c:pt>
                <c:pt idx="216">
                  <c:v>40597</c:v>
                </c:pt>
                <c:pt idx="217">
                  <c:v>40604</c:v>
                </c:pt>
                <c:pt idx="218">
                  <c:v>40611</c:v>
                </c:pt>
                <c:pt idx="219">
                  <c:v>40618</c:v>
                </c:pt>
                <c:pt idx="220">
                  <c:v>40625</c:v>
                </c:pt>
                <c:pt idx="221">
                  <c:v>40632</c:v>
                </c:pt>
                <c:pt idx="222">
                  <c:v>40639</c:v>
                </c:pt>
                <c:pt idx="223">
                  <c:v>40646</c:v>
                </c:pt>
                <c:pt idx="224">
                  <c:v>40653</c:v>
                </c:pt>
                <c:pt idx="225">
                  <c:v>40660</c:v>
                </c:pt>
                <c:pt idx="226">
                  <c:v>40667</c:v>
                </c:pt>
                <c:pt idx="227">
                  <c:v>40674</c:v>
                </c:pt>
                <c:pt idx="228">
                  <c:v>40681</c:v>
                </c:pt>
                <c:pt idx="229">
                  <c:v>40688</c:v>
                </c:pt>
                <c:pt idx="230">
                  <c:v>40695</c:v>
                </c:pt>
                <c:pt idx="231">
                  <c:v>40702</c:v>
                </c:pt>
                <c:pt idx="232">
                  <c:v>40709</c:v>
                </c:pt>
                <c:pt idx="233">
                  <c:v>40716</c:v>
                </c:pt>
                <c:pt idx="234">
                  <c:v>40723</c:v>
                </c:pt>
                <c:pt idx="235">
                  <c:v>40730</c:v>
                </c:pt>
                <c:pt idx="236">
                  <c:v>40737</c:v>
                </c:pt>
                <c:pt idx="237">
                  <c:v>40744</c:v>
                </c:pt>
                <c:pt idx="238">
                  <c:v>40751</c:v>
                </c:pt>
                <c:pt idx="239">
                  <c:v>40758</c:v>
                </c:pt>
                <c:pt idx="240">
                  <c:v>40765</c:v>
                </c:pt>
                <c:pt idx="241">
                  <c:v>40772</c:v>
                </c:pt>
                <c:pt idx="242">
                  <c:v>40779</c:v>
                </c:pt>
                <c:pt idx="243">
                  <c:v>40786</c:v>
                </c:pt>
                <c:pt idx="244">
                  <c:v>40793</c:v>
                </c:pt>
                <c:pt idx="245">
                  <c:v>40800</c:v>
                </c:pt>
                <c:pt idx="246">
                  <c:v>40807</c:v>
                </c:pt>
                <c:pt idx="247">
                  <c:v>40814</c:v>
                </c:pt>
                <c:pt idx="248">
                  <c:v>40821</c:v>
                </c:pt>
                <c:pt idx="249">
                  <c:v>40828</c:v>
                </c:pt>
                <c:pt idx="250">
                  <c:v>40835</c:v>
                </c:pt>
                <c:pt idx="251">
                  <c:v>40842</c:v>
                </c:pt>
                <c:pt idx="252">
                  <c:v>40849</c:v>
                </c:pt>
                <c:pt idx="253">
                  <c:v>40856</c:v>
                </c:pt>
                <c:pt idx="254">
                  <c:v>40863</c:v>
                </c:pt>
                <c:pt idx="255">
                  <c:v>40870</c:v>
                </c:pt>
                <c:pt idx="256">
                  <c:v>40877</c:v>
                </c:pt>
                <c:pt idx="257">
                  <c:v>40884</c:v>
                </c:pt>
                <c:pt idx="258">
                  <c:v>40891</c:v>
                </c:pt>
                <c:pt idx="259">
                  <c:v>40898</c:v>
                </c:pt>
                <c:pt idx="260">
                  <c:v>40905</c:v>
                </c:pt>
                <c:pt idx="261">
                  <c:v>40912</c:v>
                </c:pt>
                <c:pt idx="262">
                  <c:v>40919</c:v>
                </c:pt>
                <c:pt idx="263">
                  <c:v>40926</c:v>
                </c:pt>
                <c:pt idx="264">
                  <c:v>40933</c:v>
                </c:pt>
                <c:pt idx="265">
                  <c:v>40940</c:v>
                </c:pt>
                <c:pt idx="266">
                  <c:v>40947</c:v>
                </c:pt>
                <c:pt idx="267">
                  <c:v>40954</c:v>
                </c:pt>
                <c:pt idx="268">
                  <c:v>40960</c:v>
                </c:pt>
                <c:pt idx="269">
                  <c:v>40961</c:v>
                </c:pt>
                <c:pt idx="270">
                  <c:v>40968</c:v>
                </c:pt>
                <c:pt idx="271">
                  <c:v>40975</c:v>
                </c:pt>
                <c:pt idx="272">
                  <c:v>40982</c:v>
                </c:pt>
                <c:pt idx="273">
                  <c:v>40996</c:v>
                </c:pt>
                <c:pt idx="274">
                  <c:v>41003</c:v>
                </c:pt>
                <c:pt idx="275">
                  <c:v>41010</c:v>
                </c:pt>
                <c:pt idx="276">
                  <c:v>41017</c:v>
                </c:pt>
                <c:pt idx="277">
                  <c:v>41024</c:v>
                </c:pt>
                <c:pt idx="278">
                  <c:v>41031</c:v>
                </c:pt>
                <c:pt idx="279">
                  <c:v>41038</c:v>
                </c:pt>
                <c:pt idx="280">
                  <c:v>41045</c:v>
                </c:pt>
                <c:pt idx="281">
                  <c:v>41054</c:v>
                </c:pt>
                <c:pt idx="282">
                  <c:v>41059</c:v>
                </c:pt>
                <c:pt idx="283">
                  <c:v>41066</c:v>
                </c:pt>
                <c:pt idx="284">
                  <c:v>41073</c:v>
                </c:pt>
                <c:pt idx="285">
                  <c:v>41080</c:v>
                </c:pt>
                <c:pt idx="286">
                  <c:v>41087</c:v>
                </c:pt>
                <c:pt idx="287">
                  <c:v>41094</c:v>
                </c:pt>
                <c:pt idx="288">
                  <c:v>41101</c:v>
                </c:pt>
                <c:pt idx="289">
                  <c:v>41108</c:v>
                </c:pt>
                <c:pt idx="290">
                  <c:v>41115</c:v>
                </c:pt>
                <c:pt idx="291">
                  <c:v>41122</c:v>
                </c:pt>
                <c:pt idx="292">
                  <c:v>41129</c:v>
                </c:pt>
                <c:pt idx="293">
                  <c:v>41136</c:v>
                </c:pt>
                <c:pt idx="294">
                  <c:v>41143</c:v>
                </c:pt>
                <c:pt idx="295">
                  <c:v>41150</c:v>
                </c:pt>
                <c:pt idx="296">
                  <c:v>41157</c:v>
                </c:pt>
                <c:pt idx="297">
                  <c:v>41164</c:v>
                </c:pt>
                <c:pt idx="298">
                  <c:v>41171</c:v>
                </c:pt>
                <c:pt idx="299">
                  <c:v>41178</c:v>
                </c:pt>
                <c:pt idx="300">
                  <c:v>41185</c:v>
                </c:pt>
                <c:pt idx="301">
                  <c:v>41192</c:v>
                </c:pt>
                <c:pt idx="302">
                  <c:v>41199</c:v>
                </c:pt>
                <c:pt idx="303">
                  <c:v>41206</c:v>
                </c:pt>
                <c:pt idx="304">
                  <c:v>41213</c:v>
                </c:pt>
                <c:pt idx="305">
                  <c:v>41222</c:v>
                </c:pt>
                <c:pt idx="306">
                  <c:v>41234</c:v>
                </c:pt>
                <c:pt idx="307">
                  <c:v>41241</c:v>
                </c:pt>
                <c:pt idx="308">
                  <c:v>41255</c:v>
                </c:pt>
                <c:pt idx="309">
                  <c:v>41258</c:v>
                </c:pt>
                <c:pt idx="310">
                  <c:v>41262</c:v>
                </c:pt>
                <c:pt idx="311">
                  <c:v>41269</c:v>
                </c:pt>
                <c:pt idx="312">
                  <c:v>41276</c:v>
                </c:pt>
                <c:pt idx="313">
                  <c:v>41283</c:v>
                </c:pt>
                <c:pt idx="314">
                  <c:v>41290</c:v>
                </c:pt>
                <c:pt idx="315">
                  <c:v>41299</c:v>
                </c:pt>
                <c:pt idx="316">
                  <c:v>41304</c:v>
                </c:pt>
                <c:pt idx="317">
                  <c:v>41311</c:v>
                </c:pt>
                <c:pt idx="318">
                  <c:v>41318</c:v>
                </c:pt>
                <c:pt idx="319">
                  <c:v>41325</c:v>
                </c:pt>
                <c:pt idx="320">
                  <c:v>41332</c:v>
                </c:pt>
                <c:pt idx="321">
                  <c:v>41339</c:v>
                </c:pt>
                <c:pt idx="322">
                  <c:v>41346</c:v>
                </c:pt>
                <c:pt idx="323">
                  <c:v>41353</c:v>
                </c:pt>
                <c:pt idx="324">
                  <c:v>41360</c:v>
                </c:pt>
                <c:pt idx="325">
                  <c:v>41367</c:v>
                </c:pt>
                <c:pt idx="326">
                  <c:v>41374</c:v>
                </c:pt>
                <c:pt idx="327">
                  <c:v>41381</c:v>
                </c:pt>
                <c:pt idx="328">
                  <c:v>41388</c:v>
                </c:pt>
                <c:pt idx="329">
                  <c:v>41395</c:v>
                </c:pt>
                <c:pt idx="330">
                  <c:v>41402</c:v>
                </c:pt>
                <c:pt idx="331">
                  <c:v>41409</c:v>
                </c:pt>
                <c:pt idx="332">
                  <c:v>41416</c:v>
                </c:pt>
                <c:pt idx="333">
                  <c:v>41423</c:v>
                </c:pt>
                <c:pt idx="334">
                  <c:v>41430</c:v>
                </c:pt>
                <c:pt idx="335">
                  <c:v>41437</c:v>
                </c:pt>
                <c:pt idx="336">
                  <c:v>41444</c:v>
                </c:pt>
                <c:pt idx="337">
                  <c:v>41451</c:v>
                </c:pt>
                <c:pt idx="338">
                  <c:v>41458</c:v>
                </c:pt>
                <c:pt idx="339">
                  <c:v>41465</c:v>
                </c:pt>
                <c:pt idx="340">
                  <c:v>41472</c:v>
                </c:pt>
                <c:pt idx="341">
                  <c:v>41479</c:v>
                </c:pt>
                <c:pt idx="342">
                  <c:v>41486</c:v>
                </c:pt>
                <c:pt idx="343">
                  <c:v>41493</c:v>
                </c:pt>
                <c:pt idx="344">
                  <c:v>41500</c:v>
                </c:pt>
                <c:pt idx="345">
                  <c:v>41507</c:v>
                </c:pt>
                <c:pt idx="346">
                  <c:v>41514</c:v>
                </c:pt>
              </c:numCache>
            </c:numRef>
          </c:cat>
          <c:val>
            <c:numRef>
              <c:f>ChartData!$B$2:$B$348</c:f>
              <c:numCache>
                <c:formatCode>General</c:formatCode>
                <c:ptCount val="347"/>
                <c:pt idx="0">
                  <c:v>771569</c:v>
                </c:pt>
                <c:pt idx="1">
                  <c:v>775795</c:v>
                </c:pt>
                <c:pt idx="2">
                  <c:v>777708</c:v>
                </c:pt>
                <c:pt idx="3">
                  <c:v>777213</c:v>
                </c:pt>
                <c:pt idx="4">
                  <c:v>777579</c:v>
                </c:pt>
                <c:pt idx="5">
                  <c:v>776052</c:v>
                </c:pt>
                <c:pt idx="6">
                  <c:v>777917</c:v>
                </c:pt>
                <c:pt idx="7">
                  <c:v>776444</c:v>
                </c:pt>
                <c:pt idx="8">
                  <c:v>777065</c:v>
                </c:pt>
                <c:pt idx="9">
                  <c:v>778604</c:v>
                </c:pt>
                <c:pt idx="10">
                  <c:v>778560</c:v>
                </c:pt>
                <c:pt idx="11">
                  <c:v>779210</c:v>
                </c:pt>
                <c:pt idx="12">
                  <c:v>780301</c:v>
                </c:pt>
                <c:pt idx="13">
                  <c:v>778991</c:v>
                </c:pt>
                <c:pt idx="14">
                  <c:v>780336</c:v>
                </c:pt>
                <c:pt idx="15">
                  <c:v>781361</c:v>
                </c:pt>
                <c:pt idx="16">
                  <c:v>782129</c:v>
                </c:pt>
                <c:pt idx="17">
                  <c:v>783936</c:v>
                </c:pt>
                <c:pt idx="18">
                  <c:v>786752</c:v>
                </c:pt>
                <c:pt idx="19">
                  <c:v>786550</c:v>
                </c:pt>
                <c:pt idx="20">
                  <c:v>785997</c:v>
                </c:pt>
                <c:pt idx="21">
                  <c:v>786033</c:v>
                </c:pt>
                <c:pt idx="22">
                  <c:v>784360</c:v>
                </c:pt>
                <c:pt idx="23">
                  <c:v>786772</c:v>
                </c:pt>
                <c:pt idx="24">
                  <c:v>785699</c:v>
                </c:pt>
                <c:pt idx="25">
                  <c:v>787147</c:v>
                </c:pt>
                <c:pt idx="26">
                  <c:v>780390</c:v>
                </c:pt>
                <c:pt idx="27">
                  <c:v>787374</c:v>
                </c:pt>
                <c:pt idx="28">
                  <c:v>785962</c:v>
                </c:pt>
                <c:pt idx="29">
                  <c:v>786062</c:v>
                </c:pt>
                <c:pt idx="30">
                  <c:v>784674</c:v>
                </c:pt>
                <c:pt idx="31">
                  <c:v>787327</c:v>
                </c:pt>
                <c:pt idx="32">
                  <c:v>785954</c:v>
                </c:pt>
                <c:pt idx="33">
                  <c:v>784532</c:v>
                </c:pt>
                <c:pt idx="34">
                  <c:v>779362</c:v>
                </c:pt>
                <c:pt idx="35">
                  <c:v>773755</c:v>
                </c:pt>
                <c:pt idx="36">
                  <c:v>774120</c:v>
                </c:pt>
                <c:pt idx="37">
                  <c:v>777459</c:v>
                </c:pt>
                <c:pt idx="38">
                  <c:v>776315</c:v>
                </c:pt>
                <c:pt idx="39">
                  <c:v>775901</c:v>
                </c:pt>
                <c:pt idx="40">
                  <c:v>776557</c:v>
                </c:pt>
                <c:pt idx="41">
                  <c:v>773723</c:v>
                </c:pt>
                <c:pt idx="42">
                  <c:v>773131</c:v>
                </c:pt>
                <c:pt idx="43">
                  <c:v>771470</c:v>
                </c:pt>
                <c:pt idx="44">
                  <c:v>772354</c:v>
                </c:pt>
                <c:pt idx="45">
                  <c:v>771535</c:v>
                </c:pt>
                <c:pt idx="46">
                  <c:v>770663</c:v>
                </c:pt>
                <c:pt idx="47">
                  <c:v>771677</c:v>
                </c:pt>
                <c:pt idx="48">
                  <c:v>773958</c:v>
                </c:pt>
                <c:pt idx="49">
                  <c:v>766809</c:v>
                </c:pt>
                <c:pt idx="50">
                  <c:v>758996</c:v>
                </c:pt>
                <c:pt idx="51">
                  <c:v>740475</c:v>
                </c:pt>
                <c:pt idx="52">
                  <c:v>724107</c:v>
                </c:pt>
                <c:pt idx="53">
                  <c:v>718496</c:v>
                </c:pt>
                <c:pt idx="54">
                  <c:v>721165</c:v>
                </c:pt>
                <c:pt idx="55">
                  <c:v>712865</c:v>
                </c:pt>
                <c:pt idx="56">
                  <c:v>706841</c:v>
                </c:pt>
                <c:pt idx="57">
                  <c:v>701397</c:v>
                </c:pt>
                <c:pt idx="58">
                  <c:v>703622</c:v>
                </c:pt>
                <c:pt idx="59">
                  <c:v>697345</c:v>
                </c:pt>
                <c:pt idx="60">
                  <c:v>698899</c:v>
                </c:pt>
                <c:pt idx="61">
                  <c:v>694345</c:v>
                </c:pt>
                <c:pt idx="62">
                  <c:v>697494</c:v>
                </c:pt>
                <c:pt idx="63">
                  <c:v>664666</c:v>
                </c:pt>
                <c:pt idx="64">
                  <c:v>619037</c:v>
                </c:pt>
                <c:pt idx="65">
                  <c:v>503479</c:v>
                </c:pt>
                <c:pt idx="66">
                  <c:v>451112</c:v>
                </c:pt>
                <c:pt idx="67">
                  <c:v>410205</c:v>
                </c:pt>
                <c:pt idx="68">
                  <c:v>378971</c:v>
                </c:pt>
                <c:pt idx="69">
                  <c:v>385300</c:v>
                </c:pt>
                <c:pt idx="70">
                  <c:v>377491</c:v>
                </c:pt>
                <c:pt idx="71">
                  <c:v>369513</c:v>
                </c:pt>
                <c:pt idx="72">
                  <c:v>371762</c:v>
                </c:pt>
                <c:pt idx="73">
                  <c:v>378343</c:v>
                </c:pt>
                <c:pt idx="74">
                  <c:v>371291</c:v>
                </c:pt>
                <c:pt idx="75">
                  <c:v>375350</c:v>
                </c:pt>
                <c:pt idx="76">
                  <c:v>359344</c:v>
                </c:pt>
                <c:pt idx="77">
                  <c:v>366701</c:v>
                </c:pt>
                <c:pt idx="78">
                  <c:v>361356</c:v>
                </c:pt>
                <c:pt idx="79">
                  <c:v>369150</c:v>
                </c:pt>
                <c:pt idx="80">
                  <c:v>374734</c:v>
                </c:pt>
                <c:pt idx="81">
                  <c:v>362533</c:v>
                </c:pt>
                <c:pt idx="82">
                  <c:v>352521</c:v>
                </c:pt>
                <c:pt idx="83">
                  <c:v>346432</c:v>
                </c:pt>
                <c:pt idx="84">
                  <c:v>348242</c:v>
                </c:pt>
                <c:pt idx="85">
                  <c:v>354689</c:v>
                </c:pt>
                <c:pt idx="86">
                  <c:v>333430</c:v>
                </c:pt>
                <c:pt idx="87">
                  <c:v>328606</c:v>
                </c:pt>
                <c:pt idx="88">
                  <c:v>311701</c:v>
                </c:pt>
                <c:pt idx="89">
                  <c:v>304146</c:v>
                </c:pt>
                <c:pt idx="90">
                  <c:v>271610</c:v>
                </c:pt>
                <c:pt idx="91">
                  <c:v>220811</c:v>
                </c:pt>
                <c:pt idx="92">
                  <c:v>265250</c:v>
                </c:pt>
                <c:pt idx="93">
                  <c:v>256154</c:v>
                </c:pt>
                <c:pt idx="94">
                  <c:v>253398</c:v>
                </c:pt>
                <c:pt idx="95">
                  <c:v>253919</c:v>
                </c:pt>
                <c:pt idx="96">
                  <c:v>255814</c:v>
                </c:pt>
                <c:pt idx="97">
                  <c:v>258094</c:v>
                </c:pt>
                <c:pt idx="98">
                  <c:v>270934</c:v>
                </c:pt>
                <c:pt idx="99">
                  <c:v>280096</c:v>
                </c:pt>
                <c:pt idx="100">
                  <c:v>229310</c:v>
                </c:pt>
                <c:pt idx="101">
                  <c:v>236321</c:v>
                </c:pt>
                <c:pt idx="102">
                  <c:v>239033</c:v>
                </c:pt>
                <c:pt idx="103">
                  <c:v>291501</c:v>
                </c:pt>
                <c:pt idx="104">
                  <c:v>296299</c:v>
                </c:pt>
                <c:pt idx="105">
                  <c:v>306157</c:v>
                </c:pt>
                <c:pt idx="106">
                  <c:v>334820</c:v>
                </c:pt>
                <c:pt idx="107">
                  <c:v>334579</c:v>
                </c:pt>
                <c:pt idx="108">
                  <c:v>342748</c:v>
                </c:pt>
                <c:pt idx="109">
                  <c:v>348040</c:v>
                </c:pt>
                <c:pt idx="110">
                  <c:v>351544</c:v>
                </c:pt>
                <c:pt idx="111">
                  <c:v>353377</c:v>
                </c:pt>
                <c:pt idx="112">
                  <c:v>356844</c:v>
                </c:pt>
                <c:pt idx="113">
                  <c:v>321754</c:v>
                </c:pt>
                <c:pt idx="114">
                  <c:v>327313</c:v>
                </c:pt>
                <c:pt idx="115">
                  <c:v>329650</c:v>
                </c:pt>
                <c:pt idx="116">
                  <c:v>345998</c:v>
                </c:pt>
                <c:pt idx="117">
                  <c:v>376921</c:v>
                </c:pt>
                <c:pt idx="118">
                  <c:v>405314</c:v>
                </c:pt>
                <c:pt idx="119">
                  <c:v>408576</c:v>
                </c:pt>
                <c:pt idx="120">
                  <c:v>422292</c:v>
                </c:pt>
                <c:pt idx="121">
                  <c:v>432574</c:v>
                </c:pt>
                <c:pt idx="122">
                  <c:v>431916</c:v>
                </c:pt>
                <c:pt idx="123">
                  <c:v>430578</c:v>
                </c:pt>
                <c:pt idx="124">
                  <c:v>431082</c:v>
                </c:pt>
                <c:pt idx="125">
                  <c:v>438024</c:v>
                </c:pt>
                <c:pt idx="126">
                  <c:v>437118</c:v>
                </c:pt>
                <c:pt idx="127">
                  <c:v>437120</c:v>
                </c:pt>
                <c:pt idx="128">
                  <c:v>438863</c:v>
                </c:pt>
                <c:pt idx="129">
                  <c:v>442671</c:v>
                </c:pt>
                <c:pt idx="130">
                  <c:v>446005</c:v>
                </c:pt>
                <c:pt idx="131">
                  <c:v>455807</c:v>
                </c:pt>
                <c:pt idx="132">
                  <c:v>449567</c:v>
                </c:pt>
                <c:pt idx="133">
                  <c:v>454174</c:v>
                </c:pt>
                <c:pt idx="134">
                  <c:v>460530</c:v>
                </c:pt>
                <c:pt idx="135">
                  <c:v>459666</c:v>
                </c:pt>
                <c:pt idx="136">
                  <c:v>451132</c:v>
                </c:pt>
                <c:pt idx="137">
                  <c:v>446152</c:v>
                </c:pt>
                <c:pt idx="138">
                  <c:v>447315</c:v>
                </c:pt>
                <c:pt idx="139">
                  <c:v>447992</c:v>
                </c:pt>
                <c:pt idx="140">
                  <c:v>448394</c:v>
                </c:pt>
                <c:pt idx="141">
                  <c:v>453715</c:v>
                </c:pt>
                <c:pt idx="142">
                  <c:v>450996</c:v>
                </c:pt>
                <c:pt idx="143">
                  <c:v>454473</c:v>
                </c:pt>
                <c:pt idx="144">
                  <c:v>455958</c:v>
                </c:pt>
                <c:pt idx="145">
                  <c:v>457180</c:v>
                </c:pt>
                <c:pt idx="146">
                  <c:v>459112</c:v>
                </c:pt>
                <c:pt idx="147">
                  <c:v>460214</c:v>
                </c:pt>
                <c:pt idx="148">
                  <c:v>458990</c:v>
                </c:pt>
                <c:pt idx="149">
                  <c:v>459404</c:v>
                </c:pt>
                <c:pt idx="150">
                  <c:v>450358</c:v>
                </c:pt>
                <c:pt idx="151">
                  <c:v>451670</c:v>
                </c:pt>
                <c:pt idx="152">
                  <c:v>448953</c:v>
                </c:pt>
                <c:pt idx="153">
                  <c:v>449853</c:v>
                </c:pt>
                <c:pt idx="154">
                  <c:v>449859</c:v>
                </c:pt>
                <c:pt idx="155">
                  <c:v>450261</c:v>
                </c:pt>
                <c:pt idx="156">
                  <c:v>449442</c:v>
                </c:pt>
                <c:pt idx="157">
                  <c:v>442627</c:v>
                </c:pt>
                <c:pt idx="158">
                  <c:v>450529</c:v>
                </c:pt>
                <c:pt idx="159">
                  <c:v>452176</c:v>
                </c:pt>
                <c:pt idx="160">
                  <c:v>453511</c:v>
                </c:pt>
                <c:pt idx="161">
                  <c:v>452936</c:v>
                </c:pt>
                <c:pt idx="162">
                  <c:v>454235</c:v>
                </c:pt>
                <c:pt idx="163">
                  <c:v>445813</c:v>
                </c:pt>
                <c:pt idx="164">
                  <c:v>446183</c:v>
                </c:pt>
                <c:pt idx="165">
                  <c:v>448784</c:v>
                </c:pt>
                <c:pt idx="166">
                  <c:v>448939</c:v>
                </c:pt>
                <c:pt idx="167">
                  <c:v>448184</c:v>
                </c:pt>
                <c:pt idx="168">
                  <c:v>449211</c:v>
                </c:pt>
                <c:pt idx="169">
                  <c:v>447232</c:v>
                </c:pt>
                <c:pt idx="170">
                  <c:v>448492</c:v>
                </c:pt>
                <c:pt idx="171">
                  <c:v>447841</c:v>
                </c:pt>
                <c:pt idx="172">
                  <c:v>445608</c:v>
                </c:pt>
                <c:pt idx="173">
                  <c:v>445630</c:v>
                </c:pt>
                <c:pt idx="174">
                  <c:v>449721</c:v>
                </c:pt>
                <c:pt idx="175">
                  <c:v>451811</c:v>
                </c:pt>
                <c:pt idx="176">
                  <c:v>444166</c:v>
                </c:pt>
                <c:pt idx="177">
                  <c:v>444839</c:v>
                </c:pt>
                <c:pt idx="178">
                  <c:v>449317</c:v>
                </c:pt>
                <c:pt idx="179">
                  <c:v>449805</c:v>
                </c:pt>
                <c:pt idx="180">
                  <c:v>449689</c:v>
                </c:pt>
                <c:pt idx="181">
                  <c:v>451257</c:v>
                </c:pt>
                <c:pt idx="182">
                  <c:v>447588</c:v>
                </c:pt>
                <c:pt idx="183">
                  <c:v>447833</c:v>
                </c:pt>
                <c:pt idx="184">
                  <c:v>448094</c:v>
                </c:pt>
                <c:pt idx="185">
                  <c:v>450396</c:v>
                </c:pt>
                <c:pt idx="186">
                  <c:v>450848</c:v>
                </c:pt>
                <c:pt idx="187">
                  <c:v>450315</c:v>
                </c:pt>
                <c:pt idx="188">
                  <c:v>450799</c:v>
                </c:pt>
                <c:pt idx="189">
                  <c:v>445460</c:v>
                </c:pt>
                <c:pt idx="190">
                  <c:v>445083</c:v>
                </c:pt>
                <c:pt idx="191">
                  <c:v>445637</c:v>
                </c:pt>
                <c:pt idx="192">
                  <c:v>443690</c:v>
                </c:pt>
                <c:pt idx="193">
                  <c:v>442213</c:v>
                </c:pt>
                <c:pt idx="194">
                  <c:v>441490</c:v>
                </c:pt>
                <c:pt idx="195">
                  <c:v>441944</c:v>
                </c:pt>
                <c:pt idx="196">
                  <c:v>438012</c:v>
                </c:pt>
                <c:pt idx="197">
                  <c:v>444825</c:v>
                </c:pt>
                <c:pt idx="198">
                  <c:v>438779</c:v>
                </c:pt>
                <c:pt idx="199">
                  <c:v>442729</c:v>
                </c:pt>
                <c:pt idx="200">
                  <c:v>446947</c:v>
                </c:pt>
                <c:pt idx="201">
                  <c:v>442829</c:v>
                </c:pt>
                <c:pt idx="202">
                  <c:v>437660</c:v>
                </c:pt>
                <c:pt idx="203">
                  <c:v>438875</c:v>
                </c:pt>
                <c:pt idx="204">
                  <c:v>437592</c:v>
                </c:pt>
                <c:pt idx="205">
                  <c:v>435404</c:v>
                </c:pt>
                <c:pt idx="206">
                  <c:v>443435</c:v>
                </c:pt>
                <c:pt idx="207">
                  <c:v>428957</c:v>
                </c:pt>
                <c:pt idx="208">
                  <c:v>443165</c:v>
                </c:pt>
                <c:pt idx="209">
                  <c:v>431374</c:v>
                </c:pt>
                <c:pt idx="210">
                  <c:v>427794</c:v>
                </c:pt>
                <c:pt idx="211">
                  <c:v>438107</c:v>
                </c:pt>
                <c:pt idx="212">
                  <c:v>429603</c:v>
                </c:pt>
                <c:pt idx="213">
                  <c:v>432288</c:v>
                </c:pt>
                <c:pt idx="214">
                  <c:v>429782</c:v>
                </c:pt>
                <c:pt idx="215">
                  <c:v>439027</c:v>
                </c:pt>
                <c:pt idx="216">
                  <c:v>441917</c:v>
                </c:pt>
                <c:pt idx="217">
                  <c:v>443238</c:v>
                </c:pt>
                <c:pt idx="218">
                  <c:v>438432</c:v>
                </c:pt>
                <c:pt idx="219">
                  <c:v>459146</c:v>
                </c:pt>
                <c:pt idx="220">
                  <c:v>454216</c:v>
                </c:pt>
                <c:pt idx="221">
                  <c:v>448220</c:v>
                </c:pt>
                <c:pt idx="222">
                  <c:v>437225</c:v>
                </c:pt>
                <c:pt idx="223">
                  <c:v>446889</c:v>
                </c:pt>
                <c:pt idx="224">
                  <c:v>455994</c:v>
                </c:pt>
                <c:pt idx="225">
                  <c:v>471589</c:v>
                </c:pt>
                <c:pt idx="226">
                  <c:v>452001</c:v>
                </c:pt>
                <c:pt idx="227">
                  <c:v>454063</c:v>
                </c:pt>
                <c:pt idx="228">
                  <c:v>461605</c:v>
                </c:pt>
                <c:pt idx="229">
                  <c:v>462834</c:v>
                </c:pt>
                <c:pt idx="230">
                  <c:v>468883</c:v>
                </c:pt>
                <c:pt idx="231">
                  <c:v>464793</c:v>
                </c:pt>
                <c:pt idx="232">
                  <c:v>464085</c:v>
                </c:pt>
                <c:pt idx="233">
                  <c:v>458696</c:v>
                </c:pt>
                <c:pt idx="234">
                  <c:v>460299</c:v>
                </c:pt>
                <c:pt idx="235">
                  <c:v>472054</c:v>
                </c:pt>
                <c:pt idx="236">
                  <c:v>485709</c:v>
                </c:pt>
                <c:pt idx="237">
                  <c:v>496811</c:v>
                </c:pt>
                <c:pt idx="238">
                  <c:v>494000</c:v>
                </c:pt>
                <c:pt idx="239">
                  <c:v>491744</c:v>
                </c:pt>
                <c:pt idx="240">
                  <c:v>496845</c:v>
                </c:pt>
                <c:pt idx="241">
                  <c:v>512072</c:v>
                </c:pt>
                <c:pt idx="242">
                  <c:v>515684</c:v>
                </c:pt>
                <c:pt idx="243">
                  <c:v>510775</c:v>
                </c:pt>
                <c:pt idx="244">
                  <c:v>519850</c:v>
                </c:pt>
                <c:pt idx="245">
                  <c:v>519536</c:v>
                </c:pt>
                <c:pt idx="246">
                  <c:v>525405</c:v>
                </c:pt>
                <c:pt idx="247">
                  <c:v>524480</c:v>
                </c:pt>
                <c:pt idx="248">
                  <c:v>517905</c:v>
                </c:pt>
                <c:pt idx="249">
                  <c:v>517486</c:v>
                </c:pt>
                <c:pt idx="250">
                  <c:v>514739</c:v>
                </c:pt>
                <c:pt idx="251">
                  <c:v>510162</c:v>
                </c:pt>
                <c:pt idx="252">
                  <c:v>526814</c:v>
                </c:pt>
                <c:pt idx="253">
                  <c:v>505911</c:v>
                </c:pt>
                <c:pt idx="254">
                  <c:v>503427</c:v>
                </c:pt>
                <c:pt idx="255">
                  <c:v>505716</c:v>
                </c:pt>
                <c:pt idx="256">
                  <c:v>490977</c:v>
                </c:pt>
                <c:pt idx="257">
                  <c:v>496810</c:v>
                </c:pt>
                <c:pt idx="258">
                  <c:v>490788</c:v>
                </c:pt>
                <c:pt idx="259">
                  <c:v>474409</c:v>
                </c:pt>
                <c:pt idx="260">
                  <c:v>482728</c:v>
                </c:pt>
                <c:pt idx="261">
                  <c:v>484973</c:v>
                </c:pt>
                <c:pt idx="262">
                  <c:v>483227</c:v>
                </c:pt>
                <c:pt idx="263">
                  <c:v>470892</c:v>
                </c:pt>
                <c:pt idx="264">
                  <c:v>465292</c:v>
                </c:pt>
                <c:pt idx="265">
                  <c:v>472524</c:v>
                </c:pt>
                <c:pt idx="266">
                  <c:v>466919</c:v>
                </c:pt>
                <c:pt idx="267">
                  <c:v>445243</c:v>
                </c:pt>
                <c:pt idx="268">
                  <c:v>447442</c:v>
                </c:pt>
                <c:pt idx="269">
                  <c:v>458619</c:v>
                </c:pt>
                <c:pt idx="270">
                  <c:v>452600</c:v>
                </c:pt>
                <c:pt idx="271">
                  <c:v>446744</c:v>
                </c:pt>
                <c:pt idx="272">
                  <c:v>451602</c:v>
                </c:pt>
                <c:pt idx="273">
                  <c:v>449366</c:v>
                </c:pt>
                <c:pt idx="274">
                  <c:v>441680</c:v>
                </c:pt>
                <c:pt idx="275">
                  <c:v>441776</c:v>
                </c:pt>
                <c:pt idx="276">
                  <c:v>439123</c:v>
                </c:pt>
                <c:pt idx="277">
                  <c:v>436185</c:v>
                </c:pt>
                <c:pt idx="278">
                  <c:v>436142</c:v>
                </c:pt>
                <c:pt idx="279">
                  <c:v>428248</c:v>
                </c:pt>
                <c:pt idx="280">
                  <c:v>435211</c:v>
                </c:pt>
                <c:pt idx="281">
                  <c:v>428611</c:v>
                </c:pt>
                <c:pt idx="282">
                  <c:v>429573</c:v>
                </c:pt>
                <c:pt idx="283">
                  <c:v>414984</c:v>
                </c:pt>
                <c:pt idx="284">
                  <c:v>421505</c:v>
                </c:pt>
                <c:pt idx="285">
                  <c:v>414234</c:v>
                </c:pt>
                <c:pt idx="286">
                  <c:v>410031</c:v>
                </c:pt>
                <c:pt idx="287">
                  <c:v>405357</c:v>
                </c:pt>
                <c:pt idx="288">
                  <c:v>398984</c:v>
                </c:pt>
                <c:pt idx="289">
                  <c:v>398413</c:v>
                </c:pt>
                <c:pt idx="290">
                  <c:v>392384</c:v>
                </c:pt>
                <c:pt idx="291">
                  <c:v>385974</c:v>
                </c:pt>
                <c:pt idx="292">
                  <c:v>373667</c:v>
                </c:pt>
                <c:pt idx="293">
                  <c:v>371892</c:v>
                </c:pt>
                <c:pt idx="294">
                  <c:v>374751</c:v>
                </c:pt>
                <c:pt idx="295">
                  <c:v>370901</c:v>
                </c:pt>
                <c:pt idx="296">
                  <c:v>364148</c:v>
                </c:pt>
                <c:pt idx="297">
                  <c:v>366230</c:v>
                </c:pt>
                <c:pt idx="298">
                  <c:v>361725</c:v>
                </c:pt>
                <c:pt idx="299">
                  <c:v>357508</c:v>
                </c:pt>
                <c:pt idx="300">
                  <c:v>355269</c:v>
                </c:pt>
                <c:pt idx="301">
                  <c:v>365628</c:v>
                </c:pt>
                <c:pt idx="302">
                  <c:v>354062</c:v>
                </c:pt>
                <c:pt idx="303">
                  <c:v>367358</c:v>
                </c:pt>
                <c:pt idx="304">
                  <c:v>366395</c:v>
                </c:pt>
                <c:pt idx="305">
                  <c:v>360356</c:v>
                </c:pt>
                <c:pt idx="306">
                  <c:v>362752</c:v>
                </c:pt>
                <c:pt idx="307">
                  <c:v>360310</c:v>
                </c:pt>
                <c:pt idx="308">
                  <c:v>364191</c:v>
                </c:pt>
                <c:pt idx="309">
                  <c:v>365863</c:v>
                </c:pt>
                <c:pt idx="310">
                  <c:v>364352</c:v>
                </c:pt>
                <c:pt idx="311">
                  <c:v>360451</c:v>
                </c:pt>
                <c:pt idx="312">
                  <c:v>357816</c:v>
                </c:pt>
                <c:pt idx="313">
                  <c:v>356855</c:v>
                </c:pt>
                <c:pt idx="314">
                  <c:v>355948</c:v>
                </c:pt>
                <c:pt idx="315">
                  <c:v>359530</c:v>
                </c:pt>
                <c:pt idx="316">
                  <c:v>345820</c:v>
                </c:pt>
                <c:pt idx="317">
                  <c:v>347466</c:v>
                </c:pt>
                <c:pt idx="318">
                  <c:v>346217</c:v>
                </c:pt>
                <c:pt idx="319">
                  <c:v>349062</c:v>
                </c:pt>
                <c:pt idx="320">
                  <c:v>343428</c:v>
                </c:pt>
                <c:pt idx="321">
                  <c:v>345922</c:v>
                </c:pt>
                <c:pt idx="322">
                  <c:v>351406</c:v>
                </c:pt>
                <c:pt idx="323">
                  <c:v>345375</c:v>
                </c:pt>
                <c:pt idx="324">
                  <c:v>346161</c:v>
                </c:pt>
                <c:pt idx="325">
                  <c:v>339128</c:v>
                </c:pt>
                <c:pt idx="326">
                  <c:v>347502</c:v>
                </c:pt>
                <c:pt idx="327">
                  <c:v>345583</c:v>
                </c:pt>
                <c:pt idx="328">
                  <c:v>345613</c:v>
                </c:pt>
                <c:pt idx="329">
                  <c:v>339143</c:v>
                </c:pt>
                <c:pt idx="330">
                  <c:v>343208</c:v>
                </c:pt>
                <c:pt idx="331">
                  <c:v>344724</c:v>
                </c:pt>
                <c:pt idx="332">
                  <c:v>341657</c:v>
                </c:pt>
                <c:pt idx="333">
                  <c:v>346272</c:v>
                </c:pt>
                <c:pt idx="334">
                  <c:v>343027</c:v>
                </c:pt>
                <c:pt idx="335">
                  <c:v>348407</c:v>
                </c:pt>
                <c:pt idx="336">
                  <c:v>348251</c:v>
                </c:pt>
                <c:pt idx="337">
                  <c:v>344177</c:v>
                </c:pt>
                <c:pt idx="338">
                  <c:v>346546</c:v>
                </c:pt>
                <c:pt idx="339">
                  <c:v>352945</c:v>
                </c:pt>
                <c:pt idx="340">
                  <c:v>355740</c:v>
                </c:pt>
                <c:pt idx="341">
                  <c:v>352518</c:v>
                </c:pt>
                <c:pt idx="342">
                  <c:v>355286</c:v>
                </c:pt>
                <c:pt idx="343">
                  <c:v>354288</c:v>
                </c:pt>
                <c:pt idx="344">
                  <c:v>355602</c:v>
                </c:pt>
                <c:pt idx="345">
                  <c:v>352097</c:v>
                </c:pt>
                <c:pt idx="346">
                  <c:v>348385</c:v>
                </c:pt>
              </c:numCache>
            </c:numRef>
          </c:val>
        </c:ser>
        <c:ser>
          <c:idx val="1"/>
          <c:order val="1"/>
          <c:tx>
            <c:strRef>
              <c:f>ChartData!$C$1</c:f>
              <c:strCache>
                <c:ptCount val="1"/>
                <c:pt idx="0">
                  <c:v>Long Term Treasury Purchases</c:v>
                </c:pt>
              </c:strCache>
            </c:strRef>
          </c:tx>
          <c:spPr>
            <a:solidFill>
              <a:schemeClr val="tx2">
                <a:lumMod val="40000"/>
                <a:lumOff val="60000"/>
              </a:schemeClr>
            </a:solidFill>
          </c:spPr>
          <c:cat>
            <c:numRef>
              <c:f>ChartData!$A$2:$A$348</c:f>
              <c:numCache>
                <c:formatCode>m/d/yyyy</c:formatCode>
                <c:ptCount val="347"/>
                <c:pt idx="0">
                  <c:v>39085</c:v>
                </c:pt>
                <c:pt idx="1">
                  <c:v>39092</c:v>
                </c:pt>
                <c:pt idx="2">
                  <c:v>39099</c:v>
                </c:pt>
                <c:pt idx="3">
                  <c:v>39106</c:v>
                </c:pt>
                <c:pt idx="4">
                  <c:v>39113</c:v>
                </c:pt>
                <c:pt idx="5">
                  <c:v>39120</c:v>
                </c:pt>
                <c:pt idx="6">
                  <c:v>39127</c:v>
                </c:pt>
                <c:pt idx="7">
                  <c:v>39134</c:v>
                </c:pt>
                <c:pt idx="8">
                  <c:v>39141</c:v>
                </c:pt>
                <c:pt idx="9">
                  <c:v>39148</c:v>
                </c:pt>
                <c:pt idx="10">
                  <c:v>39155</c:v>
                </c:pt>
                <c:pt idx="11">
                  <c:v>39162</c:v>
                </c:pt>
                <c:pt idx="12">
                  <c:v>39169</c:v>
                </c:pt>
                <c:pt idx="13">
                  <c:v>39176</c:v>
                </c:pt>
                <c:pt idx="14">
                  <c:v>39183</c:v>
                </c:pt>
                <c:pt idx="15">
                  <c:v>39190</c:v>
                </c:pt>
                <c:pt idx="16">
                  <c:v>39197</c:v>
                </c:pt>
                <c:pt idx="17">
                  <c:v>39204</c:v>
                </c:pt>
                <c:pt idx="18">
                  <c:v>39211</c:v>
                </c:pt>
                <c:pt idx="19">
                  <c:v>39218</c:v>
                </c:pt>
                <c:pt idx="20">
                  <c:v>39225</c:v>
                </c:pt>
                <c:pt idx="21">
                  <c:v>39232</c:v>
                </c:pt>
                <c:pt idx="22">
                  <c:v>39239</c:v>
                </c:pt>
                <c:pt idx="23">
                  <c:v>39246</c:v>
                </c:pt>
                <c:pt idx="24">
                  <c:v>39253</c:v>
                </c:pt>
                <c:pt idx="25">
                  <c:v>39260</c:v>
                </c:pt>
                <c:pt idx="26">
                  <c:v>39267</c:v>
                </c:pt>
                <c:pt idx="27">
                  <c:v>39274</c:v>
                </c:pt>
                <c:pt idx="28">
                  <c:v>39281</c:v>
                </c:pt>
                <c:pt idx="29">
                  <c:v>39288</c:v>
                </c:pt>
                <c:pt idx="30">
                  <c:v>39295</c:v>
                </c:pt>
                <c:pt idx="31">
                  <c:v>39302</c:v>
                </c:pt>
                <c:pt idx="32">
                  <c:v>39309</c:v>
                </c:pt>
                <c:pt idx="33">
                  <c:v>39316</c:v>
                </c:pt>
                <c:pt idx="34">
                  <c:v>39323</c:v>
                </c:pt>
                <c:pt idx="35">
                  <c:v>39330</c:v>
                </c:pt>
                <c:pt idx="36">
                  <c:v>39337</c:v>
                </c:pt>
                <c:pt idx="37">
                  <c:v>39344</c:v>
                </c:pt>
                <c:pt idx="38">
                  <c:v>39351</c:v>
                </c:pt>
                <c:pt idx="39">
                  <c:v>39358</c:v>
                </c:pt>
                <c:pt idx="40">
                  <c:v>39365</c:v>
                </c:pt>
                <c:pt idx="41">
                  <c:v>39372</c:v>
                </c:pt>
                <c:pt idx="42">
                  <c:v>39379</c:v>
                </c:pt>
                <c:pt idx="43">
                  <c:v>39386</c:v>
                </c:pt>
                <c:pt idx="44">
                  <c:v>39393</c:v>
                </c:pt>
                <c:pt idx="45">
                  <c:v>39400</c:v>
                </c:pt>
                <c:pt idx="46">
                  <c:v>39407</c:v>
                </c:pt>
                <c:pt idx="47">
                  <c:v>39414</c:v>
                </c:pt>
                <c:pt idx="48">
                  <c:v>39421</c:v>
                </c:pt>
                <c:pt idx="49">
                  <c:v>39428</c:v>
                </c:pt>
                <c:pt idx="50">
                  <c:v>39435</c:v>
                </c:pt>
                <c:pt idx="51">
                  <c:v>39442</c:v>
                </c:pt>
                <c:pt idx="52">
                  <c:v>39449</c:v>
                </c:pt>
                <c:pt idx="53">
                  <c:v>39456</c:v>
                </c:pt>
                <c:pt idx="54">
                  <c:v>39463</c:v>
                </c:pt>
                <c:pt idx="55">
                  <c:v>39470</c:v>
                </c:pt>
                <c:pt idx="56">
                  <c:v>39477</c:v>
                </c:pt>
                <c:pt idx="57">
                  <c:v>39484</c:v>
                </c:pt>
                <c:pt idx="58">
                  <c:v>39491</c:v>
                </c:pt>
                <c:pt idx="59">
                  <c:v>39498</c:v>
                </c:pt>
                <c:pt idx="60">
                  <c:v>39505</c:v>
                </c:pt>
                <c:pt idx="61">
                  <c:v>39512</c:v>
                </c:pt>
                <c:pt idx="62">
                  <c:v>39519</c:v>
                </c:pt>
                <c:pt idx="63">
                  <c:v>39526</c:v>
                </c:pt>
                <c:pt idx="64">
                  <c:v>39533</c:v>
                </c:pt>
                <c:pt idx="65">
                  <c:v>39540</c:v>
                </c:pt>
                <c:pt idx="66">
                  <c:v>39547</c:v>
                </c:pt>
                <c:pt idx="67">
                  <c:v>39554</c:v>
                </c:pt>
                <c:pt idx="68">
                  <c:v>39561</c:v>
                </c:pt>
                <c:pt idx="69">
                  <c:v>39568</c:v>
                </c:pt>
                <c:pt idx="70">
                  <c:v>39575</c:v>
                </c:pt>
                <c:pt idx="71">
                  <c:v>39582</c:v>
                </c:pt>
                <c:pt idx="72">
                  <c:v>39589</c:v>
                </c:pt>
                <c:pt idx="73">
                  <c:v>39596</c:v>
                </c:pt>
                <c:pt idx="74">
                  <c:v>39603</c:v>
                </c:pt>
                <c:pt idx="75">
                  <c:v>39610</c:v>
                </c:pt>
                <c:pt idx="76">
                  <c:v>39617</c:v>
                </c:pt>
                <c:pt idx="77">
                  <c:v>39624</c:v>
                </c:pt>
                <c:pt idx="78">
                  <c:v>39631</c:v>
                </c:pt>
                <c:pt idx="79">
                  <c:v>39638</c:v>
                </c:pt>
                <c:pt idx="80">
                  <c:v>39645</c:v>
                </c:pt>
                <c:pt idx="81">
                  <c:v>39652</c:v>
                </c:pt>
                <c:pt idx="82">
                  <c:v>39659</c:v>
                </c:pt>
                <c:pt idx="83">
                  <c:v>39666</c:v>
                </c:pt>
                <c:pt idx="84">
                  <c:v>39673</c:v>
                </c:pt>
                <c:pt idx="85">
                  <c:v>39680</c:v>
                </c:pt>
                <c:pt idx="86">
                  <c:v>39687</c:v>
                </c:pt>
                <c:pt idx="87">
                  <c:v>39694</c:v>
                </c:pt>
                <c:pt idx="88">
                  <c:v>39701</c:v>
                </c:pt>
                <c:pt idx="89">
                  <c:v>39708</c:v>
                </c:pt>
                <c:pt idx="90">
                  <c:v>39715</c:v>
                </c:pt>
                <c:pt idx="91">
                  <c:v>39722</c:v>
                </c:pt>
                <c:pt idx="92">
                  <c:v>39729</c:v>
                </c:pt>
                <c:pt idx="93">
                  <c:v>39736</c:v>
                </c:pt>
                <c:pt idx="94">
                  <c:v>39743</c:v>
                </c:pt>
                <c:pt idx="95">
                  <c:v>39750</c:v>
                </c:pt>
                <c:pt idx="96">
                  <c:v>39757</c:v>
                </c:pt>
                <c:pt idx="97">
                  <c:v>39764</c:v>
                </c:pt>
                <c:pt idx="98">
                  <c:v>39771</c:v>
                </c:pt>
                <c:pt idx="99">
                  <c:v>39778</c:v>
                </c:pt>
                <c:pt idx="100">
                  <c:v>39785</c:v>
                </c:pt>
                <c:pt idx="101">
                  <c:v>39792</c:v>
                </c:pt>
                <c:pt idx="102">
                  <c:v>39799</c:v>
                </c:pt>
                <c:pt idx="103">
                  <c:v>39806</c:v>
                </c:pt>
                <c:pt idx="104">
                  <c:v>39813</c:v>
                </c:pt>
                <c:pt idx="105">
                  <c:v>39820</c:v>
                </c:pt>
                <c:pt idx="106">
                  <c:v>39827</c:v>
                </c:pt>
                <c:pt idx="107">
                  <c:v>39834</c:v>
                </c:pt>
                <c:pt idx="108">
                  <c:v>39841</c:v>
                </c:pt>
                <c:pt idx="109">
                  <c:v>39848</c:v>
                </c:pt>
                <c:pt idx="110">
                  <c:v>39855</c:v>
                </c:pt>
                <c:pt idx="111">
                  <c:v>39862</c:v>
                </c:pt>
                <c:pt idx="112">
                  <c:v>39869</c:v>
                </c:pt>
                <c:pt idx="113">
                  <c:v>39876</c:v>
                </c:pt>
                <c:pt idx="114">
                  <c:v>39883</c:v>
                </c:pt>
                <c:pt idx="115">
                  <c:v>39890</c:v>
                </c:pt>
                <c:pt idx="116">
                  <c:v>39897</c:v>
                </c:pt>
                <c:pt idx="117">
                  <c:v>39904</c:v>
                </c:pt>
                <c:pt idx="118">
                  <c:v>39911</c:v>
                </c:pt>
                <c:pt idx="119">
                  <c:v>39918</c:v>
                </c:pt>
                <c:pt idx="120">
                  <c:v>39925</c:v>
                </c:pt>
                <c:pt idx="121">
                  <c:v>39932</c:v>
                </c:pt>
                <c:pt idx="122">
                  <c:v>39939</c:v>
                </c:pt>
                <c:pt idx="123">
                  <c:v>39946</c:v>
                </c:pt>
                <c:pt idx="124">
                  <c:v>39953</c:v>
                </c:pt>
                <c:pt idx="125">
                  <c:v>39962</c:v>
                </c:pt>
                <c:pt idx="126">
                  <c:v>39967</c:v>
                </c:pt>
                <c:pt idx="127">
                  <c:v>39974</c:v>
                </c:pt>
                <c:pt idx="128">
                  <c:v>39981</c:v>
                </c:pt>
                <c:pt idx="129">
                  <c:v>39988</c:v>
                </c:pt>
                <c:pt idx="130">
                  <c:v>39995</c:v>
                </c:pt>
                <c:pt idx="131">
                  <c:v>40002</c:v>
                </c:pt>
                <c:pt idx="132">
                  <c:v>40009</c:v>
                </c:pt>
                <c:pt idx="133">
                  <c:v>40016</c:v>
                </c:pt>
                <c:pt idx="134">
                  <c:v>40023</c:v>
                </c:pt>
                <c:pt idx="135">
                  <c:v>40030</c:v>
                </c:pt>
                <c:pt idx="136">
                  <c:v>40037</c:v>
                </c:pt>
                <c:pt idx="137">
                  <c:v>40044</c:v>
                </c:pt>
                <c:pt idx="138">
                  <c:v>40051</c:v>
                </c:pt>
                <c:pt idx="139">
                  <c:v>40058</c:v>
                </c:pt>
                <c:pt idx="140">
                  <c:v>40065</c:v>
                </c:pt>
                <c:pt idx="141">
                  <c:v>40072</c:v>
                </c:pt>
                <c:pt idx="142">
                  <c:v>40079</c:v>
                </c:pt>
                <c:pt idx="143">
                  <c:v>40086</c:v>
                </c:pt>
                <c:pt idx="144">
                  <c:v>40093</c:v>
                </c:pt>
                <c:pt idx="145">
                  <c:v>40100</c:v>
                </c:pt>
                <c:pt idx="146">
                  <c:v>40107</c:v>
                </c:pt>
                <c:pt idx="147">
                  <c:v>40114</c:v>
                </c:pt>
                <c:pt idx="148">
                  <c:v>40121</c:v>
                </c:pt>
                <c:pt idx="149">
                  <c:v>40128</c:v>
                </c:pt>
                <c:pt idx="150">
                  <c:v>40135</c:v>
                </c:pt>
                <c:pt idx="151">
                  <c:v>40142</c:v>
                </c:pt>
                <c:pt idx="152">
                  <c:v>40149</c:v>
                </c:pt>
                <c:pt idx="153">
                  <c:v>40156</c:v>
                </c:pt>
                <c:pt idx="154">
                  <c:v>40163</c:v>
                </c:pt>
                <c:pt idx="155">
                  <c:v>40170</c:v>
                </c:pt>
                <c:pt idx="156">
                  <c:v>40177</c:v>
                </c:pt>
                <c:pt idx="157">
                  <c:v>40184</c:v>
                </c:pt>
                <c:pt idx="158">
                  <c:v>40191</c:v>
                </c:pt>
                <c:pt idx="159">
                  <c:v>40198</c:v>
                </c:pt>
                <c:pt idx="160">
                  <c:v>40204</c:v>
                </c:pt>
                <c:pt idx="161">
                  <c:v>40212</c:v>
                </c:pt>
                <c:pt idx="162">
                  <c:v>40219</c:v>
                </c:pt>
                <c:pt idx="163">
                  <c:v>40226</c:v>
                </c:pt>
                <c:pt idx="164">
                  <c:v>40233</c:v>
                </c:pt>
                <c:pt idx="165">
                  <c:v>40240</c:v>
                </c:pt>
                <c:pt idx="166">
                  <c:v>40247</c:v>
                </c:pt>
                <c:pt idx="167">
                  <c:v>40254</c:v>
                </c:pt>
                <c:pt idx="168">
                  <c:v>40261</c:v>
                </c:pt>
                <c:pt idx="169">
                  <c:v>40268</c:v>
                </c:pt>
                <c:pt idx="170">
                  <c:v>40275</c:v>
                </c:pt>
                <c:pt idx="171">
                  <c:v>40282</c:v>
                </c:pt>
                <c:pt idx="172">
                  <c:v>40289</c:v>
                </c:pt>
                <c:pt idx="173">
                  <c:v>40296</c:v>
                </c:pt>
                <c:pt idx="174">
                  <c:v>40303</c:v>
                </c:pt>
                <c:pt idx="175">
                  <c:v>40310</c:v>
                </c:pt>
                <c:pt idx="176">
                  <c:v>40317</c:v>
                </c:pt>
                <c:pt idx="177">
                  <c:v>40324</c:v>
                </c:pt>
                <c:pt idx="178">
                  <c:v>40331</c:v>
                </c:pt>
                <c:pt idx="179">
                  <c:v>40338</c:v>
                </c:pt>
                <c:pt idx="180">
                  <c:v>40345</c:v>
                </c:pt>
                <c:pt idx="181">
                  <c:v>40352</c:v>
                </c:pt>
                <c:pt idx="182">
                  <c:v>40359</c:v>
                </c:pt>
                <c:pt idx="183">
                  <c:v>40366</c:v>
                </c:pt>
                <c:pt idx="184">
                  <c:v>40373</c:v>
                </c:pt>
                <c:pt idx="185">
                  <c:v>40380</c:v>
                </c:pt>
                <c:pt idx="186">
                  <c:v>40387</c:v>
                </c:pt>
                <c:pt idx="187">
                  <c:v>40394</c:v>
                </c:pt>
                <c:pt idx="188">
                  <c:v>40401</c:v>
                </c:pt>
                <c:pt idx="189">
                  <c:v>40408</c:v>
                </c:pt>
                <c:pt idx="190">
                  <c:v>40415</c:v>
                </c:pt>
                <c:pt idx="191">
                  <c:v>40422</c:v>
                </c:pt>
                <c:pt idx="192">
                  <c:v>40429</c:v>
                </c:pt>
                <c:pt idx="193">
                  <c:v>40436</c:v>
                </c:pt>
                <c:pt idx="194">
                  <c:v>40443</c:v>
                </c:pt>
                <c:pt idx="195">
                  <c:v>40450</c:v>
                </c:pt>
                <c:pt idx="196">
                  <c:v>40457</c:v>
                </c:pt>
                <c:pt idx="197">
                  <c:v>40464</c:v>
                </c:pt>
                <c:pt idx="198">
                  <c:v>40471</c:v>
                </c:pt>
                <c:pt idx="199">
                  <c:v>40478</c:v>
                </c:pt>
                <c:pt idx="200">
                  <c:v>40485</c:v>
                </c:pt>
                <c:pt idx="201">
                  <c:v>40492</c:v>
                </c:pt>
                <c:pt idx="202">
                  <c:v>40499</c:v>
                </c:pt>
                <c:pt idx="203">
                  <c:v>40506</c:v>
                </c:pt>
                <c:pt idx="204">
                  <c:v>40513</c:v>
                </c:pt>
                <c:pt idx="205">
                  <c:v>40520</c:v>
                </c:pt>
                <c:pt idx="206">
                  <c:v>40527</c:v>
                </c:pt>
                <c:pt idx="207">
                  <c:v>40534</c:v>
                </c:pt>
                <c:pt idx="208">
                  <c:v>40541</c:v>
                </c:pt>
                <c:pt idx="209">
                  <c:v>40548</c:v>
                </c:pt>
                <c:pt idx="210">
                  <c:v>40555</c:v>
                </c:pt>
                <c:pt idx="211">
                  <c:v>40562</c:v>
                </c:pt>
                <c:pt idx="212">
                  <c:v>40569</c:v>
                </c:pt>
                <c:pt idx="213">
                  <c:v>40576</c:v>
                </c:pt>
                <c:pt idx="214">
                  <c:v>40583</c:v>
                </c:pt>
                <c:pt idx="215">
                  <c:v>40590</c:v>
                </c:pt>
                <c:pt idx="216">
                  <c:v>40597</c:v>
                </c:pt>
                <c:pt idx="217">
                  <c:v>40604</c:v>
                </c:pt>
                <c:pt idx="218">
                  <c:v>40611</c:v>
                </c:pt>
                <c:pt idx="219">
                  <c:v>40618</c:v>
                </c:pt>
                <c:pt idx="220">
                  <c:v>40625</c:v>
                </c:pt>
                <c:pt idx="221">
                  <c:v>40632</c:v>
                </c:pt>
                <c:pt idx="222">
                  <c:v>40639</c:v>
                </c:pt>
                <c:pt idx="223">
                  <c:v>40646</c:v>
                </c:pt>
                <c:pt idx="224">
                  <c:v>40653</c:v>
                </c:pt>
                <c:pt idx="225">
                  <c:v>40660</c:v>
                </c:pt>
                <c:pt idx="226">
                  <c:v>40667</c:v>
                </c:pt>
                <c:pt idx="227">
                  <c:v>40674</c:v>
                </c:pt>
                <c:pt idx="228">
                  <c:v>40681</c:v>
                </c:pt>
                <c:pt idx="229">
                  <c:v>40688</c:v>
                </c:pt>
                <c:pt idx="230">
                  <c:v>40695</c:v>
                </c:pt>
                <c:pt idx="231">
                  <c:v>40702</c:v>
                </c:pt>
                <c:pt idx="232">
                  <c:v>40709</c:v>
                </c:pt>
                <c:pt idx="233">
                  <c:v>40716</c:v>
                </c:pt>
                <c:pt idx="234">
                  <c:v>40723</c:v>
                </c:pt>
                <c:pt idx="235">
                  <c:v>40730</c:v>
                </c:pt>
                <c:pt idx="236">
                  <c:v>40737</c:v>
                </c:pt>
                <c:pt idx="237">
                  <c:v>40744</c:v>
                </c:pt>
                <c:pt idx="238">
                  <c:v>40751</c:v>
                </c:pt>
                <c:pt idx="239">
                  <c:v>40758</c:v>
                </c:pt>
                <c:pt idx="240">
                  <c:v>40765</c:v>
                </c:pt>
                <c:pt idx="241">
                  <c:v>40772</c:v>
                </c:pt>
                <c:pt idx="242">
                  <c:v>40779</c:v>
                </c:pt>
                <c:pt idx="243">
                  <c:v>40786</c:v>
                </c:pt>
                <c:pt idx="244">
                  <c:v>40793</c:v>
                </c:pt>
                <c:pt idx="245">
                  <c:v>40800</c:v>
                </c:pt>
                <c:pt idx="246">
                  <c:v>40807</c:v>
                </c:pt>
                <c:pt idx="247">
                  <c:v>40814</c:v>
                </c:pt>
                <c:pt idx="248">
                  <c:v>40821</c:v>
                </c:pt>
                <c:pt idx="249">
                  <c:v>40828</c:v>
                </c:pt>
                <c:pt idx="250">
                  <c:v>40835</c:v>
                </c:pt>
                <c:pt idx="251">
                  <c:v>40842</c:v>
                </c:pt>
                <c:pt idx="252">
                  <c:v>40849</c:v>
                </c:pt>
                <c:pt idx="253">
                  <c:v>40856</c:v>
                </c:pt>
                <c:pt idx="254">
                  <c:v>40863</c:v>
                </c:pt>
                <c:pt idx="255">
                  <c:v>40870</c:v>
                </c:pt>
                <c:pt idx="256">
                  <c:v>40877</c:v>
                </c:pt>
                <c:pt idx="257">
                  <c:v>40884</c:v>
                </c:pt>
                <c:pt idx="258">
                  <c:v>40891</c:v>
                </c:pt>
                <c:pt idx="259">
                  <c:v>40898</c:v>
                </c:pt>
                <c:pt idx="260">
                  <c:v>40905</c:v>
                </c:pt>
                <c:pt idx="261">
                  <c:v>40912</c:v>
                </c:pt>
                <c:pt idx="262">
                  <c:v>40919</c:v>
                </c:pt>
                <c:pt idx="263">
                  <c:v>40926</c:v>
                </c:pt>
                <c:pt idx="264">
                  <c:v>40933</c:v>
                </c:pt>
                <c:pt idx="265">
                  <c:v>40940</c:v>
                </c:pt>
                <c:pt idx="266">
                  <c:v>40947</c:v>
                </c:pt>
                <c:pt idx="267">
                  <c:v>40954</c:v>
                </c:pt>
                <c:pt idx="268">
                  <c:v>40960</c:v>
                </c:pt>
                <c:pt idx="269">
                  <c:v>40961</c:v>
                </c:pt>
                <c:pt idx="270">
                  <c:v>40968</c:v>
                </c:pt>
                <c:pt idx="271">
                  <c:v>40975</c:v>
                </c:pt>
                <c:pt idx="272">
                  <c:v>40982</c:v>
                </c:pt>
                <c:pt idx="273">
                  <c:v>40996</c:v>
                </c:pt>
                <c:pt idx="274">
                  <c:v>41003</c:v>
                </c:pt>
                <c:pt idx="275">
                  <c:v>41010</c:v>
                </c:pt>
                <c:pt idx="276">
                  <c:v>41017</c:v>
                </c:pt>
                <c:pt idx="277">
                  <c:v>41024</c:v>
                </c:pt>
                <c:pt idx="278">
                  <c:v>41031</c:v>
                </c:pt>
                <c:pt idx="279">
                  <c:v>41038</c:v>
                </c:pt>
                <c:pt idx="280">
                  <c:v>41045</c:v>
                </c:pt>
                <c:pt idx="281">
                  <c:v>41054</c:v>
                </c:pt>
                <c:pt idx="282">
                  <c:v>41059</c:v>
                </c:pt>
                <c:pt idx="283">
                  <c:v>41066</c:v>
                </c:pt>
                <c:pt idx="284">
                  <c:v>41073</c:v>
                </c:pt>
                <c:pt idx="285">
                  <c:v>41080</c:v>
                </c:pt>
                <c:pt idx="286">
                  <c:v>41087</c:v>
                </c:pt>
                <c:pt idx="287">
                  <c:v>41094</c:v>
                </c:pt>
                <c:pt idx="288">
                  <c:v>41101</c:v>
                </c:pt>
                <c:pt idx="289">
                  <c:v>41108</c:v>
                </c:pt>
                <c:pt idx="290">
                  <c:v>41115</c:v>
                </c:pt>
                <c:pt idx="291">
                  <c:v>41122</c:v>
                </c:pt>
                <c:pt idx="292">
                  <c:v>41129</c:v>
                </c:pt>
                <c:pt idx="293">
                  <c:v>41136</c:v>
                </c:pt>
                <c:pt idx="294">
                  <c:v>41143</c:v>
                </c:pt>
                <c:pt idx="295">
                  <c:v>41150</c:v>
                </c:pt>
                <c:pt idx="296">
                  <c:v>41157</c:v>
                </c:pt>
                <c:pt idx="297">
                  <c:v>41164</c:v>
                </c:pt>
                <c:pt idx="298">
                  <c:v>41171</c:v>
                </c:pt>
                <c:pt idx="299">
                  <c:v>41178</c:v>
                </c:pt>
                <c:pt idx="300">
                  <c:v>41185</c:v>
                </c:pt>
                <c:pt idx="301">
                  <c:v>41192</c:v>
                </c:pt>
                <c:pt idx="302">
                  <c:v>41199</c:v>
                </c:pt>
                <c:pt idx="303">
                  <c:v>41206</c:v>
                </c:pt>
                <c:pt idx="304">
                  <c:v>41213</c:v>
                </c:pt>
                <c:pt idx="305">
                  <c:v>41222</c:v>
                </c:pt>
                <c:pt idx="306">
                  <c:v>41234</c:v>
                </c:pt>
                <c:pt idx="307">
                  <c:v>41241</c:v>
                </c:pt>
                <c:pt idx="308">
                  <c:v>41255</c:v>
                </c:pt>
                <c:pt idx="309">
                  <c:v>41258</c:v>
                </c:pt>
                <c:pt idx="310">
                  <c:v>41262</c:v>
                </c:pt>
                <c:pt idx="311">
                  <c:v>41269</c:v>
                </c:pt>
                <c:pt idx="312">
                  <c:v>41276</c:v>
                </c:pt>
                <c:pt idx="313">
                  <c:v>41283</c:v>
                </c:pt>
                <c:pt idx="314">
                  <c:v>41290</c:v>
                </c:pt>
                <c:pt idx="315">
                  <c:v>41299</c:v>
                </c:pt>
                <c:pt idx="316">
                  <c:v>41304</c:v>
                </c:pt>
                <c:pt idx="317">
                  <c:v>41311</c:v>
                </c:pt>
                <c:pt idx="318">
                  <c:v>41318</c:v>
                </c:pt>
                <c:pt idx="319">
                  <c:v>41325</c:v>
                </c:pt>
                <c:pt idx="320">
                  <c:v>41332</c:v>
                </c:pt>
                <c:pt idx="321">
                  <c:v>41339</c:v>
                </c:pt>
                <c:pt idx="322">
                  <c:v>41346</c:v>
                </c:pt>
                <c:pt idx="323">
                  <c:v>41353</c:v>
                </c:pt>
                <c:pt idx="324">
                  <c:v>41360</c:v>
                </c:pt>
                <c:pt idx="325">
                  <c:v>41367</c:v>
                </c:pt>
                <c:pt idx="326">
                  <c:v>41374</c:v>
                </c:pt>
                <c:pt idx="327">
                  <c:v>41381</c:v>
                </c:pt>
                <c:pt idx="328">
                  <c:v>41388</c:v>
                </c:pt>
                <c:pt idx="329">
                  <c:v>41395</c:v>
                </c:pt>
                <c:pt idx="330">
                  <c:v>41402</c:v>
                </c:pt>
                <c:pt idx="331">
                  <c:v>41409</c:v>
                </c:pt>
                <c:pt idx="332">
                  <c:v>41416</c:v>
                </c:pt>
                <c:pt idx="333">
                  <c:v>41423</c:v>
                </c:pt>
                <c:pt idx="334">
                  <c:v>41430</c:v>
                </c:pt>
                <c:pt idx="335">
                  <c:v>41437</c:v>
                </c:pt>
                <c:pt idx="336">
                  <c:v>41444</c:v>
                </c:pt>
                <c:pt idx="337">
                  <c:v>41451</c:v>
                </c:pt>
                <c:pt idx="338">
                  <c:v>41458</c:v>
                </c:pt>
                <c:pt idx="339">
                  <c:v>41465</c:v>
                </c:pt>
                <c:pt idx="340">
                  <c:v>41472</c:v>
                </c:pt>
                <c:pt idx="341">
                  <c:v>41479</c:v>
                </c:pt>
                <c:pt idx="342">
                  <c:v>41486</c:v>
                </c:pt>
                <c:pt idx="343">
                  <c:v>41493</c:v>
                </c:pt>
                <c:pt idx="344">
                  <c:v>41500</c:v>
                </c:pt>
                <c:pt idx="345">
                  <c:v>41507</c:v>
                </c:pt>
                <c:pt idx="346">
                  <c:v>41514</c:v>
                </c:pt>
              </c:numCache>
            </c:numRef>
          </c:cat>
          <c:val>
            <c:numRef>
              <c:f>ChartData!$C$2:$C$348</c:f>
              <c:numCache>
                <c:formatCode>General</c:formatCode>
                <c:ptCount val="34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286</c:v>
                </c:pt>
                <c:pt idx="116">
                  <c:v>327</c:v>
                </c:pt>
                <c:pt idx="117">
                  <c:v>18563</c:v>
                </c:pt>
                <c:pt idx="118">
                  <c:v>34645</c:v>
                </c:pt>
                <c:pt idx="119">
                  <c:v>48823</c:v>
                </c:pt>
                <c:pt idx="120">
                  <c:v>57685</c:v>
                </c:pt>
                <c:pt idx="121">
                  <c:v>71760</c:v>
                </c:pt>
                <c:pt idx="122">
                  <c:v>84337</c:v>
                </c:pt>
                <c:pt idx="123">
                  <c:v>100826</c:v>
                </c:pt>
                <c:pt idx="124">
                  <c:v>112766</c:v>
                </c:pt>
                <c:pt idx="125">
                  <c:v>128085</c:v>
                </c:pt>
                <c:pt idx="126">
                  <c:v>135134</c:v>
                </c:pt>
                <c:pt idx="127">
                  <c:v>157653</c:v>
                </c:pt>
                <c:pt idx="128">
                  <c:v>167911</c:v>
                </c:pt>
                <c:pt idx="129">
                  <c:v>182434</c:v>
                </c:pt>
                <c:pt idx="130">
                  <c:v>192512</c:v>
                </c:pt>
                <c:pt idx="131">
                  <c:v>202539</c:v>
                </c:pt>
                <c:pt idx="132">
                  <c:v>213082</c:v>
                </c:pt>
                <c:pt idx="133">
                  <c:v>220840</c:v>
                </c:pt>
                <c:pt idx="134">
                  <c:v>223869</c:v>
                </c:pt>
                <c:pt idx="135">
                  <c:v>232899</c:v>
                </c:pt>
                <c:pt idx="136">
                  <c:v>256530</c:v>
                </c:pt>
                <c:pt idx="137">
                  <c:v>270825</c:v>
                </c:pt>
                <c:pt idx="138">
                  <c:v>279606</c:v>
                </c:pt>
                <c:pt idx="139">
                  <c:v>288173</c:v>
                </c:pt>
                <c:pt idx="140">
                  <c:v>293107</c:v>
                </c:pt>
                <c:pt idx="141">
                  <c:v>294455</c:v>
                </c:pt>
                <c:pt idx="142">
                  <c:v>300247</c:v>
                </c:pt>
                <c:pt idx="143">
                  <c:v>302609</c:v>
                </c:pt>
                <c:pt idx="144">
                  <c:v>302631</c:v>
                </c:pt>
                <c:pt idx="145">
                  <c:v>306903</c:v>
                </c:pt>
                <c:pt idx="146">
                  <c:v>306956</c:v>
                </c:pt>
                <c:pt idx="147">
                  <c:v>308029</c:v>
                </c:pt>
                <c:pt idx="148">
                  <c:v>310808</c:v>
                </c:pt>
                <c:pt idx="149">
                  <c:v>310815</c:v>
                </c:pt>
                <c:pt idx="150">
                  <c:v>318693</c:v>
                </c:pt>
                <c:pt idx="151">
                  <c:v>318701</c:v>
                </c:pt>
                <c:pt idx="152">
                  <c:v>318351</c:v>
                </c:pt>
                <c:pt idx="153">
                  <c:v>318360</c:v>
                </c:pt>
                <c:pt idx="154">
                  <c:v>317807</c:v>
                </c:pt>
                <c:pt idx="155">
                  <c:v>317818</c:v>
                </c:pt>
                <c:pt idx="156">
                  <c:v>317827</c:v>
                </c:pt>
                <c:pt idx="157">
                  <c:v>316370</c:v>
                </c:pt>
                <c:pt idx="158">
                  <c:v>316377</c:v>
                </c:pt>
                <c:pt idx="159">
                  <c:v>318215</c:v>
                </c:pt>
                <c:pt idx="160">
                  <c:v>318222</c:v>
                </c:pt>
                <c:pt idx="161">
                  <c:v>317909</c:v>
                </c:pt>
                <c:pt idx="162">
                  <c:v>317889</c:v>
                </c:pt>
                <c:pt idx="163">
                  <c:v>325314</c:v>
                </c:pt>
                <c:pt idx="164">
                  <c:v>325295</c:v>
                </c:pt>
                <c:pt idx="165">
                  <c:v>322266</c:v>
                </c:pt>
                <c:pt idx="166">
                  <c:v>322299</c:v>
                </c:pt>
                <c:pt idx="167">
                  <c:v>323209</c:v>
                </c:pt>
                <c:pt idx="168">
                  <c:v>323243</c:v>
                </c:pt>
                <c:pt idx="169">
                  <c:v>322335</c:v>
                </c:pt>
                <c:pt idx="170">
                  <c:v>322338</c:v>
                </c:pt>
                <c:pt idx="171">
                  <c:v>322340</c:v>
                </c:pt>
                <c:pt idx="172">
                  <c:v>325157</c:v>
                </c:pt>
                <c:pt idx="173">
                  <c:v>325159</c:v>
                </c:pt>
                <c:pt idx="174">
                  <c:v>321694</c:v>
                </c:pt>
                <c:pt idx="175">
                  <c:v>321733</c:v>
                </c:pt>
                <c:pt idx="176">
                  <c:v>328569</c:v>
                </c:pt>
                <c:pt idx="177">
                  <c:v>328608</c:v>
                </c:pt>
                <c:pt idx="178">
                  <c:v>321837</c:v>
                </c:pt>
                <c:pt idx="179">
                  <c:v>321854</c:v>
                </c:pt>
                <c:pt idx="180">
                  <c:v>322275</c:v>
                </c:pt>
                <c:pt idx="181">
                  <c:v>322293</c:v>
                </c:pt>
                <c:pt idx="182">
                  <c:v>322113</c:v>
                </c:pt>
                <c:pt idx="183">
                  <c:v>322120</c:v>
                </c:pt>
                <c:pt idx="184">
                  <c:v>322127</c:v>
                </c:pt>
                <c:pt idx="185">
                  <c:v>322158</c:v>
                </c:pt>
                <c:pt idx="186">
                  <c:v>322166</c:v>
                </c:pt>
                <c:pt idx="187">
                  <c:v>322630</c:v>
                </c:pt>
                <c:pt idx="188">
                  <c:v>322621</c:v>
                </c:pt>
                <c:pt idx="189">
                  <c:v>327390</c:v>
                </c:pt>
                <c:pt idx="190">
                  <c:v>332339</c:v>
                </c:pt>
                <c:pt idx="191">
                  <c:v>333398</c:v>
                </c:pt>
                <c:pt idx="192">
                  <c:v>337009</c:v>
                </c:pt>
                <c:pt idx="193">
                  <c:v>342594</c:v>
                </c:pt>
                <c:pt idx="194">
                  <c:v>353055</c:v>
                </c:pt>
                <c:pt idx="195">
                  <c:v>359617</c:v>
                </c:pt>
                <c:pt idx="196">
                  <c:v>366744</c:v>
                </c:pt>
                <c:pt idx="197">
                  <c:v>368827</c:v>
                </c:pt>
                <c:pt idx="198">
                  <c:v>380370</c:v>
                </c:pt>
                <c:pt idx="199">
                  <c:v>386096</c:v>
                </c:pt>
                <c:pt idx="200">
                  <c:v>388255</c:v>
                </c:pt>
                <c:pt idx="201">
                  <c:v>399287</c:v>
                </c:pt>
                <c:pt idx="202">
                  <c:v>416553</c:v>
                </c:pt>
                <c:pt idx="203">
                  <c:v>444172</c:v>
                </c:pt>
                <c:pt idx="204">
                  <c:v>459301</c:v>
                </c:pt>
                <c:pt idx="205">
                  <c:v>491460</c:v>
                </c:pt>
                <c:pt idx="206">
                  <c:v>507945</c:v>
                </c:pt>
                <c:pt idx="207">
                  <c:v>547627</c:v>
                </c:pt>
                <c:pt idx="208">
                  <c:v>556490</c:v>
                </c:pt>
                <c:pt idx="209">
                  <c:v>573129</c:v>
                </c:pt>
                <c:pt idx="210">
                  <c:v>604205</c:v>
                </c:pt>
                <c:pt idx="211">
                  <c:v>618488</c:v>
                </c:pt>
                <c:pt idx="212">
                  <c:v>653358</c:v>
                </c:pt>
                <c:pt idx="213">
                  <c:v>676436</c:v>
                </c:pt>
                <c:pt idx="214">
                  <c:v>705357</c:v>
                </c:pt>
                <c:pt idx="215">
                  <c:v>721482</c:v>
                </c:pt>
                <c:pt idx="216">
                  <c:v>744564</c:v>
                </c:pt>
                <c:pt idx="217">
                  <c:v>767616</c:v>
                </c:pt>
                <c:pt idx="218">
                  <c:v>797423</c:v>
                </c:pt>
                <c:pt idx="219">
                  <c:v>801510</c:v>
                </c:pt>
                <c:pt idx="220">
                  <c:v>826359</c:v>
                </c:pt>
                <c:pt idx="221">
                  <c:v>854560</c:v>
                </c:pt>
                <c:pt idx="222">
                  <c:v>880268</c:v>
                </c:pt>
                <c:pt idx="223">
                  <c:v>896752</c:v>
                </c:pt>
                <c:pt idx="224">
                  <c:v>913894</c:v>
                </c:pt>
                <c:pt idx="225">
                  <c:v>924862</c:v>
                </c:pt>
                <c:pt idx="226">
                  <c:v>955454</c:v>
                </c:pt>
                <c:pt idx="227">
                  <c:v>979799</c:v>
                </c:pt>
                <c:pt idx="228">
                  <c:v>1000357</c:v>
                </c:pt>
                <c:pt idx="229">
                  <c:v>1024511</c:v>
                </c:pt>
                <c:pt idx="230">
                  <c:v>1040874</c:v>
                </c:pt>
                <c:pt idx="231">
                  <c:v>1063291</c:v>
                </c:pt>
                <c:pt idx="232">
                  <c:v>1084565</c:v>
                </c:pt>
                <c:pt idx="233">
                  <c:v>1102085</c:v>
                </c:pt>
                <c:pt idx="234">
                  <c:v>1117175</c:v>
                </c:pt>
                <c:pt idx="235">
                  <c:v>1121274</c:v>
                </c:pt>
                <c:pt idx="236">
                  <c:v>1127168</c:v>
                </c:pt>
                <c:pt idx="237">
                  <c:v>1120579</c:v>
                </c:pt>
                <c:pt idx="238">
                  <c:v>1124640</c:v>
                </c:pt>
                <c:pt idx="239">
                  <c:v>1124220</c:v>
                </c:pt>
                <c:pt idx="240">
                  <c:v>1128046</c:v>
                </c:pt>
                <c:pt idx="241">
                  <c:v>1118602</c:v>
                </c:pt>
                <c:pt idx="242">
                  <c:v>1119406</c:v>
                </c:pt>
                <c:pt idx="243">
                  <c:v>1126481</c:v>
                </c:pt>
                <c:pt idx="244">
                  <c:v>1123119</c:v>
                </c:pt>
                <c:pt idx="245">
                  <c:v>1126479</c:v>
                </c:pt>
                <c:pt idx="246">
                  <c:v>1126225</c:v>
                </c:pt>
                <c:pt idx="247">
                  <c:v>1127774</c:v>
                </c:pt>
                <c:pt idx="248">
                  <c:v>1133521</c:v>
                </c:pt>
                <c:pt idx="249">
                  <c:v>1139369</c:v>
                </c:pt>
                <c:pt idx="250">
                  <c:v>1139917</c:v>
                </c:pt>
                <c:pt idx="251">
                  <c:v>1148025</c:v>
                </c:pt>
                <c:pt idx="252">
                  <c:v>1128315</c:v>
                </c:pt>
                <c:pt idx="253">
                  <c:v>1142228</c:v>
                </c:pt>
                <c:pt idx="254">
                  <c:v>1153992</c:v>
                </c:pt>
                <c:pt idx="255">
                  <c:v>1151479</c:v>
                </c:pt>
                <c:pt idx="256">
                  <c:v>1163704</c:v>
                </c:pt>
                <c:pt idx="257">
                  <c:v>1160672</c:v>
                </c:pt>
                <c:pt idx="258">
                  <c:v>1168913</c:v>
                </c:pt>
                <c:pt idx="259">
                  <c:v>1184627</c:v>
                </c:pt>
                <c:pt idx="260">
                  <c:v>1172472</c:v>
                </c:pt>
                <c:pt idx="261">
                  <c:v>1164409</c:v>
                </c:pt>
                <c:pt idx="262">
                  <c:v>1161400</c:v>
                </c:pt>
                <c:pt idx="263">
                  <c:v>1165814</c:v>
                </c:pt>
                <c:pt idx="264">
                  <c:v>1175839</c:v>
                </c:pt>
                <c:pt idx="265">
                  <c:v>1176438</c:v>
                </c:pt>
                <c:pt idx="266">
                  <c:v>1184123</c:v>
                </c:pt>
                <c:pt idx="267">
                  <c:v>1199283</c:v>
                </c:pt>
                <c:pt idx="268">
                  <c:v>1195743</c:v>
                </c:pt>
                <c:pt idx="269">
                  <c:v>1182188</c:v>
                </c:pt>
                <c:pt idx="270">
                  <c:v>1182887</c:v>
                </c:pt>
                <c:pt idx="271">
                  <c:v>1189637</c:v>
                </c:pt>
                <c:pt idx="272">
                  <c:v>1190123</c:v>
                </c:pt>
                <c:pt idx="273">
                  <c:v>1198796</c:v>
                </c:pt>
                <c:pt idx="274">
                  <c:v>1202507</c:v>
                </c:pt>
                <c:pt idx="275">
                  <c:v>1215701</c:v>
                </c:pt>
                <c:pt idx="276">
                  <c:v>1221677</c:v>
                </c:pt>
                <c:pt idx="277">
                  <c:v>1217302</c:v>
                </c:pt>
                <c:pt idx="278">
                  <c:v>1216968</c:v>
                </c:pt>
                <c:pt idx="279">
                  <c:v>1223917</c:v>
                </c:pt>
                <c:pt idx="280">
                  <c:v>1212767</c:v>
                </c:pt>
                <c:pt idx="281">
                  <c:v>1217099</c:v>
                </c:pt>
                <c:pt idx="282">
                  <c:v>1216951</c:v>
                </c:pt>
                <c:pt idx="283">
                  <c:v>1231326</c:v>
                </c:pt>
                <c:pt idx="284">
                  <c:v>1227191</c:v>
                </c:pt>
                <c:pt idx="285">
                  <c:v>1240210</c:v>
                </c:pt>
                <c:pt idx="286">
                  <c:v>1243163</c:v>
                </c:pt>
                <c:pt idx="287">
                  <c:v>1244018</c:v>
                </c:pt>
                <c:pt idx="288">
                  <c:v>1251988</c:v>
                </c:pt>
                <c:pt idx="289">
                  <c:v>1244524</c:v>
                </c:pt>
                <c:pt idx="290">
                  <c:v>1249679</c:v>
                </c:pt>
                <c:pt idx="291">
                  <c:v>1253981</c:v>
                </c:pt>
                <c:pt idx="292">
                  <c:v>1264901</c:v>
                </c:pt>
                <c:pt idx="293">
                  <c:v>1268180</c:v>
                </c:pt>
                <c:pt idx="294">
                  <c:v>1258973</c:v>
                </c:pt>
                <c:pt idx="295">
                  <c:v>1261234</c:v>
                </c:pt>
                <c:pt idx="296">
                  <c:v>1274238</c:v>
                </c:pt>
                <c:pt idx="297">
                  <c:v>1279948</c:v>
                </c:pt>
                <c:pt idx="298">
                  <c:v>1275195</c:v>
                </c:pt>
                <c:pt idx="299">
                  <c:v>1277500</c:v>
                </c:pt>
                <c:pt idx="300">
                  <c:v>1282864</c:v>
                </c:pt>
                <c:pt idx="301">
                  <c:v>1284252</c:v>
                </c:pt>
                <c:pt idx="302">
                  <c:v>1289599</c:v>
                </c:pt>
                <c:pt idx="303">
                  <c:v>1277040</c:v>
                </c:pt>
                <c:pt idx="304">
                  <c:v>1275849</c:v>
                </c:pt>
                <c:pt idx="305">
                  <c:v>1281805</c:v>
                </c:pt>
                <c:pt idx="306">
                  <c:v>1280979</c:v>
                </c:pt>
                <c:pt idx="307">
                  <c:v>1277135</c:v>
                </c:pt>
                <c:pt idx="308">
                  <c:v>1291422</c:v>
                </c:pt>
                <c:pt idx="309">
                  <c:v>1284183</c:v>
                </c:pt>
                <c:pt idx="310">
                  <c:v>1289466</c:v>
                </c:pt>
                <c:pt idx="311">
                  <c:v>1287544</c:v>
                </c:pt>
                <c:pt idx="312">
                  <c:v>1297115</c:v>
                </c:pt>
                <c:pt idx="313">
                  <c:v>1307303</c:v>
                </c:pt>
                <c:pt idx="314">
                  <c:v>1319881</c:v>
                </c:pt>
                <c:pt idx="315">
                  <c:v>1327687</c:v>
                </c:pt>
                <c:pt idx="316">
                  <c:v>1341053</c:v>
                </c:pt>
                <c:pt idx="317">
                  <c:v>1348177</c:v>
                </c:pt>
                <c:pt idx="318">
                  <c:v>1359473</c:v>
                </c:pt>
                <c:pt idx="319">
                  <c:v>1367453</c:v>
                </c:pt>
                <c:pt idx="320">
                  <c:v>1380542</c:v>
                </c:pt>
                <c:pt idx="321">
                  <c:v>1392467</c:v>
                </c:pt>
                <c:pt idx="322">
                  <c:v>1400690</c:v>
                </c:pt>
                <c:pt idx="323">
                  <c:v>1415356</c:v>
                </c:pt>
                <c:pt idx="324">
                  <c:v>1425163</c:v>
                </c:pt>
                <c:pt idx="325">
                  <c:v>1436342</c:v>
                </c:pt>
                <c:pt idx="326">
                  <c:v>1445184</c:v>
                </c:pt>
                <c:pt idx="327">
                  <c:v>1455745</c:v>
                </c:pt>
                <c:pt idx="328">
                  <c:v>1466930</c:v>
                </c:pt>
                <c:pt idx="329">
                  <c:v>1478685</c:v>
                </c:pt>
                <c:pt idx="330">
                  <c:v>1485036</c:v>
                </c:pt>
                <c:pt idx="331">
                  <c:v>1495212</c:v>
                </c:pt>
                <c:pt idx="332">
                  <c:v>1507859</c:v>
                </c:pt>
                <c:pt idx="333">
                  <c:v>1514264</c:v>
                </c:pt>
                <c:pt idx="334">
                  <c:v>1528679</c:v>
                </c:pt>
                <c:pt idx="335">
                  <c:v>1536747</c:v>
                </c:pt>
                <c:pt idx="336">
                  <c:v>1549375</c:v>
                </c:pt>
                <c:pt idx="337">
                  <c:v>1559085</c:v>
                </c:pt>
                <c:pt idx="338">
                  <c:v>1573347</c:v>
                </c:pt>
                <c:pt idx="339">
                  <c:v>1583199</c:v>
                </c:pt>
                <c:pt idx="340">
                  <c:v>1592342</c:v>
                </c:pt>
                <c:pt idx="341">
                  <c:v>1600675</c:v>
                </c:pt>
                <c:pt idx="342">
                  <c:v>1613039</c:v>
                </c:pt>
                <c:pt idx="343">
                  <c:v>1624006</c:v>
                </c:pt>
                <c:pt idx="344">
                  <c:v>1631725</c:v>
                </c:pt>
                <c:pt idx="345">
                  <c:v>1642799</c:v>
                </c:pt>
                <c:pt idx="346">
                  <c:v>1654239</c:v>
                </c:pt>
              </c:numCache>
            </c:numRef>
          </c:val>
        </c:ser>
        <c:ser>
          <c:idx val="2"/>
          <c:order val="2"/>
          <c:tx>
            <c:strRef>
              <c:f>ChartData!$D$1</c:f>
              <c:strCache>
                <c:ptCount val="1"/>
                <c:pt idx="0">
                  <c:v>Lending to Financial Institutions</c:v>
                </c:pt>
              </c:strCache>
            </c:strRef>
          </c:tx>
          <c:spPr>
            <a:solidFill>
              <a:schemeClr val="accent2">
                <a:lumMod val="40000"/>
                <a:lumOff val="60000"/>
              </a:schemeClr>
            </a:solidFill>
          </c:spPr>
          <c:cat>
            <c:numRef>
              <c:f>ChartData!$A$2:$A$348</c:f>
              <c:numCache>
                <c:formatCode>m/d/yyyy</c:formatCode>
                <c:ptCount val="347"/>
                <c:pt idx="0">
                  <c:v>39085</c:v>
                </c:pt>
                <c:pt idx="1">
                  <c:v>39092</c:v>
                </c:pt>
                <c:pt idx="2">
                  <c:v>39099</c:v>
                </c:pt>
                <c:pt idx="3">
                  <c:v>39106</c:v>
                </c:pt>
                <c:pt idx="4">
                  <c:v>39113</c:v>
                </c:pt>
                <c:pt idx="5">
                  <c:v>39120</c:v>
                </c:pt>
                <c:pt idx="6">
                  <c:v>39127</c:v>
                </c:pt>
                <c:pt idx="7">
                  <c:v>39134</c:v>
                </c:pt>
                <c:pt idx="8">
                  <c:v>39141</c:v>
                </c:pt>
                <c:pt idx="9">
                  <c:v>39148</c:v>
                </c:pt>
                <c:pt idx="10">
                  <c:v>39155</c:v>
                </c:pt>
                <c:pt idx="11">
                  <c:v>39162</c:v>
                </c:pt>
                <c:pt idx="12">
                  <c:v>39169</c:v>
                </c:pt>
                <c:pt idx="13">
                  <c:v>39176</c:v>
                </c:pt>
                <c:pt idx="14">
                  <c:v>39183</c:v>
                </c:pt>
                <c:pt idx="15">
                  <c:v>39190</c:v>
                </c:pt>
                <c:pt idx="16">
                  <c:v>39197</c:v>
                </c:pt>
                <c:pt idx="17">
                  <c:v>39204</c:v>
                </c:pt>
                <c:pt idx="18">
                  <c:v>39211</c:v>
                </c:pt>
                <c:pt idx="19">
                  <c:v>39218</c:v>
                </c:pt>
                <c:pt idx="20">
                  <c:v>39225</c:v>
                </c:pt>
                <c:pt idx="21">
                  <c:v>39232</c:v>
                </c:pt>
                <c:pt idx="22">
                  <c:v>39239</c:v>
                </c:pt>
                <c:pt idx="23">
                  <c:v>39246</c:v>
                </c:pt>
                <c:pt idx="24">
                  <c:v>39253</c:v>
                </c:pt>
                <c:pt idx="25">
                  <c:v>39260</c:v>
                </c:pt>
                <c:pt idx="26">
                  <c:v>39267</c:v>
                </c:pt>
                <c:pt idx="27">
                  <c:v>39274</c:v>
                </c:pt>
                <c:pt idx="28">
                  <c:v>39281</c:v>
                </c:pt>
                <c:pt idx="29">
                  <c:v>39288</c:v>
                </c:pt>
                <c:pt idx="30">
                  <c:v>39295</c:v>
                </c:pt>
                <c:pt idx="31">
                  <c:v>39302</c:v>
                </c:pt>
                <c:pt idx="32">
                  <c:v>39309</c:v>
                </c:pt>
                <c:pt idx="33">
                  <c:v>39316</c:v>
                </c:pt>
                <c:pt idx="34">
                  <c:v>39323</c:v>
                </c:pt>
                <c:pt idx="35">
                  <c:v>39330</c:v>
                </c:pt>
                <c:pt idx="36">
                  <c:v>39337</c:v>
                </c:pt>
                <c:pt idx="37">
                  <c:v>39344</c:v>
                </c:pt>
                <c:pt idx="38">
                  <c:v>39351</c:v>
                </c:pt>
                <c:pt idx="39">
                  <c:v>39358</c:v>
                </c:pt>
                <c:pt idx="40">
                  <c:v>39365</c:v>
                </c:pt>
                <c:pt idx="41">
                  <c:v>39372</c:v>
                </c:pt>
                <c:pt idx="42">
                  <c:v>39379</c:v>
                </c:pt>
                <c:pt idx="43">
                  <c:v>39386</c:v>
                </c:pt>
                <c:pt idx="44">
                  <c:v>39393</c:v>
                </c:pt>
                <c:pt idx="45">
                  <c:v>39400</c:v>
                </c:pt>
                <c:pt idx="46">
                  <c:v>39407</c:v>
                </c:pt>
                <c:pt idx="47">
                  <c:v>39414</c:v>
                </c:pt>
                <c:pt idx="48">
                  <c:v>39421</c:v>
                </c:pt>
                <c:pt idx="49">
                  <c:v>39428</c:v>
                </c:pt>
                <c:pt idx="50">
                  <c:v>39435</c:v>
                </c:pt>
                <c:pt idx="51">
                  <c:v>39442</c:v>
                </c:pt>
                <c:pt idx="52">
                  <c:v>39449</c:v>
                </c:pt>
                <c:pt idx="53">
                  <c:v>39456</c:v>
                </c:pt>
                <c:pt idx="54">
                  <c:v>39463</c:v>
                </c:pt>
                <c:pt idx="55">
                  <c:v>39470</c:v>
                </c:pt>
                <c:pt idx="56">
                  <c:v>39477</c:v>
                </c:pt>
                <c:pt idx="57">
                  <c:v>39484</c:v>
                </c:pt>
                <c:pt idx="58">
                  <c:v>39491</c:v>
                </c:pt>
                <c:pt idx="59">
                  <c:v>39498</c:v>
                </c:pt>
                <c:pt idx="60">
                  <c:v>39505</c:v>
                </c:pt>
                <c:pt idx="61">
                  <c:v>39512</c:v>
                </c:pt>
                <c:pt idx="62">
                  <c:v>39519</c:v>
                </c:pt>
                <c:pt idx="63">
                  <c:v>39526</c:v>
                </c:pt>
                <c:pt idx="64">
                  <c:v>39533</c:v>
                </c:pt>
                <c:pt idx="65">
                  <c:v>39540</c:v>
                </c:pt>
                <c:pt idx="66">
                  <c:v>39547</c:v>
                </c:pt>
                <c:pt idx="67">
                  <c:v>39554</c:v>
                </c:pt>
                <c:pt idx="68">
                  <c:v>39561</c:v>
                </c:pt>
                <c:pt idx="69">
                  <c:v>39568</c:v>
                </c:pt>
                <c:pt idx="70">
                  <c:v>39575</c:v>
                </c:pt>
                <c:pt idx="71">
                  <c:v>39582</c:v>
                </c:pt>
                <c:pt idx="72">
                  <c:v>39589</c:v>
                </c:pt>
                <c:pt idx="73">
                  <c:v>39596</c:v>
                </c:pt>
                <c:pt idx="74">
                  <c:v>39603</c:v>
                </c:pt>
                <c:pt idx="75">
                  <c:v>39610</c:v>
                </c:pt>
                <c:pt idx="76">
                  <c:v>39617</c:v>
                </c:pt>
                <c:pt idx="77">
                  <c:v>39624</c:v>
                </c:pt>
                <c:pt idx="78">
                  <c:v>39631</c:v>
                </c:pt>
                <c:pt idx="79">
                  <c:v>39638</c:v>
                </c:pt>
                <c:pt idx="80">
                  <c:v>39645</c:v>
                </c:pt>
                <c:pt idx="81">
                  <c:v>39652</c:v>
                </c:pt>
                <c:pt idx="82">
                  <c:v>39659</c:v>
                </c:pt>
                <c:pt idx="83">
                  <c:v>39666</c:v>
                </c:pt>
                <c:pt idx="84">
                  <c:v>39673</c:v>
                </c:pt>
                <c:pt idx="85">
                  <c:v>39680</c:v>
                </c:pt>
                <c:pt idx="86">
                  <c:v>39687</c:v>
                </c:pt>
                <c:pt idx="87">
                  <c:v>39694</c:v>
                </c:pt>
                <c:pt idx="88">
                  <c:v>39701</c:v>
                </c:pt>
                <c:pt idx="89">
                  <c:v>39708</c:v>
                </c:pt>
                <c:pt idx="90">
                  <c:v>39715</c:v>
                </c:pt>
                <c:pt idx="91">
                  <c:v>39722</c:v>
                </c:pt>
                <c:pt idx="92">
                  <c:v>39729</c:v>
                </c:pt>
                <c:pt idx="93">
                  <c:v>39736</c:v>
                </c:pt>
                <c:pt idx="94">
                  <c:v>39743</c:v>
                </c:pt>
                <c:pt idx="95">
                  <c:v>39750</c:v>
                </c:pt>
                <c:pt idx="96">
                  <c:v>39757</c:v>
                </c:pt>
                <c:pt idx="97">
                  <c:v>39764</c:v>
                </c:pt>
                <c:pt idx="98">
                  <c:v>39771</c:v>
                </c:pt>
                <c:pt idx="99">
                  <c:v>39778</c:v>
                </c:pt>
                <c:pt idx="100">
                  <c:v>39785</c:v>
                </c:pt>
                <c:pt idx="101">
                  <c:v>39792</c:v>
                </c:pt>
                <c:pt idx="102">
                  <c:v>39799</c:v>
                </c:pt>
                <c:pt idx="103">
                  <c:v>39806</c:v>
                </c:pt>
                <c:pt idx="104">
                  <c:v>39813</c:v>
                </c:pt>
                <c:pt idx="105">
                  <c:v>39820</c:v>
                </c:pt>
                <c:pt idx="106">
                  <c:v>39827</c:v>
                </c:pt>
                <c:pt idx="107">
                  <c:v>39834</c:v>
                </c:pt>
                <c:pt idx="108">
                  <c:v>39841</c:v>
                </c:pt>
                <c:pt idx="109">
                  <c:v>39848</c:v>
                </c:pt>
                <c:pt idx="110">
                  <c:v>39855</c:v>
                </c:pt>
                <c:pt idx="111">
                  <c:v>39862</c:v>
                </c:pt>
                <c:pt idx="112">
                  <c:v>39869</c:v>
                </c:pt>
                <c:pt idx="113">
                  <c:v>39876</c:v>
                </c:pt>
                <c:pt idx="114">
                  <c:v>39883</c:v>
                </c:pt>
                <c:pt idx="115">
                  <c:v>39890</c:v>
                </c:pt>
                <c:pt idx="116">
                  <c:v>39897</c:v>
                </c:pt>
                <c:pt idx="117">
                  <c:v>39904</c:v>
                </c:pt>
                <c:pt idx="118">
                  <c:v>39911</c:v>
                </c:pt>
                <c:pt idx="119">
                  <c:v>39918</c:v>
                </c:pt>
                <c:pt idx="120">
                  <c:v>39925</c:v>
                </c:pt>
                <c:pt idx="121">
                  <c:v>39932</c:v>
                </c:pt>
                <c:pt idx="122">
                  <c:v>39939</c:v>
                </c:pt>
                <c:pt idx="123">
                  <c:v>39946</c:v>
                </c:pt>
                <c:pt idx="124">
                  <c:v>39953</c:v>
                </c:pt>
                <c:pt idx="125">
                  <c:v>39962</c:v>
                </c:pt>
                <c:pt idx="126">
                  <c:v>39967</c:v>
                </c:pt>
                <c:pt idx="127">
                  <c:v>39974</c:v>
                </c:pt>
                <c:pt idx="128">
                  <c:v>39981</c:v>
                </c:pt>
                <c:pt idx="129">
                  <c:v>39988</c:v>
                </c:pt>
                <c:pt idx="130">
                  <c:v>39995</c:v>
                </c:pt>
                <c:pt idx="131">
                  <c:v>40002</c:v>
                </c:pt>
                <c:pt idx="132">
                  <c:v>40009</c:v>
                </c:pt>
                <c:pt idx="133">
                  <c:v>40016</c:v>
                </c:pt>
                <c:pt idx="134">
                  <c:v>40023</c:v>
                </c:pt>
                <c:pt idx="135">
                  <c:v>40030</c:v>
                </c:pt>
                <c:pt idx="136">
                  <c:v>40037</c:v>
                </c:pt>
                <c:pt idx="137">
                  <c:v>40044</c:v>
                </c:pt>
                <c:pt idx="138">
                  <c:v>40051</c:v>
                </c:pt>
                <c:pt idx="139">
                  <c:v>40058</c:v>
                </c:pt>
                <c:pt idx="140">
                  <c:v>40065</c:v>
                </c:pt>
                <c:pt idx="141">
                  <c:v>40072</c:v>
                </c:pt>
                <c:pt idx="142">
                  <c:v>40079</c:v>
                </c:pt>
                <c:pt idx="143">
                  <c:v>40086</c:v>
                </c:pt>
                <c:pt idx="144">
                  <c:v>40093</c:v>
                </c:pt>
                <c:pt idx="145">
                  <c:v>40100</c:v>
                </c:pt>
                <c:pt idx="146">
                  <c:v>40107</c:v>
                </c:pt>
                <c:pt idx="147">
                  <c:v>40114</c:v>
                </c:pt>
                <c:pt idx="148">
                  <c:v>40121</c:v>
                </c:pt>
                <c:pt idx="149">
                  <c:v>40128</c:v>
                </c:pt>
                <c:pt idx="150">
                  <c:v>40135</c:v>
                </c:pt>
                <c:pt idx="151">
                  <c:v>40142</c:v>
                </c:pt>
                <c:pt idx="152">
                  <c:v>40149</c:v>
                </c:pt>
                <c:pt idx="153">
                  <c:v>40156</c:v>
                </c:pt>
                <c:pt idx="154">
                  <c:v>40163</c:v>
                </c:pt>
                <c:pt idx="155">
                  <c:v>40170</c:v>
                </c:pt>
                <c:pt idx="156">
                  <c:v>40177</c:v>
                </c:pt>
                <c:pt idx="157">
                  <c:v>40184</c:v>
                </c:pt>
                <c:pt idx="158">
                  <c:v>40191</c:v>
                </c:pt>
                <c:pt idx="159">
                  <c:v>40198</c:v>
                </c:pt>
                <c:pt idx="160">
                  <c:v>40204</c:v>
                </c:pt>
                <c:pt idx="161">
                  <c:v>40212</c:v>
                </c:pt>
                <c:pt idx="162">
                  <c:v>40219</c:v>
                </c:pt>
                <c:pt idx="163">
                  <c:v>40226</c:v>
                </c:pt>
                <c:pt idx="164">
                  <c:v>40233</c:v>
                </c:pt>
                <c:pt idx="165">
                  <c:v>40240</c:v>
                </c:pt>
                <c:pt idx="166">
                  <c:v>40247</c:v>
                </c:pt>
                <c:pt idx="167">
                  <c:v>40254</c:v>
                </c:pt>
                <c:pt idx="168">
                  <c:v>40261</c:v>
                </c:pt>
                <c:pt idx="169">
                  <c:v>40268</c:v>
                </c:pt>
                <c:pt idx="170">
                  <c:v>40275</c:v>
                </c:pt>
                <c:pt idx="171">
                  <c:v>40282</c:v>
                </c:pt>
                <c:pt idx="172">
                  <c:v>40289</c:v>
                </c:pt>
                <c:pt idx="173">
                  <c:v>40296</c:v>
                </c:pt>
                <c:pt idx="174">
                  <c:v>40303</c:v>
                </c:pt>
                <c:pt idx="175">
                  <c:v>40310</c:v>
                </c:pt>
                <c:pt idx="176">
                  <c:v>40317</c:v>
                </c:pt>
                <c:pt idx="177">
                  <c:v>40324</c:v>
                </c:pt>
                <c:pt idx="178">
                  <c:v>40331</c:v>
                </c:pt>
                <c:pt idx="179">
                  <c:v>40338</c:v>
                </c:pt>
                <c:pt idx="180">
                  <c:v>40345</c:v>
                </c:pt>
                <c:pt idx="181">
                  <c:v>40352</c:v>
                </c:pt>
                <c:pt idx="182">
                  <c:v>40359</c:v>
                </c:pt>
                <c:pt idx="183">
                  <c:v>40366</c:v>
                </c:pt>
                <c:pt idx="184">
                  <c:v>40373</c:v>
                </c:pt>
                <c:pt idx="185">
                  <c:v>40380</c:v>
                </c:pt>
                <c:pt idx="186">
                  <c:v>40387</c:v>
                </c:pt>
                <c:pt idx="187">
                  <c:v>40394</c:v>
                </c:pt>
                <c:pt idx="188">
                  <c:v>40401</c:v>
                </c:pt>
                <c:pt idx="189">
                  <c:v>40408</c:v>
                </c:pt>
                <c:pt idx="190">
                  <c:v>40415</c:v>
                </c:pt>
                <c:pt idx="191">
                  <c:v>40422</c:v>
                </c:pt>
                <c:pt idx="192">
                  <c:v>40429</c:v>
                </c:pt>
                <c:pt idx="193">
                  <c:v>40436</c:v>
                </c:pt>
                <c:pt idx="194">
                  <c:v>40443</c:v>
                </c:pt>
                <c:pt idx="195">
                  <c:v>40450</c:v>
                </c:pt>
                <c:pt idx="196">
                  <c:v>40457</c:v>
                </c:pt>
                <c:pt idx="197">
                  <c:v>40464</c:v>
                </c:pt>
                <c:pt idx="198">
                  <c:v>40471</c:v>
                </c:pt>
                <c:pt idx="199">
                  <c:v>40478</c:v>
                </c:pt>
                <c:pt idx="200">
                  <c:v>40485</c:v>
                </c:pt>
                <c:pt idx="201">
                  <c:v>40492</c:v>
                </c:pt>
                <c:pt idx="202">
                  <c:v>40499</c:v>
                </c:pt>
                <c:pt idx="203">
                  <c:v>40506</c:v>
                </c:pt>
                <c:pt idx="204">
                  <c:v>40513</c:v>
                </c:pt>
                <c:pt idx="205">
                  <c:v>40520</c:v>
                </c:pt>
                <c:pt idx="206">
                  <c:v>40527</c:v>
                </c:pt>
                <c:pt idx="207">
                  <c:v>40534</c:v>
                </c:pt>
                <c:pt idx="208">
                  <c:v>40541</c:v>
                </c:pt>
                <c:pt idx="209">
                  <c:v>40548</c:v>
                </c:pt>
                <c:pt idx="210">
                  <c:v>40555</c:v>
                </c:pt>
                <c:pt idx="211">
                  <c:v>40562</c:v>
                </c:pt>
                <c:pt idx="212">
                  <c:v>40569</c:v>
                </c:pt>
                <c:pt idx="213">
                  <c:v>40576</c:v>
                </c:pt>
                <c:pt idx="214">
                  <c:v>40583</c:v>
                </c:pt>
                <c:pt idx="215">
                  <c:v>40590</c:v>
                </c:pt>
                <c:pt idx="216">
                  <c:v>40597</c:v>
                </c:pt>
                <c:pt idx="217">
                  <c:v>40604</c:v>
                </c:pt>
                <c:pt idx="218">
                  <c:v>40611</c:v>
                </c:pt>
                <c:pt idx="219">
                  <c:v>40618</c:v>
                </c:pt>
                <c:pt idx="220">
                  <c:v>40625</c:v>
                </c:pt>
                <c:pt idx="221">
                  <c:v>40632</c:v>
                </c:pt>
                <c:pt idx="222">
                  <c:v>40639</c:v>
                </c:pt>
                <c:pt idx="223">
                  <c:v>40646</c:v>
                </c:pt>
                <c:pt idx="224">
                  <c:v>40653</c:v>
                </c:pt>
                <c:pt idx="225">
                  <c:v>40660</c:v>
                </c:pt>
                <c:pt idx="226">
                  <c:v>40667</c:v>
                </c:pt>
                <c:pt idx="227">
                  <c:v>40674</c:v>
                </c:pt>
                <c:pt idx="228">
                  <c:v>40681</c:v>
                </c:pt>
                <c:pt idx="229">
                  <c:v>40688</c:v>
                </c:pt>
                <c:pt idx="230">
                  <c:v>40695</c:v>
                </c:pt>
                <c:pt idx="231">
                  <c:v>40702</c:v>
                </c:pt>
                <c:pt idx="232">
                  <c:v>40709</c:v>
                </c:pt>
                <c:pt idx="233">
                  <c:v>40716</c:v>
                </c:pt>
                <c:pt idx="234">
                  <c:v>40723</c:v>
                </c:pt>
                <c:pt idx="235">
                  <c:v>40730</c:v>
                </c:pt>
                <c:pt idx="236">
                  <c:v>40737</c:v>
                </c:pt>
                <c:pt idx="237">
                  <c:v>40744</c:v>
                </c:pt>
                <c:pt idx="238">
                  <c:v>40751</c:v>
                </c:pt>
                <c:pt idx="239">
                  <c:v>40758</c:v>
                </c:pt>
                <c:pt idx="240">
                  <c:v>40765</c:v>
                </c:pt>
                <c:pt idx="241">
                  <c:v>40772</c:v>
                </c:pt>
                <c:pt idx="242">
                  <c:v>40779</c:v>
                </c:pt>
                <c:pt idx="243">
                  <c:v>40786</c:v>
                </c:pt>
                <c:pt idx="244">
                  <c:v>40793</c:v>
                </c:pt>
                <c:pt idx="245">
                  <c:v>40800</c:v>
                </c:pt>
                <c:pt idx="246">
                  <c:v>40807</c:v>
                </c:pt>
                <c:pt idx="247">
                  <c:v>40814</c:v>
                </c:pt>
                <c:pt idx="248">
                  <c:v>40821</c:v>
                </c:pt>
                <c:pt idx="249">
                  <c:v>40828</c:v>
                </c:pt>
                <c:pt idx="250">
                  <c:v>40835</c:v>
                </c:pt>
                <c:pt idx="251">
                  <c:v>40842</c:v>
                </c:pt>
                <c:pt idx="252">
                  <c:v>40849</c:v>
                </c:pt>
                <c:pt idx="253">
                  <c:v>40856</c:v>
                </c:pt>
                <c:pt idx="254">
                  <c:v>40863</c:v>
                </c:pt>
                <c:pt idx="255">
                  <c:v>40870</c:v>
                </c:pt>
                <c:pt idx="256">
                  <c:v>40877</c:v>
                </c:pt>
                <c:pt idx="257">
                  <c:v>40884</c:v>
                </c:pt>
                <c:pt idx="258">
                  <c:v>40891</c:v>
                </c:pt>
                <c:pt idx="259">
                  <c:v>40898</c:v>
                </c:pt>
                <c:pt idx="260">
                  <c:v>40905</c:v>
                </c:pt>
                <c:pt idx="261">
                  <c:v>40912</c:v>
                </c:pt>
                <c:pt idx="262">
                  <c:v>40919</c:v>
                </c:pt>
                <c:pt idx="263">
                  <c:v>40926</c:v>
                </c:pt>
                <c:pt idx="264">
                  <c:v>40933</c:v>
                </c:pt>
                <c:pt idx="265">
                  <c:v>40940</c:v>
                </c:pt>
                <c:pt idx="266">
                  <c:v>40947</c:v>
                </c:pt>
                <c:pt idx="267">
                  <c:v>40954</c:v>
                </c:pt>
                <c:pt idx="268">
                  <c:v>40960</c:v>
                </c:pt>
                <c:pt idx="269">
                  <c:v>40961</c:v>
                </c:pt>
                <c:pt idx="270">
                  <c:v>40968</c:v>
                </c:pt>
                <c:pt idx="271">
                  <c:v>40975</c:v>
                </c:pt>
                <c:pt idx="272">
                  <c:v>40982</c:v>
                </c:pt>
                <c:pt idx="273">
                  <c:v>40996</c:v>
                </c:pt>
                <c:pt idx="274">
                  <c:v>41003</c:v>
                </c:pt>
                <c:pt idx="275">
                  <c:v>41010</c:v>
                </c:pt>
                <c:pt idx="276">
                  <c:v>41017</c:v>
                </c:pt>
                <c:pt idx="277">
                  <c:v>41024</c:v>
                </c:pt>
                <c:pt idx="278">
                  <c:v>41031</c:v>
                </c:pt>
                <c:pt idx="279">
                  <c:v>41038</c:v>
                </c:pt>
                <c:pt idx="280">
                  <c:v>41045</c:v>
                </c:pt>
                <c:pt idx="281">
                  <c:v>41054</c:v>
                </c:pt>
                <c:pt idx="282">
                  <c:v>41059</c:v>
                </c:pt>
                <c:pt idx="283">
                  <c:v>41066</c:v>
                </c:pt>
                <c:pt idx="284">
                  <c:v>41073</c:v>
                </c:pt>
                <c:pt idx="285">
                  <c:v>41080</c:v>
                </c:pt>
                <c:pt idx="286">
                  <c:v>41087</c:v>
                </c:pt>
                <c:pt idx="287">
                  <c:v>41094</c:v>
                </c:pt>
                <c:pt idx="288">
                  <c:v>41101</c:v>
                </c:pt>
                <c:pt idx="289">
                  <c:v>41108</c:v>
                </c:pt>
                <c:pt idx="290">
                  <c:v>41115</c:v>
                </c:pt>
                <c:pt idx="291">
                  <c:v>41122</c:v>
                </c:pt>
                <c:pt idx="292">
                  <c:v>41129</c:v>
                </c:pt>
                <c:pt idx="293">
                  <c:v>41136</c:v>
                </c:pt>
                <c:pt idx="294">
                  <c:v>41143</c:v>
                </c:pt>
                <c:pt idx="295">
                  <c:v>41150</c:v>
                </c:pt>
                <c:pt idx="296">
                  <c:v>41157</c:v>
                </c:pt>
                <c:pt idx="297">
                  <c:v>41164</c:v>
                </c:pt>
                <c:pt idx="298">
                  <c:v>41171</c:v>
                </c:pt>
                <c:pt idx="299">
                  <c:v>41178</c:v>
                </c:pt>
                <c:pt idx="300">
                  <c:v>41185</c:v>
                </c:pt>
                <c:pt idx="301">
                  <c:v>41192</c:v>
                </c:pt>
                <c:pt idx="302">
                  <c:v>41199</c:v>
                </c:pt>
                <c:pt idx="303">
                  <c:v>41206</c:v>
                </c:pt>
                <c:pt idx="304">
                  <c:v>41213</c:v>
                </c:pt>
                <c:pt idx="305">
                  <c:v>41222</c:v>
                </c:pt>
                <c:pt idx="306">
                  <c:v>41234</c:v>
                </c:pt>
                <c:pt idx="307">
                  <c:v>41241</c:v>
                </c:pt>
                <c:pt idx="308">
                  <c:v>41255</c:v>
                </c:pt>
                <c:pt idx="309">
                  <c:v>41258</c:v>
                </c:pt>
                <c:pt idx="310">
                  <c:v>41262</c:v>
                </c:pt>
                <c:pt idx="311">
                  <c:v>41269</c:v>
                </c:pt>
                <c:pt idx="312">
                  <c:v>41276</c:v>
                </c:pt>
                <c:pt idx="313">
                  <c:v>41283</c:v>
                </c:pt>
                <c:pt idx="314">
                  <c:v>41290</c:v>
                </c:pt>
                <c:pt idx="315">
                  <c:v>41299</c:v>
                </c:pt>
                <c:pt idx="316">
                  <c:v>41304</c:v>
                </c:pt>
                <c:pt idx="317">
                  <c:v>41311</c:v>
                </c:pt>
                <c:pt idx="318">
                  <c:v>41318</c:v>
                </c:pt>
                <c:pt idx="319">
                  <c:v>41325</c:v>
                </c:pt>
                <c:pt idx="320">
                  <c:v>41332</c:v>
                </c:pt>
                <c:pt idx="321">
                  <c:v>41339</c:v>
                </c:pt>
                <c:pt idx="322">
                  <c:v>41346</c:v>
                </c:pt>
                <c:pt idx="323">
                  <c:v>41353</c:v>
                </c:pt>
                <c:pt idx="324">
                  <c:v>41360</c:v>
                </c:pt>
                <c:pt idx="325">
                  <c:v>41367</c:v>
                </c:pt>
                <c:pt idx="326">
                  <c:v>41374</c:v>
                </c:pt>
                <c:pt idx="327">
                  <c:v>41381</c:v>
                </c:pt>
                <c:pt idx="328">
                  <c:v>41388</c:v>
                </c:pt>
                <c:pt idx="329">
                  <c:v>41395</c:v>
                </c:pt>
                <c:pt idx="330">
                  <c:v>41402</c:v>
                </c:pt>
                <c:pt idx="331">
                  <c:v>41409</c:v>
                </c:pt>
                <c:pt idx="332">
                  <c:v>41416</c:v>
                </c:pt>
                <c:pt idx="333">
                  <c:v>41423</c:v>
                </c:pt>
                <c:pt idx="334">
                  <c:v>41430</c:v>
                </c:pt>
                <c:pt idx="335">
                  <c:v>41437</c:v>
                </c:pt>
                <c:pt idx="336">
                  <c:v>41444</c:v>
                </c:pt>
                <c:pt idx="337">
                  <c:v>41451</c:v>
                </c:pt>
                <c:pt idx="338">
                  <c:v>41458</c:v>
                </c:pt>
                <c:pt idx="339">
                  <c:v>41465</c:v>
                </c:pt>
                <c:pt idx="340">
                  <c:v>41472</c:v>
                </c:pt>
                <c:pt idx="341">
                  <c:v>41479</c:v>
                </c:pt>
                <c:pt idx="342">
                  <c:v>41486</c:v>
                </c:pt>
                <c:pt idx="343">
                  <c:v>41493</c:v>
                </c:pt>
                <c:pt idx="344">
                  <c:v>41500</c:v>
                </c:pt>
                <c:pt idx="345">
                  <c:v>41507</c:v>
                </c:pt>
                <c:pt idx="346">
                  <c:v>41514</c:v>
                </c:pt>
              </c:numCache>
            </c:numRef>
          </c:cat>
          <c:val>
            <c:numRef>
              <c:f>ChartData!$D$2:$D$348</c:f>
              <c:numCache>
                <c:formatCode>General</c:formatCode>
                <c:ptCount val="347"/>
                <c:pt idx="0">
                  <c:v>88047</c:v>
                </c:pt>
                <c:pt idx="1">
                  <c:v>69095</c:v>
                </c:pt>
                <c:pt idx="2">
                  <c:v>68484</c:v>
                </c:pt>
                <c:pt idx="3">
                  <c:v>60369</c:v>
                </c:pt>
                <c:pt idx="4">
                  <c:v>67405</c:v>
                </c:pt>
                <c:pt idx="5">
                  <c:v>65920</c:v>
                </c:pt>
                <c:pt idx="6">
                  <c:v>69135</c:v>
                </c:pt>
                <c:pt idx="7">
                  <c:v>75274</c:v>
                </c:pt>
                <c:pt idx="8">
                  <c:v>76583</c:v>
                </c:pt>
                <c:pt idx="9">
                  <c:v>73767</c:v>
                </c:pt>
                <c:pt idx="10">
                  <c:v>73687</c:v>
                </c:pt>
                <c:pt idx="11">
                  <c:v>72386</c:v>
                </c:pt>
                <c:pt idx="12">
                  <c:v>72236</c:v>
                </c:pt>
                <c:pt idx="13">
                  <c:v>74031</c:v>
                </c:pt>
                <c:pt idx="14">
                  <c:v>69573</c:v>
                </c:pt>
                <c:pt idx="15">
                  <c:v>70640</c:v>
                </c:pt>
                <c:pt idx="16">
                  <c:v>68673</c:v>
                </c:pt>
                <c:pt idx="17">
                  <c:v>83260</c:v>
                </c:pt>
                <c:pt idx="18">
                  <c:v>67232</c:v>
                </c:pt>
                <c:pt idx="19">
                  <c:v>62197</c:v>
                </c:pt>
                <c:pt idx="20">
                  <c:v>64917</c:v>
                </c:pt>
                <c:pt idx="21">
                  <c:v>68969</c:v>
                </c:pt>
                <c:pt idx="22">
                  <c:v>74214</c:v>
                </c:pt>
                <c:pt idx="23">
                  <c:v>63952</c:v>
                </c:pt>
                <c:pt idx="24">
                  <c:v>67289</c:v>
                </c:pt>
                <c:pt idx="25">
                  <c:v>61329</c:v>
                </c:pt>
                <c:pt idx="26">
                  <c:v>78066</c:v>
                </c:pt>
                <c:pt idx="27">
                  <c:v>66530</c:v>
                </c:pt>
                <c:pt idx="28">
                  <c:v>68424</c:v>
                </c:pt>
                <c:pt idx="29">
                  <c:v>64876</c:v>
                </c:pt>
                <c:pt idx="30">
                  <c:v>73856</c:v>
                </c:pt>
                <c:pt idx="31">
                  <c:v>63829</c:v>
                </c:pt>
                <c:pt idx="32">
                  <c:v>82772</c:v>
                </c:pt>
                <c:pt idx="33">
                  <c:v>67863</c:v>
                </c:pt>
                <c:pt idx="34">
                  <c:v>70730</c:v>
                </c:pt>
                <c:pt idx="35">
                  <c:v>83285</c:v>
                </c:pt>
                <c:pt idx="36">
                  <c:v>82046</c:v>
                </c:pt>
                <c:pt idx="37">
                  <c:v>75020</c:v>
                </c:pt>
                <c:pt idx="38">
                  <c:v>83629</c:v>
                </c:pt>
                <c:pt idx="39">
                  <c:v>86653</c:v>
                </c:pt>
                <c:pt idx="40">
                  <c:v>82402</c:v>
                </c:pt>
                <c:pt idx="41">
                  <c:v>85762</c:v>
                </c:pt>
                <c:pt idx="42">
                  <c:v>86313</c:v>
                </c:pt>
                <c:pt idx="43">
                  <c:v>91893</c:v>
                </c:pt>
                <c:pt idx="44">
                  <c:v>92772</c:v>
                </c:pt>
                <c:pt idx="45">
                  <c:v>95064</c:v>
                </c:pt>
                <c:pt idx="46">
                  <c:v>98193</c:v>
                </c:pt>
                <c:pt idx="47">
                  <c:v>98429</c:v>
                </c:pt>
                <c:pt idx="48">
                  <c:v>93648</c:v>
                </c:pt>
                <c:pt idx="49">
                  <c:v>97799</c:v>
                </c:pt>
                <c:pt idx="50">
                  <c:v>112265</c:v>
                </c:pt>
                <c:pt idx="51">
                  <c:v>133936</c:v>
                </c:pt>
                <c:pt idx="52">
                  <c:v>168235</c:v>
                </c:pt>
                <c:pt idx="53">
                  <c:v>150798</c:v>
                </c:pt>
                <c:pt idx="54">
                  <c:v>146678</c:v>
                </c:pt>
                <c:pt idx="55">
                  <c:v>150055</c:v>
                </c:pt>
                <c:pt idx="56">
                  <c:v>158627</c:v>
                </c:pt>
                <c:pt idx="57">
                  <c:v>161677</c:v>
                </c:pt>
                <c:pt idx="58">
                  <c:v>156056</c:v>
                </c:pt>
                <c:pt idx="59">
                  <c:v>170965</c:v>
                </c:pt>
                <c:pt idx="60">
                  <c:v>168607</c:v>
                </c:pt>
                <c:pt idx="61">
                  <c:v>180510</c:v>
                </c:pt>
                <c:pt idx="62">
                  <c:v>172745</c:v>
                </c:pt>
                <c:pt idx="63">
                  <c:v>215775</c:v>
                </c:pt>
                <c:pt idx="64">
                  <c:v>251653</c:v>
                </c:pt>
                <c:pt idx="65">
                  <c:v>373111</c:v>
                </c:pt>
                <c:pt idx="66">
                  <c:v>416119</c:v>
                </c:pt>
                <c:pt idx="67">
                  <c:v>458124</c:v>
                </c:pt>
                <c:pt idx="68">
                  <c:v>490878</c:v>
                </c:pt>
                <c:pt idx="69">
                  <c:v>481391</c:v>
                </c:pt>
                <c:pt idx="70">
                  <c:v>492452</c:v>
                </c:pt>
                <c:pt idx="71">
                  <c:v>498788</c:v>
                </c:pt>
                <c:pt idx="72">
                  <c:v>500605</c:v>
                </c:pt>
                <c:pt idx="73">
                  <c:v>500218</c:v>
                </c:pt>
                <c:pt idx="74">
                  <c:v>507714</c:v>
                </c:pt>
                <c:pt idx="75">
                  <c:v>499567</c:v>
                </c:pt>
                <c:pt idx="76">
                  <c:v>519867</c:v>
                </c:pt>
                <c:pt idx="77">
                  <c:v>508925</c:v>
                </c:pt>
                <c:pt idx="78">
                  <c:v>499405</c:v>
                </c:pt>
                <c:pt idx="79">
                  <c:v>490922</c:v>
                </c:pt>
                <c:pt idx="80">
                  <c:v>485116</c:v>
                </c:pt>
                <c:pt idx="81">
                  <c:v>493133</c:v>
                </c:pt>
                <c:pt idx="82">
                  <c:v>513550</c:v>
                </c:pt>
                <c:pt idx="83">
                  <c:v>516110</c:v>
                </c:pt>
                <c:pt idx="84">
                  <c:v>509936</c:v>
                </c:pt>
                <c:pt idx="85">
                  <c:v>506921</c:v>
                </c:pt>
                <c:pt idx="86">
                  <c:v>525036</c:v>
                </c:pt>
                <c:pt idx="87">
                  <c:v>538042</c:v>
                </c:pt>
                <c:pt idx="88">
                  <c:v>550510</c:v>
                </c:pt>
                <c:pt idx="89">
                  <c:v>600227</c:v>
                </c:pt>
                <c:pt idx="90">
                  <c:v>776493</c:v>
                </c:pt>
                <c:pt idx="91">
                  <c:v>1008116</c:v>
                </c:pt>
                <c:pt idx="92">
                  <c:v>1040817</c:v>
                </c:pt>
                <c:pt idx="93">
                  <c:v>1311702</c:v>
                </c:pt>
                <c:pt idx="94">
                  <c:v>1393492</c:v>
                </c:pt>
                <c:pt idx="95">
                  <c:v>1438859</c:v>
                </c:pt>
                <c:pt idx="96">
                  <c:v>1443203</c:v>
                </c:pt>
                <c:pt idx="97">
                  <c:v>1571392</c:v>
                </c:pt>
                <c:pt idx="98">
                  <c:v>1534238</c:v>
                </c:pt>
                <c:pt idx="99">
                  <c:v>1428042</c:v>
                </c:pt>
                <c:pt idx="100">
                  <c:v>1479477</c:v>
                </c:pt>
                <c:pt idx="101">
                  <c:v>1590947</c:v>
                </c:pt>
                <c:pt idx="102">
                  <c:v>1562440</c:v>
                </c:pt>
                <c:pt idx="103">
                  <c:v>1444750</c:v>
                </c:pt>
                <c:pt idx="104">
                  <c:v>1471568</c:v>
                </c:pt>
                <c:pt idx="105">
                  <c:v>1402649</c:v>
                </c:pt>
                <c:pt idx="106">
                  <c:v>1272890</c:v>
                </c:pt>
                <c:pt idx="107">
                  <c:v>1239063</c:v>
                </c:pt>
                <c:pt idx="108">
                  <c:v>1211148</c:v>
                </c:pt>
                <c:pt idx="109">
                  <c:v>1109586</c:v>
                </c:pt>
                <c:pt idx="110">
                  <c:v>1098632</c:v>
                </c:pt>
                <c:pt idx="111">
                  <c:v>1123811</c:v>
                </c:pt>
                <c:pt idx="112">
                  <c:v>1111470</c:v>
                </c:pt>
                <c:pt idx="113">
                  <c:v>1140934</c:v>
                </c:pt>
                <c:pt idx="114">
                  <c:v>1123188</c:v>
                </c:pt>
                <c:pt idx="115">
                  <c:v>1119269</c:v>
                </c:pt>
                <c:pt idx="116">
                  <c:v>1100090</c:v>
                </c:pt>
                <c:pt idx="117">
                  <c:v>1040126</c:v>
                </c:pt>
                <c:pt idx="118">
                  <c:v>1008090</c:v>
                </c:pt>
                <c:pt idx="119">
                  <c:v>968422</c:v>
                </c:pt>
                <c:pt idx="120">
                  <c:v>945815</c:v>
                </c:pt>
                <c:pt idx="121">
                  <c:v>846842</c:v>
                </c:pt>
                <c:pt idx="122">
                  <c:v>839356</c:v>
                </c:pt>
                <c:pt idx="123">
                  <c:v>864110</c:v>
                </c:pt>
                <c:pt idx="124">
                  <c:v>851266</c:v>
                </c:pt>
                <c:pt idx="125">
                  <c:v>740865</c:v>
                </c:pt>
                <c:pt idx="126">
                  <c:v>739433</c:v>
                </c:pt>
                <c:pt idx="127">
                  <c:v>680151</c:v>
                </c:pt>
                <c:pt idx="128">
                  <c:v>664836</c:v>
                </c:pt>
                <c:pt idx="129">
                  <c:v>582096</c:v>
                </c:pt>
                <c:pt idx="130">
                  <c:v>569312</c:v>
                </c:pt>
                <c:pt idx="131">
                  <c:v>547975</c:v>
                </c:pt>
                <c:pt idx="132">
                  <c:v>555483</c:v>
                </c:pt>
                <c:pt idx="133">
                  <c:v>493525</c:v>
                </c:pt>
                <c:pt idx="134">
                  <c:v>492092</c:v>
                </c:pt>
                <c:pt idx="135">
                  <c:v>479800</c:v>
                </c:pt>
                <c:pt idx="136">
                  <c:v>480470</c:v>
                </c:pt>
                <c:pt idx="137">
                  <c:v>447237</c:v>
                </c:pt>
                <c:pt idx="138">
                  <c:v>435376</c:v>
                </c:pt>
                <c:pt idx="139">
                  <c:v>439496</c:v>
                </c:pt>
                <c:pt idx="140">
                  <c:v>436616</c:v>
                </c:pt>
                <c:pt idx="141">
                  <c:v>418992</c:v>
                </c:pt>
                <c:pt idx="142">
                  <c:v>419756</c:v>
                </c:pt>
                <c:pt idx="143">
                  <c:v>396368</c:v>
                </c:pt>
                <c:pt idx="144">
                  <c:v>392535</c:v>
                </c:pt>
                <c:pt idx="145">
                  <c:v>361903</c:v>
                </c:pt>
                <c:pt idx="146">
                  <c:v>359348</c:v>
                </c:pt>
                <c:pt idx="147">
                  <c:v>335157</c:v>
                </c:pt>
                <c:pt idx="148">
                  <c:v>335305</c:v>
                </c:pt>
                <c:pt idx="149">
                  <c:v>301688</c:v>
                </c:pt>
                <c:pt idx="150">
                  <c:v>302904</c:v>
                </c:pt>
                <c:pt idx="151">
                  <c:v>288635</c:v>
                </c:pt>
                <c:pt idx="152">
                  <c:v>282155</c:v>
                </c:pt>
                <c:pt idx="153">
                  <c:v>243163</c:v>
                </c:pt>
                <c:pt idx="154">
                  <c:v>243204</c:v>
                </c:pt>
                <c:pt idx="155">
                  <c:v>233448</c:v>
                </c:pt>
                <c:pt idx="156">
                  <c:v>233207</c:v>
                </c:pt>
                <c:pt idx="157">
                  <c:v>239246</c:v>
                </c:pt>
                <c:pt idx="158">
                  <c:v>229837</c:v>
                </c:pt>
                <c:pt idx="159">
                  <c:v>181426</c:v>
                </c:pt>
                <c:pt idx="160">
                  <c:v>180464</c:v>
                </c:pt>
                <c:pt idx="161">
                  <c:v>182027</c:v>
                </c:pt>
                <c:pt idx="162">
                  <c:v>181313</c:v>
                </c:pt>
                <c:pt idx="163">
                  <c:v>159226</c:v>
                </c:pt>
                <c:pt idx="164">
                  <c:v>155704</c:v>
                </c:pt>
                <c:pt idx="165">
                  <c:v>154033</c:v>
                </c:pt>
                <c:pt idx="166">
                  <c:v>154482</c:v>
                </c:pt>
                <c:pt idx="167">
                  <c:v>141816</c:v>
                </c:pt>
                <c:pt idx="168">
                  <c:v>139984</c:v>
                </c:pt>
                <c:pt idx="169">
                  <c:v>139464</c:v>
                </c:pt>
                <c:pt idx="170">
                  <c:v>137781</c:v>
                </c:pt>
                <c:pt idx="171">
                  <c:v>136871</c:v>
                </c:pt>
                <c:pt idx="172">
                  <c:v>135181</c:v>
                </c:pt>
                <c:pt idx="173">
                  <c:v>135676</c:v>
                </c:pt>
                <c:pt idx="174">
                  <c:v>134723</c:v>
                </c:pt>
                <c:pt idx="175">
                  <c:v>134882</c:v>
                </c:pt>
                <c:pt idx="176">
                  <c:v>141692</c:v>
                </c:pt>
                <c:pt idx="177">
                  <c:v>128956</c:v>
                </c:pt>
                <c:pt idx="178">
                  <c:v>132434</c:v>
                </c:pt>
                <c:pt idx="179">
                  <c:v>126654</c:v>
                </c:pt>
                <c:pt idx="180">
                  <c:v>127264</c:v>
                </c:pt>
                <c:pt idx="181">
                  <c:v>125685</c:v>
                </c:pt>
                <c:pt idx="182">
                  <c:v>127715</c:v>
                </c:pt>
                <c:pt idx="183">
                  <c:v>127601</c:v>
                </c:pt>
                <c:pt idx="184">
                  <c:v>128723</c:v>
                </c:pt>
                <c:pt idx="185">
                  <c:v>125672</c:v>
                </c:pt>
                <c:pt idx="186">
                  <c:v>125087</c:v>
                </c:pt>
                <c:pt idx="187">
                  <c:v>125251</c:v>
                </c:pt>
                <c:pt idx="188">
                  <c:v>126147</c:v>
                </c:pt>
                <c:pt idx="189">
                  <c:v>123759</c:v>
                </c:pt>
                <c:pt idx="190">
                  <c:v>117850</c:v>
                </c:pt>
                <c:pt idx="191">
                  <c:v>118697</c:v>
                </c:pt>
                <c:pt idx="192">
                  <c:v>120174</c:v>
                </c:pt>
                <c:pt idx="193">
                  <c:v>121696</c:v>
                </c:pt>
                <c:pt idx="194">
                  <c:v>121351</c:v>
                </c:pt>
                <c:pt idx="195">
                  <c:v>122604</c:v>
                </c:pt>
                <c:pt idx="196">
                  <c:v>125377</c:v>
                </c:pt>
                <c:pt idx="197">
                  <c:v>126249</c:v>
                </c:pt>
                <c:pt idx="198">
                  <c:v>124534</c:v>
                </c:pt>
                <c:pt idx="199">
                  <c:v>123908</c:v>
                </c:pt>
                <c:pt idx="200">
                  <c:v>123444</c:v>
                </c:pt>
                <c:pt idx="201">
                  <c:v>126292</c:v>
                </c:pt>
                <c:pt idx="202">
                  <c:v>124700</c:v>
                </c:pt>
                <c:pt idx="203">
                  <c:v>129165</c:v>
                </c:pt>
                <c:pt idx="204">
                  <c:v>130135</c:v>
                </c:pt>
                <c:pt idx="205">
                  <c:v>136571</c:v>
                </c:pt>
                <c:pt idx="206">
                  <c:v>137429</c:v>
                </c:pt>
                <c:pt idx="207">
                  <c:v>139548</c:v>
                </c:pt>
                <c:pt idx="208">
                  <c:v>142912</c:v>
                </c:pt>
                <c:pt idx="209">
                  <c:v>150482</c:v>
                </c:pt>
                <c:pt idx="210">
                  <c:v>145766</c:v>
                </c:pt>
                <c:pt idx="211">
                  <c:v>133544</c:v>
                </c:pt>
                <c:pt idx="212">
                  <c:v>128737</c:v>
                </c:pt>
                <c:pt idx="213">
                  <c:v>132833</c:v>
                </c:pt>
                <c:pt idx="214">
                  <c:v>137754</c:v>
                </c:pt>
                <c:pt idx="215">
                  <c:v>137334</c:v>
                </c:pt>
                <c:pt idx="216">
                  <c:v>130335</c:v>
                </c:pt>
                <c:pt idx="217">
                  <c:v>129639</c:v>
                </c:pt>
                <c:pt idx="218">
                  <c:v>134682</c:v>
                </c:pt>
                <c:pt idx="219">
                  <c:v>133535</c:v>
                </c:pt>
                <c:pt idx="220">
                  <c:v>134993</c:v>
                </c:pt>
                <c:pt idx="221">
                  <c:v>140693</c:v>
                </c:pt>
                <c:pt idx="222">
                  <c:v>149738</c:v>
                </c:pt>
                <c:pt idx="223">
                  <c:v>148638</c:v>
                </c:pt>
                <c:pt idx="224">
                  <c:v>145776</c:v>
                </c:pt>
                <c:pt idx="225">
                  <c:v>136385</c:v>
                </c:pt>
                <c:pt idx="226">
                  <c:v>145684</c:v>
                </c:pt>
                <c:pt idx="227">
                  <c:v>147198</c:v>
                </c:pt>
                <c:pt idx="228">
                  <c:v>150138</c:v>
                </c:pt>
                <c:pt idx="229">
                  <c:v>143182</c:v>
                </c:pt>
                <c:pt idx="230">
                  <c:v>146610</c:v>
                </c:pt>
                <c:pt idx="231">
                  <c:v>144831</c:v>
                </c:pt>
                <c:pt idx="232">
                  <c:v>150593</c:v>
                </c:pt>
                <c:pt idx="233">
                  <c:v>159698</c:v>
                </c:pt>
                <c:pt idx="234">
                  <c:v>162917</c:v>
                </c:pt>
                <c:pt idx="235">
                  <c:v>164091</c:v>
                </c:pt>
                <c:pt idx="236">
                  <c:v>150633</c:v>
                </c:pt>
                <c:pt idx="237">
                  <c:v>149469</c:v>
                </c:pt>
                <c:pt idx="238">
                  <c:v>152185</c:v>
                </c:pt>
                <c:pt idx="239">
                  <c:v>159820</c:v>
                </c:pt>
                <c:pt idx="240">
                  <c:v>156249</c:v>
                </c:pt>
                <c:pt idx="241">
                  <c:v>149530</c:v>
                </c:pt>
                <c:pt idx="242">
                  <c:v>144009</c:v>
                </c:pt>
                <c:pt idx="243">
                  <c:v>142800</c:v>
                </c:pt>
                <c:pt idx="244">
                  <c:v>142318</c:v>
                </c:pt>
                <c:pt idx="245">
                  <c:v>142883</c:v>
                </c:pt>
                <c:pt idx="246">
                  <c:v>142846</c:v>
                </c:pt>
                <c:pt idx="247">
                  <c:v>144391</c:v>
                </c:pt>
                <c:pt idx="248">
                  <c:v>147435</c:v>
                </c:pt>
                <c:pt idx="249">
                  <c:v>146404</c:v>
                </c:pt>
                <c:pt idx="250">
                  <c:v>151708</c:v>
                </c:pt>
                <c:pt idx="251">
                  <c:v>154769</c:v>
                </c:pt>
                <c:pt idx="252">
                  <c:v>154466</c:v>
                </c:pt>
                <c:pt idx="253">
                  <c:v>155632</c:v>
                </c:pt>
                <c:pt idx="254">
                  <c:v>157488</c:v>
                </c:pt>
                <c:pt idx="255">
                  <c:v>154602</c:v>
                </c:pt>
                <c:pt idx="256">
                  <c:v>155997</c:v>
                </c:pt>
                <c:pt idx="257">
                  <c:v>160201</c:v>
                </c:pt>
                <c:pt idx="258">
                  <c:v>214630</c:v>
                </c:pt>
                <c:pt idx="259">
                  <c:v>227467</c:v>
                </c:pt>
                <c:pt idx="260">
                  <c:v>269322</c:v>
                </c:pt>
                <c:pt idx="261">
                  <c:v>266445</c:v>
                </c:pt>
                <c:pt idx="262">
                  <c:v>253810</c:v>
                </c:pt>
                <c:pt idx="263">
                  <c:v>269545</c:v>
                </c:pt>
                <c:pt idx="264">
                  <c:v>273999</c:v>
                </c:pt>
                <c:pt idx="265">
                  <c:v>277138</c:v>
                </c:pt>
                <c:pt idx="266">
                  <c:v>286006</c:v>
                </c:pt>
                <c:pt idx="267">
                  <c:v>289180</c:v>
                </c:pt>
                <c:pt idx="268">
                  <c:v>249559</c:v>
                </c:pt>
                <c:pt idx="269">
                  <c:v>285380</c:v>
                </c:pt>
                <c:pt idx="270">
                  <c:v>285587</c:v>
                </c:pt>
                <c:pt idx="271">
                  <c:v>252100</c:v>
                </c:pt>
                <c:pt idx="272">
                  <c:v>248927</c:v>
                </c:pt>
                <c:pt idx="273">
                  <c:v>252682</c:v>
                </c:pt>
                <c:pt idx="274">
                  <c:v>235959</c:v>
                </c:pt>
                <c:pt idx="275">
                  <c:v>223380</c:v>
                </c:pt>
                <c:pt idx="276">
                  <c:v>221281</c:v>
                </c:pt>
                <c:pt idx="277">
                  <c:v>222733</c:v>
                </c:pt>
                <c:pt idx="278">
                  <c:v>219700</c:v>
                </c:pt>
                <c:pt idx="279">
                  <c:v>219717</c:v>
                </c:pt>
                <c:pt idx="280">
                  <c:v>218960</c:v>
                </c:pt>
                <c:pt idx="281">
                  <c:v>215535</c:v>
                </c:pt>
                <c:pt idx="282">
                  <c:v>216359</c:v>
                </c:pt>
                <c:pt idx="283">
                  <c:v>214977</c:v>
                </c:pt>
                <c:pt idx="284">
                  <c:v>214808</c:v>
                </c:pt>
                <c:pt idx="285">
                  <c:v>219642</c:v>
                </c:pt>
                <c:pt idx="286">
                  <c:v>227122</c:v>
                </c:pt>
                <c:pt idx="287">
                  <c:v>229707</c:v>
                </c:pt>
                <c:pt idx="288">
                  <c:v>231572</c:v>
                </c:pt>
                <c:pt idx="289">
                  <c:v>237277</c:v>
                </c:pt>
                <c:pt idx="290">
                  <c:v>233481</c:v>
                </c:pt>
                <c:pt idx="291">
                  <c:v>235865</c:v>
                </c:pt>
                <c:pt idx="292">
                  <c:v>238545</c:v>
                </c:pt>
                <c:pt idx="293">
                  <c:v>241393</c:v>
                </c:pt>
                <c:pt idx="294">
                  <c:v>224129</c:v>
                </c:pt>
                <c:pt idx="295">
                  <c:v>225493</c:v>
                </c:pt>
                <c:pt idx="296">
                  <c:v>222860</c:v>
                </c:pt>
                <c:pt idx="297">
                  <c:v>223625</c:v>
                </c:pt>
                <c:pt idx="298">
                  <c:v>221871</c:v>
                </c:pt>
                <c:pt idx="299">
                  <c:v>224827</c:v>
                </c:pt>
                <c:pt idx="300">
                  <c:v>225622</c:v>
                </c:pt>
                <c:pt idx="301">
                  <c:v>225828</c:v>
                </c:pt>
                <c:pt idx="302">
                  <c:v>227874</c:v>
                </c:pt>
                <c:pt idx="303">
                  <c:v>230438</c:v>
                </c:pt>
                <c:pt idx="304">
                  <c:v>231348</c:v>
                </c:pt>
                <c:pt idx="305">
                  <c:v>231876</c:v>
                </c:pt>
                <c:pt idx="306">
                  <c:v>226194</c:v>
                </c:pt>
                <c:pt idx="307">
                  <c:v>228284</c:v>
                </c:pt>
                <c:pt idx="308">
                  <c:v>230956</c:v>
                </c:pt>
                <c:pt idx="309">
                  <c:v>227918</c:v>
                </c:pt>
                <c:pt idx="310">
                  <c:v>234233</c:v>
                </c:pt>
                <c:pt idx="311">
                  <c:v>236699</c:v>
                </c:pt>
                <c:pt idx="312">
                  <c:v>235707</c:v>
                </c:pt>
                <c:pt idx="313">
                  <c:v>235978</c:v>
                </c:pt>
                <c:pt idx="314">
                  <c:v>238473</c:v>
                </c:pt>
                <c:pt idx="315">
                  <c:v>241878</c:v>
                </c:pt>
                <c:pt idx="316">
                  <c:v>253632</c:v>
                </c:pt>
                <c:pt idx="317">
                  <c:v>252901</c:v>
                </c:pt>
                <c:pt idx="318">
                  <c:v>256905</c:v>
                </c:pt>
                <c:pt idx="319">
                  <c:v>250158</c:v>
                </c:pt>
                <c:pt idx="320">
                  <c:v>252238</c:v>
                </c:pt>
                <c:pt idx="321">
                  <c:v>255309</c:v>
                </c:pt>
                <c:pt idx="322">
                  <c:v>254124</c:v>
                </c:pt>
                <c:pt idx="323">
                  <c:v>259655</c:v>
                </c:pt>
                <c:pt idx="324">
                  <c:v>262616</c:v>
                </c:pt>
                <c:pt idx="325">
                  <c:v>270269</c:v>
                </c:pt>
                <c:pt idx="326">
                  <c:v>268419</c:v>
                </c:pt>
                <c:pt idx="327">
                  <c:v>270504</c:v>
                </c:pt>
                <c:pt idx="328">
                  <c:v>273165</c:v>
                </c:pt>
                <c:pt idx="329">
                  <c:v>278471</c:v>
                </c:pt>
                <c:pt idx="330">
                  <c:v>278366</c:v>
                </c:pt>
                <c:pt idx="331">
                  <c:v>278107</c:v>
                </c:pt>
                <c:pt idx="332">
                  <c:v>270649</c:v>
                </c:pt>
                <c:pt idx="333">
                  <c:v>268521</c:v>
                </c:pt>
                <c:pt idx="334">
                  <c:v>266105</c:v>
                </c:pt>
                <c:pt idx="335">
                  <c:v>267603</c:v>
                </c:pt>
                <c:pt idx="336">
                  <c:v>267967</c:v>
                </c:pt>
                <c:pt idx="337">
                  <c:v>274288</c:v>
                </c:pt>
                <c:pt idx="338">
                  <c:v>272125</c:v>
                </c:pt>
                <c:pt idx="339">
                  <c:v>267371</c:v>
                </c:pt>
                <c:pt idx="340">
                  <c:v>268210</c:v>
                </c:pt>
                <c:pt idx="341">
                  <c:v>269856</c:v>
                </c:pt>
                <c:pt idx="342">
                  <c:v>268046</c:v>
                </c:pt>
                <c:pt idx="343">
                  <c:v>268539</c:v>
                </c:pt>
                <c:pt idx="344">
                  <c:v>273408</c:v>
                </c:pt>
                <c:pt idx="345">
                  <c:v>260961</c:v>
                </c:pt>
                <c:pt idx="346">
                  <c:v>262439</c:v>
                </c:pt>
              </c:numCache>
            </c:numRef>
          </c:val>
        </c:ser>
        <c:ser>
          <c:idx val="3"/>
          <c:order val="3"/>
          <c:tx>
            <c:strRef>
              <c:f>ChartData!$E$1</c:f>
              <c:strCache>
                <c:ptCount val="1"/>
                <c:pt idx="0">
                  <c:v>Liquidity to Key Credit Markets</c:v>
                </c:pt>
              </c:strCache>
            </c:strRef>
          </c:tx>
          <c:spPr>
            <a:solidFill>
              <a:schemeClr val="accent2">
                <a:lumMod val="60000"/>
                <a:lumOff val="40000"/>
              </a:schemeClr>
            </a:solidFill>
          </c:spPr>
          <c:cat>
            <c:numRef>
              <c:f>ChartData!$A$2:$A$348</c:f>
              <c:numCache>
                <c:formatCode>m/d/yyyy</c:formatCode>
                <c:ptCount val="347"/>
                <c:pt idx="0">
                  <c:v>39085</c:v>
                </c:pt>
                <c:pt idx="1">
                  <c:v>39092</c:v>
                </c:pt>
                <c:pt idx="2">
                  <c:v>39099</c:v>
                </c:pt>
                <c:pt idx="3">
                  <c:v>39106</c:v>
                </c:pt>
                <c:pt idx="4">
                  <c:v>39113</c:v>
                </c:pt>
                <c:pt idx="5">
                  <c:v>39120</c:v>
                </c:pt>
                <c:pt idx="6">
                  <c:v>39127</c:v>
                </c:pt>
                <c:pt idx="7">
                  <c:v>39134</c:v>
                </c:pt>
                <c:pt idx="8">
                  <c:v>39141</c:v>
                </c:pt>
                <c:pt idx="9">
                  <c:v>39148</c:v>
                </c:pt>
                <c:pt idx="10">
                  <c:v>39155</c:v>
                </c:pt>
                <c:pt idx="11">
                  <c:v>39162</c:v>
                </c:pt>
                <c:pt idx="12">
                  <c:v>39169</c:v>
                </c:pt>
                <c:pt idx="13">
                  <c:v>39176</c:v>
                </c:pt>
                <c:pt idx="14">
                  <c:v>39183</c:v>
                </c:pt>
                <c:pt idx="15">
                  <c:v>39190</c:v>
                </c:pt>
                <c:pt idx="16">
                  <c:v>39197</c:v>
                </c:pt>
                <c:pt idx="17">
                  <c:v>39204</c:v>
                </c:pt>
                <c:pt idx="18">
                  <c:v>39211</c:v>
                </c:pt>
                <c:pt idx="19">
                  <c:v>39218</c:v>
                </c:pt>
                <c:pt idx="20">
                  <c:v>39225</c:v>
                </c:pt>
                <c:pt idx="21">
                  <c:v>39232</c:v>
                </c:pt>
                <c:pt idx="22">
                  <c:v>39239</c:v>
                </c:pt>
                <c:pt idx="23">
                  <c:v>39246</c:v>
                </c:pt>
                <c:pt idx="24">
                  <c:v>39253</c:v>
                </c:pt>
                <c:pt idx="25">
                  <c:v>39260</c:v>
                </c:pt>
                <c:pt idx="26">
                  <c:v>39267</c:v>
                </c:pt>
                <c:pt idx="27">
                  <c:v>39274</c:v>
                </c:pt>
                <c:pt idx="28">
                  <c:v>39281</c:v>
                </c:pt>
                <c:pt idx="29">
                  <c:v>39288</c:v>
                </c:pt>
                <c:pt idx="30">
                  <c:v>39295</c:v>
                </c:pt>
                <c:pt idx="31">
                  <c:v>39302</c:v>
                </c:pt>
                <c:pt idx="32">
                  <c:v>39309</c:v>
                </c:pt>
                <c:pt idx="33">
                  <c:v>39316</c:v>
                </c:pt>
                <c:pt idx="34">
                  <c:v>39323</c:v>
                </c:pt>
                <c:pt idx="35">
                  <c:v>39330</c:v>
                </c:pt>
                <c:pt idx="36">
                  <c:v>39337</c:v>
                </c:pt>
                <c:pt idx="37">
                  <c:v>39344</c:v>
                </c:pt>
                <c:pt idx="38">
                  <c:v>39351</c:v>
                </c:pt>
                <c:pt idx="39">
                  <c:v>39358</c:v>
                </c:pt>
                <c:pt idx="40">
                  <c:v>39365</c:v>
                </c:pt>
                <c:pt idx="41">
                  <c:v>39372</c:v>
                </c:pt>
                <c:pt idx="42">
                  <c:v>39379</c:v>
                </c:pt>
                <c:pt idx="43">
                  <c:v>39386</c:v>
                </c:pt>
                <c:pt idx="44">
                  <c:v>39393</c:v>
                </c:pt>
                <c:pt idx="45">
                  <c:v>39400</c:v>
                </c:pt>
                <c:pt idx="46">
                  <c:v>39407</c:v>
                </c:pt>
                <c:pt idx="47">
                  <c:v>39414</c:v>
                </c:pt>
                <c:pt idx="48">
                  <c:v>39421</c:v>
                </c:pt>
                <c:pt idx="49">
                  <c:v>39428</c:v>
                </c:pt>
                <c:pt idx="50">
                  <c:v>39435</c:v>
                </c:pt>
                <c:pt idx="51">
                  <c:v>39442</c:v>
                </c:pt>
                <c:pt idx="52">
                  <c:v>39449</c:v>
                </c:pt>
                <c:pt idx="53">
                  <c:v>39456</c:v>
                </c:pt>
                <c:pt idx="54">
                  <c:v>39463</c:v>
                </c:pt>
                <c:pt idx="55">
                  <c:v>39470</c:v>
                </c:pt>
                <c:pt idx="56">
                  <c:v>39477</c:v>
                </c:pt>
                <c:pt idx="57">
                  <c:v>39484</c:v>
                </c:pt>
                <c:pt idx="58">
                  <c:v>39491</c:v>
                </c:pt>
                <c:pt idx="59">
                  <c:v>39498</c:v>
                </c:pt>
                <c:pt idx="60">
                  <c:v>39505</c:v>
                </c:pt>
                <c:pt idx="61">
                  <c:v>39512</c:v>
                </c:pt>
                <c:pt idx="62">
                  <c:v>39519</c:v>
                </c:pt>
                <c:pt idx="63">
                  <c:v>39526</c:v>
                </c:pt>
                <c:pt idx="64">
                  <c:v>39533</c:v>
                </c:pt>
                <c:pt idx="65">
                  <c:v>39540</c:v>
                </c:pt>
                <c:pt idx="66">
                  <c:v>39547</c:v>
                </c:pt>
                <c:pt idx="67">
                  <c:v>39554</c:v>
                </c:pt>
                <c:pt idx="68">
                  <c:v>39561</c:v>
                </c:pt>
                <c:pt idx="69">
                  <c:v>39568</c:v>
                </c:pt>
                <c:pt idx="70">
                  <c:v>39575</c:v>
                </c:pt>
                <c:pt idx="71">
                  <c:v>39582</c:v>
                </c:pt>
                <c:pt idx="72">
                  <c:v>39589</c:v>
                </c:pt>
                <c:pt idx="73">
                  <c:v>39596</c:v>
                </c:pt>
                <c:pt idx="74">
                  <c:v>39603</c:v>
                </c:pt>
                <c:pt idx="75">
                  <c:v>39610</c:v>
                </c:pt>
                <c:pt idx="76">
                  <c:v>39617</c:v>
                </c:pt>
                <c:pt idx="77">
                  <c:v>39624</c:v>
                </c:pt>
                <c:pt idx="78">
                  <c:v>39631</c:v>
                </c:pt>
                <c:pt idx="79">
                  <c:v>39638</c:v>
                </c:pt>
                <c:pt idx="80">
                  <c:v>39645</c:v>
                </c:pt>
                <c:pt idx="81">
                  <c:v>39652</c:v>
                </c:pt>
                <c:pt idx="82">
                  <c:v>39659</c:v>
                </c:pt>
                <c:pt idx="83">
                  <c:v>39666</c:v>
                </c:pt>
                <c:pt idx="84">
                  <c:v>39673</c:v>
                </c:pt>
                <c:pt idx="85">
                  <c:v>39680</c:v>
                </c:pt>
                <c:pt idx="86">
                  <c:v>39687</c:v>
                </c:pt>
                <c:pt idx="87">
                  <c:v>39694</c:v>
                </c:pt>
                <c:pt idx="88">
                  <c:v>39701</c:v>
                </c:pt>
                <c:pt idx="89">
                  <c:v>39708</c:v>
                </c:pt>
                <c:pt idx="90">
                  <c:v>39715</c:v>
                </c:pt>
                <c:pt idx="91">
                  <c:v>39722</c:v>
                </c:pt>
                <c:pt idx="92">
                  <c:v>39729</c:v>
                </c:pt>
                <c:pt idx="93">
                  <c:v>39736</c:v>
                </c:pt>
                <c:pt idx="94">
                  <c:v>39743</c:v>
                </c:pt>
                <c:pt idx="95">
                  <c:v>39750</c:v>
                </c:pt>
                <c:pt idx="96">
                  <c:v>39757</c:v>
                </c:pt>
                <c:pt idx="97">
                  <c:v>39764</c:v>
                </c:pt>
                <c:pt idx="98">
                  <c:v>39771</c:v>
                </c:pt>
                <c:pt idx="99">
                  <c:v>39778</c:v>
                </c:pt>
                <c:pt idx="100">
                  <c:v>39785</c:v>
                </c:pt>
                <c:pt idx="101">
                  <c:v>39792</c:v>
                </c:pt>
                <c:pt idx="102">
                  <c:v>39799</c:v>
                </c:pt>
                <c:pt idx="103">
                  <c:v>39806</c:v>
                </c:pt>
                <c:pt idx="104">
                  <c:v>39813</c:v>
                </c:pt>
                <c:pt idx="105">
                  <c:v>39820</c:v>
                </c:pt>
                <c:pt idx="106">
                  <c:v>39827</c:v>
                </c:pt>
                <c:pt idx="107">
                  <c:v>39834</c:v>
                </c:pt>
                <c:pt idx="108">
                  <c:v>39841</c:v>
                </c:pt>
                <c:pt idx="109">
                  <c:v>39848</c:v>
                </c:pt>
                <c:pt idx="110">
                  <c:v>39855</c:v>
                </c:pt>
                <c:pt idx="111">
                  <c:v>39862</c:v>
                </c:pt>
                <c:pt idx="112">
                  <c:v>39869</c:v>
                </c:pt>
                <c:pt idx="113">
                  <c:v>39876</c:v>
                </c:pt>
                <c:pt idx="114">
                  <c:v>39883</c:v>
                </c:pt>
                <c:pt idx="115">
                  <c:v>39890</c:v>
                </c:pt>
                <c:pt idx="116">
                  <c:v>39897</c:v>
                </c:pt>
                <c:pt idx="117">
                  <c:v>39904</c:v>
                </c:pt>
                <c:pt idx="118">
                  <c:v>39911</c:v>
                </c:pt>
                <c:pt idx="119">
                  <c:v>39918</c:v>
                </c:pt>
                <c:pt idx="120">
                  <c:v>39925</c:v>
                </c:pt>
                <c:pt idx="121">
                  <c:v>39932</c:v>
                </c:pt>
                <c:pt idx="122">
                  <c:v>39939</c:v>
                </c:pt>
                <c:pt idx="123">
                  <c:v>39946</c:v>
                </c:pt>
                <c:pt idx="124">
                  <c:v>39953</c:v>
                </c:pt>
                <c:pt idx="125">
                  <c:v>39962</c:v>
                </c:pt>
                <c:pt idx="126">
                  <c:v>39967</c:v>
                </c:pt>
                <c:pt idx="127">
                  <c:v>39974</c:v>
                </c:pt>
                <c:pt idx="128">
                  <c:v>39981</c:v>
                </c:pt>
                <c:pt idx="129">
                  <c:v>39988</c:v>
                </c:pt>
                <c:pt idx="130">
                  <c:v>39995</c:v>
                </c:pt>
                <c:pt idx="131">
                  <c:v>40002</c:v>
                </c:pt>
                <c:pt idx="132">
                  <c:v>40009</c:v>
                </c:pt>
                <c:pt idx="133">
                  <c:v>40016</c:v>
                </c:pt>
                <c:pt idx="134">
                  <c:v>40023</c:v>
                </c:pt>
                <c:pt idx="135">
                  <c:v>40030</c:v>
                </c:pt>
                <c:pt idx="136">
                  <c:v>40037</c:v>
                </c:pt>
                <c:pt idx="137">
                  <c:v>40044</c:v>
                </c:pt>
                <c:pt idx="138">
                  <c:v>40051</c:v>
                </c:pt>
                <c:pt idx="139">
                  <c:v>40058</c:v>
                </c:pt>
                <c:pt idx="140">
                  <c:v>40065</c:v>
                </c:pt>
                <c:pt idx="141">
                  <c:v>40072</c:v>
                </c:pt>
                <c:pt idx="142">
                  <c:v>40079</c:v>
                </c:pt>
                <c:pt idx="143">
                  <c:v>40086</c:v>
                </c:pt>
                <c:pt idx="144">
                  <c:v>40093</c:v>
                </c:pt>
                <c:pt idx="145">
                  <c:v>40100</c:v>
                </c:pt>
                <c:pt idx="146">
                  <c:v>40107</c:v>
                </c:pt>
                <c:pt idx="147">
                  <c:v>40114</c:v>
                </c:pt>
                <c:pt idx="148">
                  <c:v>40121</c:v>
                </c:pt>
                <c:pt idx="149">
                  <c:v>40128</c:v>
                </c:pt>
                <c:pt idx="150">
                  <c:v>40135</c:v>
                </c:pt>
                <c:pt idx="151">
                  <c:v>40142</c:v>
                </c:pt>
                <c:pt idx="152">
                  <c:v>40149</c:v>
                </c:pt>
                <c:pt idx="153">
                  <c:v>40156</c:v>
                </c:pt>
                <c:pt idx="154">
                  <c:v>40163</c:v>
                </c:pt>
                <c:pt idx="155">
                  <c:v>40170</c:v>
                </c:pt>
                <c:pt idx="156">
                  <c:v>40177</c:v>
                </c:pt>
                <c:pt idx="157">
                  <c:v>40184</c:v>
                </c:pt>
                <c:pt idx="158">
                  <c:v>40191</c:v>
                </c:pt>
                <c:pt idx="159">
                  <c:v>40198</c:v>
                </c:pt>
                <c:pt idx="160">
                  <c:v>40204</c:v>
                </c:pt>
                <c:pt idx="161">
                  <c:v>40212</c:v>
                </c:pt>
                <c:pt idx="162">
                  <c:v>40219</c:v>
                </c:pt>
                <c:pt idx="163">
                  <c:v>40226</c:v>
                </c:pt>
                <c:pt idx="164">
                  <c:v>40233</c:v>
                </c:pt>
                <c:pt idx="165">
                  <c:v>40240</c:v>
                </c:pt>
                <c:pt idx="166">
                  <c:v>40247</c:v>
                </c:pt>
                <c:pt idx="167">
                  <c:v>40254</c:v>
                </c:pt>
                <c:pt idx="168">
                  <c:v>40261</c:v>
                </c:pt>
                <c:pt idx="169">
                  <c:v>40268</c:v>
                </c:pt>
                <c:pt idx="170">
                  <c:v>40275</c:v>
                </c:pt>
                <c:pt idx="171">
                  <c:v>40282</c:v>
                </c:pt>
                <c:pt idx="172">
                  <c:v>40289</c:v>
                </c:pt>
                <c:pt idx="173">
                  <c:v>40296</c:v>
                </c:pt>
                <c:pt idx="174">
                  <c:v>40303</c:v>
                </c:pt>
                <c:pt idx="175">
                  <c:v>40310</c:v>
                </c:pt>
                <c:pt idx="176">
                  <c:v>40317</c:v>
                </c:pt>
                <c:pt idx="177">
                  <c:v>40324</c:v>
                </c:pt>
                <c:pt idx="178">
                  <c:v>40331</c:v>
                </c:pt>
                <c:pt idx="179">
                  <c:v>40338</c:v>
                </c:pt>
                <c:pt idx="180">
                  <c:v>40345</c:v>
                </c:pt>
                <c:pt idx="181">
                  <c:v>40352</c:v>
                </c:pt>
                <c:pt idx="182">
                  <c:v>40359</c:v>
                </c:pt>
                <c:pt idx="183">
                  <c:v>40366</c:v>
                </c:pt>
                <c:pt idx="184">
                  <c:v>40373</c:v>
                </c:pt>
                <c:pt idx="185">
                  <c:v>40380</c:v>
                </c:pt>
                <c:pt idx="186">
                  <c:v>40387</c:v>
                </c:pt>
                <c:pt idx="187">
                  <c:v>40394</c:v>
                </c:pt>
                <c:pt idx="188">
                  <c:v>40401</c:v>
                </c:pt>
                <c:pt idx="189">
                  <c:v>40408</c:v>
                </c:pt>
                <c:pt idx="190">
                  <c:v>40415</c:v>
                </c:pt>
                <c:pt idx="191">
                  <c:v>40422</c:v>
                </c:pt>
                <c:pt idx="192">
                  <c:v>40429</c:v>
                </c:pt>
                <c:pt idx="193">
                  <c:v>40436</c:v>
                </c:pt>
                <c:pt idx="194">
                  <c:v>40443</c:v>
                </c:pt>
                <c:pt idx="195">
                  <c:v>40450</c:v>
                </c:pt>
                <c:pt idx="196">
                  <c:v>40457</c:v>
                </c:pt>
                <c:pt idx="197">
                  <c:v>40464</c:v>
                </c:pt>
                <c:pt idx="198">
                  <c:v>40471</c:v>
                </c:pt>
                <c:pt idx="199">
                  <c:v>40478</c:v>
                </c:pt>
                <c:pt idx="200">
                  <c:v>40485</c:v>
                </c:pt>
                <c:pt idx="201">
                  <c:v>40492</c:v>
                </c:pt>
                <c:pt idx="202">
                  <c:v>40499</c:v>
                </c:pt>
                <c:pt idx="203">
                  <c:v>40506</c:v>
                </c:pt>
                <c:pt idx="204">
                  <c:v>40513</c:v>
                </c:pt>
                <c:pt idx="205">
                  <c:v>40520</c:v>
                </c:pt>
                <c:pt idx="206">
                  <c:v>40527</c:v>
                </c:pt>
                <c:pt idx="207">
                  <c:v>40534</c:v>
                </c:pt>
                <c:pt idx="208">
                  <c:v>40541</c:v>
                </c:pt>
                <c:pt idx="209">
                  <c:v>40548</c:v>
                </c:pt>
                <c:pt idx="210">
                  <c:v>40555</c:v>
                </c:pt>
                <c:pt idx="211">
                  <c:v>40562</c:v>
                </c:pt>
                <c:pt idx="212">
                  <c:v>40569</c:v>
                </c:pt>
                <c:pt idx="213">
                  <c:v>40576</c:v>
                </c:pt>
                <c:pt idx="214">
                  <c:v>40583</c:v>
                </c:pt>
                <c:pt idx="215">
                  <c:v>40590</c:v>
                </c:pt>
                <c:pt idx="216">
                  <c:v>40597</c:v>
                </c:pt>
                <c:pt idx="217">
                  <c:v>40604</c:v>
                </c:pt>
                <c:pt idx="218">
                  <c:v>40611</c:v>
                </c:pt>
                <c:pt idx="219">
                  <c:v>40618</c:v>
                </c:pt>
                <c:pt idx="220">
                  <c:v>40625</c:v>
                </c:pt>
                <c:pt idx="221">
                  <c:v>40632</c:v>
                </c:pt>
                <c:pt idx="222">
                  <c:v>40639</c:v>
                </c:pt>
                <c:pt idx="223">
                  <c:v>40646</c:v>
                </c:pt>
                <c:pt idx="224">
                  <c:v>40653</c:v>
                </c:pt>
                <c:pt idx="225">
                  <c:v>40660</c:v>
                </c:pt>
                <c:pt idx="226">
                  <c:v>40667</c:v>
                </c:pt>
                <c:pt idx="227">
                  <c:v>40674</c:v>
                </c:pt>
                <c:pt idx="228">
                  <c:v>40681</c:v>
                </c:pt>
                <c:pt idx="229">
                  <c:v>40688</c:v>
                </c:pt>
                <c:pt idx="230">
                  <c:v>40695</c:v>
                </c:pt>
                <c:pt idx="231">
                  <c:v>40702</c:v>
                </c:pt>
                <c:pt idx="232">
                  <c:v>40709</c:v>
                </c:pt>
                <c:pt idx="233">
                  <c:v>40716</c:v>
                </c:pt>
                <c:pt idx="234">
                  <c:v>40723</c:v>
                </c:pt>
                <c:pt idx="235">
                  <c:v>40730</c:v>
                </c:pt>
                <c:pt idx="236">
                  <c:v>40737</c:v>
                </c:pt>
                <c:pt idx="237">
                  <c:v>40744</c:v>
                </c:pt>
                <c:pt idx="238">
                  <c:v>40751</c:v>
                </c:pt>
                <c:pt idx="239">
                  <c:v>40758</c:v>
                </c:pt>
                <c:pt idx="240">
                  <c:v>40765</c:v>
                </c:pt>
                <c:pt idx="241">
                  <c:v>40772</c:v>
                </c:pt>
                <c:pt idx="242">
                  <c:v>40779</c:v>
                </c:pt>
                <c:pt idx="243">
                  <c:v>40786</c:v>
                </c:pt>
                <c:pt idx="244">
                  <c:v>40793</c:v>
                </c:pt>
                <c:pt idx="245">
                  <c:v>40800</c:v>
                </c:pt>
                <c:pt idx="246">
                  <c:v>40807</c:v>
                </c:pt>
                <c:pt idx="247">
                  <c:v>40814</c:v>
                </c:pt>
                <c:pt idx="248">
                  <c:v>40821</c:v>
                </c:pt>
                <c:pt idx="249">
                  <c:v>40828</c:v>
                </c:pt>
                <c:pt idx="250">
                  <c:v>40835</c:v>
                </c:pt>
                <c:pt idx="251">
                  <c:v>40842</c:v>
                </c:pt>
                <c:pt idx="252">
                  <c:v>40849</c:v>
                </c:pt>
                <c:pt idx="253">
                  <c:v>40856</c:v>
                </c:pt>
                <c:pt idx="254">
                  <c:v>40863</c:v>
                </c:pt>
                <c:pt idx="255">
                  <c:v>40870</c:v>
                </c:pt>
                <c:pt idx="256">
                  <c:v>40877</c:v>
                </c:pt>
                <c:pt idx="257">
                  <c:v>40884</c:v>
                </c:pt>
                <c:pt idx="258">
                  <c:v>40891</c:v>
                </c:pt>
                <c:pt idx="259">
                  <c:v>40898</c:v>
                </c:pt>
                <c:pt idx="260">
                  <c:v>40905</c:v>
                </c:pt>
                <c:pt idx="261">
                  <c:v>40912</c:v>
                </c:pt>
                <c:pt idx="262">
                  <c:v>40919</c:v>
                </c:pt>
                <c:pt idx="263">
                  <c:v>40926</c:v>
                </c:pt>
                <c:pt idx="264">
                  <c:v>40933</c:v>
                </c:pt>
                <c:pt idx="265">
                  <c:v>40940</c:v>
                </c:pt>
                <c:pt idx="266">
                  <c:v>40947</c:v>
                </c:pt>
                <c:pt idx="267">
                  <c:v>40954</c:v>
                </c:pt>
                <c:pt idx="268">
                  <c:v>40960</c:v>
                </c:pt>
                <c:pt idx="269">
                  <c:v>40961</c:v>
                </c:pt>
                <c:pt idx="270">
                  <c:v>40968</c:v>
                </c:pt>
                <c:pt idx="271">
                  <c:v>40975</c:v>
                </c:pt>
                <c:pt idx="272">
                  <c:v>40982</c:v>
                </c:pt>
                <c:pt idx="273">
                  <c:v>40996</c:v>
                </c:pt>
                <c:pt idx="274">
                  <c:v>41003</c:v>
                </c:pt>
                <c:pt idx="275">
                  <c:v>41010</c:v>
                </c:pt>
                <c:pt idx="276">
                  <c:v>41017</c:v>
                </c:pt>
                <c:pt idx="277">
                  <c:v>41024</c:v>
                </c:pt>
                <c:pt idx="278">
                  <c:v>41031</c:v>
                </c:pt>
                <c:pt idx="279">
                  <c:v>41038</c:v>
                </c:pt>
                <c:pt idx="280">
                  <c:v>41045</c:v>
                </c:pt>
                <c:pt idx="281">
                  <c:v>41054</c:v>
                </c:pt>
                <c:pt idx="282">
                  <c:v>41059</c:v>
                </c:pt>
                <c:pt idx="283">
                  <c:v>41066</c:v>
                </c:pt>
                <c:pt idx="284">
                  <c:v>41073</c:v>
                </c:pt>
                <c:pt idx="285">
                  <c:v>41080</c:v>
                </c:pt>
                <c:pt idx="286">
                  <c:v>41087</c:v>
                </c:pt>
                <c:pt idx="287">
                  <c:v>41094</c:v>
                </c:pt>
                <c:pt idx="288">
                  <c:v>41101</c:v>
                </c:pt>
                <c:pt idx="289">
                  <c:v>41108</c:v>
                </c:pt>
                <c:pt idx="290">
                  <c:v>41115</c:v>
                </c:pt>
                <c:pt idx="291">
                  <c:v>41122</c:v>
                </c:pt>
                <c:pt idx="292">
                  <c:v>41129</c:v>
                </c:pt>
                <c:pt idx="293">
                  <c:v>41136</c:v>
                </c:pt>
                <c:pt idx="294">
                  <c:v>41143</c:v>
                </c:pt>
                <c:pt idx="295">
                  <c:v>41150</c:v>
                </c:pt>
                <c:pt idx="296">
                  <c:v>41157</c:v>
                </c:pt>
                <c:pt idx="297">
                  <c:v>41164</c:v>
                </c:pt>
                <c:pt idx="298">
                  <c:v>41171</c:v>
                </c:pt>
                <c:pt idx="299">
                  <c:v>41178</c:v>
                </c:pt>
                <c:pt idx="300">
                  <c:v>41185</c:v>
                </c:pt>
                <c:pt idx="301">
                  <c:v>41192</c:v>
                </c:pt>
                <c:pt idx="302">
                  <c:v>41199</c:v>
                </c:pt>
                <c:pt idx="303">
                  <c:v>41206</c:v>
                </c:pt>
                <c:pt idx="304">
                  <c:v>41213</c:v>
                </c:pt>
                <c:pt idx="305">
                  <c:v>41222</c:v>
                </c:pt>
                <c:pt idx="306">
                  <c:v>41234</c:v>
                </c:pt>
                <c:pt idx="307">
                  <c:v>41241</c:v>
                </c:pt>
                <c:pt idx="308">
                  <c:v>41255</c:v>
                </c:pt>
                <c:pt idx="309">
                  <c:v>41258</c:v>
                </c:pt>
                <c:pt idx="310">
                  <c:v>41262</c:v>
                </c:pt>
                <c:pt idx="311">
                  <c:v>41269</c:v>
                </c:pt>
                <c:pt idx="312">
                  <c:v>41276</c:v>
                </c:pt>
                <c:pt idx="313">
                  <c:v>41283</c:v>
                </c:pt>
                <c:pt idx="314">
                  <c:v>41290</c:v>
                </c:pt>
                <c:pt idx="315">
                  <c:v>41299</c:v>
                </c:pt>
                <c:pt idx="316">
                  <c:v>41304</c:v>
                </c:pt>
                <c:pt idx="317">
                  <c:v>41311</c:v>
                </c:pt>
                <c:pt idx="318">
                  <c:v>41318</c:v>
                </c:pt>
                <c:pt idx="319">
                  <c:v>41325</c:v>
                </c:pt>
                <c:pt idx="320">
                  <c:v>41332</c:v>
                </c:pt>
                <c:pt idx="321">
                  <c:v>41339</c:v>
                </c:pt>
                <c:pt idx="322">
                  <c:v>41346</c:v>
                </c:pt>
                <c:pt idx="323">
                  <c:v>41353</c:v>
                </c:pt>
                <c:pt idx="324">
                  <c:v>41360</c:v>
                </c:pt>
                <c:pt idx="325">
                  <c:v>41367</c:v>
                </c:pt>
                <c:pt idx="326">
                  <c:v>41374</c:v>
                </c:pt>
                <c:pt idx="327">
                  <c:v>41381</c:v>
                </c:pt>
                <c:pt idx="328">
                  <c:v>41388</c:v>
                </c:pt>
                <c:pt idx="329">
                  <c:v>41395</c:v>
                </c:pt>
                <c:pt idx="330">
                  <c:v>41402</c:v>
                </c:pt>
                <c:pt idx="331">
                  <c:v>41409</c:v>
                </c:pt>
                <c:pt idx="332">
                  <c:v>41416</c:v>
                </c:pt>
                <c:pt idx="333">
                  <c:v>41423</c:v>
                </c:pt>
                <c:pt idx="334">
                  <c:v>41430</c:v>
                </c:pt>
                <c:pt idx="335">
                  <c:v>41437</c:v>
                </c:pt>
                <c:pt idx="336">
                  <c:v>41444</c:v>
                </c:pt>
                <c:pt idx="337">
                  <c:v>41451</c:v>
                </c:pt>
                <c:pt idx="338">
                  <c:v>41458</c:v>
                </c:pt>
                <c:pt idx="339">
                  <c:v>41465</c:v>
                </c:pt>
                <c:pt idx="340">
                  <c:v>41472</c:v>
                </c:pt>
                <c:pt idx="341">
                  <c:v>41479</c:v>
                </c:pt>
                <c:pt idx="342">
                  <c:v>41486</c:v>
                </c:pt>
                <c:pt idx="343">
                  <c:v>41493</c:v>
                </c:pt>
                <c:pt idx="344">
                  <c:v>41500</c:v>
                </c:pt>
                <c:pt idx="345">
                  <c:v>41507</c:v>
                </c:pt>
                <c:pt idx="346">
                  <c:v>41514</c:v>
                </c:pt>
              </c:numCache>
            </c:numRef>
          </c:cat>
          <c:val>
            <c:numRef>
              <c:f>ChartData!$E$2:$E$348</c:f>
              <c:numCache>
                <c:formatCode>General</c:formatCode>
                <c:ptCount val="34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29816</c:v>
                </c:pt>
                <c:pt idx="79">
                  <c:v>28900</c:v>
                </c:pt>
                <c:pt idx="80">
                  <c:v>28955</c:v>
                </c:pt>
                <c:pt idx="81">
                  <c:v>29025</c:v>
                </c:pt>
                <c:pt idx="82">
                  <c:v>29065</c:v>
                </c:pt>
                <c:pt idx="83">
                  <c:v>29105</c:v>
                </c:pt>
                <c:pt idx="84">
                  <c:v>29145</c:v>
                </c:pt>
                <c:pt idx="85">
                  <c:v>29183</c:v>
                </c:pt>
                <c:pt idx="86">
                  <c:v>29213</c:v>
                </c:pt>
                <c:pt idx="87">
                  <c:v>29253</c:v>
                </c:pt>
                <c:pt idx="88">
                  <c:v>29293</c:v>
                </c:pt>
                <c:pt idx="89">
                  <c:v>29333</c:v>
                </c:pt>
                <c:pt idx="90">
                  <c:v>51133</c:v>
                </c:pt>
                <c:pt idx="91">
                  <c:v>151517</c:v>
                </c:pt>
                <c:pt idx="92">
                  <c:v>175342</c:v>
                </c:pt>
                <c:pt idx="93">
                  <c:v>159108</c:v>
                </c:pt>
                <c:pt idx="94">
                  <c:v>143356</c:v>
                </c:pt>
                <c:pt idx="95">
                  <c:v>167530</c:v>
                </c:pt>
                <c:pt idx="96">
                  <c:v>344587</c:v>
                </c:pt>
                <c:pt idx="97">
                  <c:v>357030</c:v>
                </c:pt>
                <c:pt idx="98">
                  <c:v>362434</c:v>
                </c:pt>
                <c:pt idx="99">
                  <c:v>372453</c:v>
                </c:pt>
                <c:pt idx="100">
                  <c:v>397659</c:v>
                </c:pt>
                <c:pt idx="101">
                  <c:v>397355</c:v>
                </c:pt>
                <c:pt idx="102">
                  <c:v>408560</c:v>
                </c:pt>
                <c:pt idx="103">
                  <c:v>425690</c:v>
                </c:pt>
                <c:pt idx="104">
                  <c:v>431230</c:v>
                </c:pt>
                <c:pt idx="105">
                  <c:v>431037</c:v>
                </c:pt>
                <c:pt idx="106">
                  <c:v>427103</c:v>
                </c:pt>
                <c:pt idx="107">
                  <c:v>439301</c:v>
                </c:pt>
                <c:pt idx="108">
                  <c:v>404503</c:v>
                </c:pt>
                <c:pt idx="109">
                  <c:v>348510</c:v>
                </c:pt>
                <c:pt idx="110">
                  <c:v>343329</c:v>
                </c:pt>
                <c:pt idx="111">
                  <c:v>336386</c:v>
                </c:pt>
                <c:pt idx="112">
                  <c:v>329857</c:v>
                </c:pt>
                <c:pt idx="113">
                  <c:v>323929</c:v>
                </c:pt>
                <c:pt idx="114">
                  <c:v>320217</c:v>
                </c:pt>
                <c:pt idx="115">
                  <c:v>322472</c:v>
                </c:pt>
                <c:pt idx="116">
                  <c:v>320948</c:v>
                </c:pt>
                <c:pt idx="117">
                  <c:v>328050</c:v>
                </c:pt>
                <c:pt idx="118">
                  <c:v>332438</c:v>
                </c:pt>
                <c:pt idx="119">
                  <c:v>330108</c:v>
                </c:pt>
                <c:pt idx="120">
                  <c:v>320322</c:v>
                </c:pt>
                <c:pt idx="121">
                  <c:v>304841</c:v>
                </c:pt>
                <c:pt idx="122">
                  <c:v>252605</c:v>
                </c:pt>
                <c:pt idx="123">
                  <c:v>266867</c:v>
                </c:pt>
                <c:pt idx="124">
                  <c:v>266974</c:v>
                </c:pt>
                <c:pt idx="125">
                  <c:v>258801</c:v>
                </c:pt>
                <c:pt idx="126">
                  <c:v>248099</c:v>
                </c:pt>
                <c:pt idx="127">
                  <c:v>241706</c:v>
                </c:pt>
                <c:pt idx="128">
                  <c:v>242485</c:v>
                </c:pt>
                <c:pt idx="129">
                  <c:v>231937</c:v>
                </c:pt>
                <c:pt idx="130">
                  <c:v>221781</c:v>
                </c:pt>
                <c:pt idx="131">
                  <c:v>213089</c:v>
                </c:pt>
                <c:pt idx="132">
                  <c:v>207182</c:v>
                </c:pt>
                <c:pt idx="133">
                  <c:v>204702</c:v>
                </c:pt>
                <c:pt idx="134">
                  <c:v>186762</c:v>
                </c:pt>
                <c:pt idx="135">
                  <c:v>157752</c:v>
                </c:pt>
                <c:pt idx="136">
                  <c:v>151500</c:v>
                </c:pt>
                <c:pt idx="137">
                  <c:v>154589</c:v>
                </c:pt>
                <c:pt idx="138">
                  <c:v>149755</c:v>
                </c:pt>
                <c:pt idx="139">
                  <c:v>147079</c:v>
                </c:pt>
                <c:pt idx="140">
                  <c:v>145532</c:v>
                </c:pt>
                <c:pt idx="141">
                  <c:v>148756</c:v>
                </c:pt>
                <c:pt idx="142">
                  <c:v>147244</c:v>
                </c:pt>
                <c:pt idx="143">
                  <c:v>146291</c:v>
                </c:pt>
                <c:pt idx="144">
                  <c:v>144863</c:v>
                </c:pt>
                <c:pt idx="145">
                  <c:v>145012</c:v>
                </c:pt>
                <c:pt idx="146">
                  <c:v>143742</c:v>
                </c:pt>
                <c:pt idx="147">
                  <c:v>135806</c:v>
                </c:pt>
                <c:pt idx="148">
                  <c:v>124256</c:v>
                </c:pt>
                <c:pt idx="149">
                  <c:v>122397</c:v>
                </c:pt>
                <c:pt idx="150">
                  <c:v>123737</c:v>
                </c:pt>
                <c:pt idx="151">
                  <c:v>123660</c:v>
                </c:pt>
                <c:pt idx="152">
                  <c:v>124726</c:v>
                </c:pt>
                <c:pt idx="153">
                  <c:v>123570</c:v>
                </c:pt>
                <c:pt idx="154">
                  <c:v>125514</c:v>
                </c:pt>
                <c:pt idx="155">
                  <c:v>125893</c:v>
                </c:pt>
                <c:pt idx="156">
                  <c:v>126531</c:v>
                </c:pt>
                <c:pt idx="157">
                  <c:v>126639</c:v>
                </c:pt>
                <c:pt idx="158">
                  <c:v>125890</c:v>
                </c:pt>
                <c:pt idx="159">
                  <c:v>126031</c:v>
                </c:pt>
                <c:pt idx="160">
                  <c:v>122952</c:v>
                </c:pt>
                <c:pt idx="161">
                  <c:v>120768</c:v>
                </c:pt>
                <c:pt idx="162">
                  <c:v>120133</c:v>
                </c:pt>
                <c:pt idx="163">
                  <c:v>119799</c:v>
                </c:pt>
                <c:pt idx="164">
                  <c:v>119776</c:v>
                </c:pt>
                <c:pt idx="165">
                  <c:v>119698</c:v>
                </c:pt>
                <c:pt idx="166">
                  <c:v>118030</c:v>
                </c:pt>
                <c:pt idx="167">
                  <c:v>120720</c:v>
                </c:pt>
                <c:pt idx="168">
                  <c:v>120505</c:v>
                </c:pt>
                <c:pt idx="169">
                  <c:v>119921</c:v>
                </c:pt>
                <c:pt idx="170">
                  <c:v>119757</c:v>
                </c:pt>
                <c:pt idx="171">
                  <c:v>119486</c:v>
                </c:pt>
                <c:pt idx="172">
                  <c:v>119591</c:v>
                </c:pt>
                <c:pt idx="173">
                  <c:v>120092</c:v>
                </c:pt>
                <c:pt idx="174">
                  <c:v>115849</c:v>
                </c:pt>
                <c:pt idx="175">
                  <c:v>112100</c:v>
                </c:pt>
                <c:pt idx="176">
                  <c:v>111973</c:v>
                </c:pt>
                <c:pt idx="177">
                  <c:v>111864</c:v>
                </c:pt>
                <c:pt idx="178">
                  <c:v>111665</c:v>
                </c:pt>
                <c:pt idx="179">
                  <c:v>111019</c:v>
                </c:pt>
                <c:pt idx="180">
                  <c:v>110854</c:v>
                </c:pt>
                <c:pt idx="181">
                  <c:v>110605</c:v>
                </c:pt>
                <c:pt idx="182">
                  <c:v>110024</c:v>
                </c:pt>
                <c:pt idx="183">
                  <c:v>109755</c:v>
                </c:pt>
                <c:pt idx="184">
                  <c:v>109113</c:v>
                </c:pt>
                <c:pt idx="185">
                  <c:v>108704</c:v>
                </c:pt>
                <c:pt idx="186">
                  <c:v>108371</c:v>
                </c:pt>
                <c:pt idx="187">
                  <c:v>109334</c:v>
                </c:pt>
                <c:pt idx="188">
                  <c:v>107412</c:v>
                </c:pt>
                <c:pt idx="189">
                  <c:v>106607</c:v>
                </c:pt>
                <c:pt idx="190">
                  <c:v>105950</c:v>
                </c:pt>
                <c:pt idx="191">
                  <c:v>104702</c:v>
                </c:pt>
                <c:pt idx="192">
                  <c:v>101648</c:v>
                </c:pt>
                <c:pt idx="193">
                  <c:v>100604</c:v>
                </c:pt>
                <c:pt idx="194">
                  <c:v>99715</c:v>
                </c:pt>
                <c:pt idx="195">
                  <c:v>98533</c:v>
                </c:pt>
                <c:pt idx="196">
                  <c:v>96435</c:v>
                </c:pt>
                <c:pt idx="197">
                  <c:v>96229</c:v>
                </c:pt>
                <c:pt idx="198">
                  <c:v>95364</c:v>
                </c:pt>
                <c:pt idx="199">
                  <c:v>95224</c:v>
                </c:pt>
                <c:pt idx="200">
                  <c:v>96377</c:v>
                </c:pt>
                <c:pt idx="201">
                  <c:v>95245</c:v>
                </c:pt>
                <c:pt idx="202">
                  <c:v>94567</c:v>
                </c:pt>
                <c:pt idx="203">
                  <c:v>93318</c:v>
                </c:pt>
                <c:pt idx="204">
                  <c:v>92864</c:v>
                </c:pt>
                <c:pt idx="205">
                  <c:v>92431</c:v>
                </c:pt>
                <c:pt idx="206">
                  <c:v>91734</c:v>
                </c:pt>
                <c:pt idx="207">
                  <c:v>91073</c:v>
                </c:pt>
                <c:pt idx="208">
                  <c:v>90966</c:v>
                </c:pt>
                <c:pt idx="209">
                  <c:v>90924</c:v>
                </c:pt>
                <c:pt idx="210">
                  <c:v>90651</c:v>
                </c:pt>
                <c:pt idx="211">
                  <c:v>88617</c:v>
                </c:pt>
                <c:pt idx="212">
                  <c:v>88312</c:v>
                </c:pt>
                <c:pt idx="213">
                  <c:v>87826</c:v>
                </c:pt>
                <c:pt idx="214">
                  <c:v>87850</c:v>
                </c:pt>
                <c:pt idx="215">
                  <c:v>87369</c:v>
                </c:pt>
                <c:pt idx="216">
                  <c:v>86779</c:v>
                </c:pt>
                <c:pt idx="217">
                  <c:v>85416</c:v>
                </c:pt>
                <c:pt idx="218">
                  <c:v>85106</c:v>
                </c:pt>
                <c:pt idx="219">
                  <c:v>84717</c:v>
                </c:pt>
                <c:pt idx="220">
                  <c:v>84165</c:v>
                </c:pt>
                <c:pt idx="221">
                  <c:v>83761</c:v>
                </c:pt>
                <c:pt idx="222">
                  <c:v>83387</c:v>
                </c:pt>
                <c:pt idx="223">
                  <c:v>82668</c:v>
                </c:pt>
                <c:pt idx="224">
                  <c:v>80766</c:v>
                </c:pt>
                <c:pt idx="225">
                  <c:v>80787</c:v>
                </c:pt>
                <c:pt idx="226">
                  <c:v>82016</c:v>
                </c:pt>
                <c:pt idx="227">
                  <c:v>80098</c:v>
                </c:pt>
                <c:pt idx="228">
                  <c:v>78856</c:v>
                </c:pt>
                <c:pt idx="229">
                  <c:v>78406</c:v>
                </c:pt>
                <c:pt idx="230">
                  <c:v>77894</c:v>
                </c:pt>
                <c:pt idx="231">
                  <c:v>74886</c:v>
                </c:pt>
                <c:pt idx="232">
                  <c:v>74516</c:v>
                </c:pt>
                <c:pt idx="233">
                  <c:v>73609</c:v>
                </c:pt>
                <c:pt idx="234">
                  <c:v>73478</c:v>
                </c:pt>
                <c:pt idx="235">
                  <c:v>73016</c:v>
                </c:pt>
                <c:pt idx="236">
                  <c:v>72093</c:v>
                </c:pt>
                <c:pt idx="237">
                  <c:v>68683</c:v>
                </c:pt>
                <c:pt idx="238">
                  <c:v>67282</c:v>
                </c:pt>
                <c:pt idx="239">
                  <c:v>64339</c:v>
                </c:pt>
                <c:pt idx="240">
                  <c:v>64231</c:v>
                </c:pt>
                <c:pt idx="241">
                  <c:v>61404</c:v>
                </c:pt>
                <c:pt idx="242">
                  <c:v>61223</c:v>
                </c:pt>
                <c:pt idx="243">
                  <c:v>61199</c:v>
                </c:pt>
                <c:pt idx="244">
                  <c:v>61142</c:v>
                </c:pt>
                <c:pt idx="245">
                  <c:v>61196</c:v>
                </c:pt>
                <c:pt idx="246">
                  <c:v>58004</c:v>
                </c:pt>
                <c:pt idx="247">
                  <c:v>57951</c:v>
                </c:pt>
                <c:pt idx="248">
                  <c:v>57927</c:v>
                </c:pt>
                <c:pt idx="249">
                  <c:v>57856</c:v>
                </c:pt>
                <c:pt idx="250">
                  <c:v>56649</c:v>
                </c:pt>
                <c:pt idx="251">
                  <c:v>54365</c:v>
                </c:pt>
                <c:pt idx="252">
                  <c:v>51249</c:v>
                </c:pt>
                <c:pt idx="253">
                  <c:v>50948</c:v>
                </c:pt>
                <c:pt idx="254">
                  <c:v>50190</c:v>
                </c:pt>
                <c:pt idx="255">
                  <c:v>47963</c:v>
                </c:pt>
                <c:pt idx="256">
                  <c:v>47541</c:v>
                </c:pt>
                <c:pt idx="257">
                  <c:v>47408</c:v>
                </c:pt>
                <c:pt idx="258">
                  <c:v>46835</c:v>
                </c:pt>
                <c:pt idx="259">
                  <c:v>43683</c:v>
                </c:pt>
                <c:pt idx="260">
                  <c:v>43286</c:v>
                </c:pt>
                <c:pt idx="261">
                  <c:v>43249</c:v>
                </c:pt>
                <c:pt idx="262">
                  <c:v>43007</c:v>
                </c:pt>
                <c:pt idx="263">
                  <c:v>42707</c:v>
                </c:pt>
                <c:pt idx="264">
                  <c:v>42270</c:v>
                </c:pt>
                <c:pt idx="265">
                  <c:v>42320</c:v>
                </c:pt>
                <c:pt idx="266">
                  <c:v>39195</c:v>
                </c:pt>
                <c:pt idx="267">
                  <c:v>39363</c:v>
                </c:pt>
                <c:pt idx="268">
                  <c:v>31345</c:v>
                </c:pt>
                <c:pt idx="269">
                  <c:v>38731</c:v>
                </c:pt>
                <c:pt idx="270">
                  <c:v>38467</c:v>
                </c:pt>
                <c:pt idx="271">
                  <c:v>35404</c:v>
                </c:pt>
                <c:pt idx="272">
                  <c:v>35010</c:v>
                </c:pt>
                <c:pt idx="273">
                  <c:v>29958</c:v>
                </c:pt>
                <c:pt idx="274">
                  <c:v>29982</c:v>
                </c:pt>
                <c:pt idx="275">
                  <c:v>30028</c:v>
                </c:pt>
                <c:pt idx="276">
                  <c:v>28532</c:v>
                </c:pt>
                <c:pt idx="277">
                  <c:v>28340</c:v>
                </c:pt>
                <c:pt idx="278">
                  <c:v>30701</c:v>
                </c:pt>
                <c:pt idx="279">
                  <c:v>30868</c:v>
                </c:pt>
                <c:pt idx="280">
                  <c:v>25576</c:v>
                </c:pt>
                <c:pt idx="281">
                  <c:v>25110</c:v>
                </c:pt>
                <c:pt idx="282">
                  <c:v>24670</c:v>
                </c:pt>
                <c:pt idx="283">
                  <c:v>24585</c:v>
                </c:pt>
                <c:pt idx="284">
                  <c:v>24601</c:v>
                </c:pt>
                <c:pt idx="285">
                  <c:v>19993</c:v>
                </c:pt>
                <c:pt idx="286">
                  <c:v>19598</c:v>
                </c:pt>
                <c:pt idx="287">
                  <c:v>19880</c:v>
                </c:pt>
                <c:pt idx="288">
                  <c:v>19892</c:v>
                </c:pt>
                <c:pt idx="289">
                  <c:v>18614</c:v>
                </c:pt>
                <c:pt idx="290">
                  <c:v>12068</c:v>
                </c:pt>
                <c:pt idx="291">
                  <c:v>12908</c:v>
                </c:pt>
                <c:pt idx="292">
                  <c:v>13037</c:v>
                </c:pt>
                <c:pt idx="293">
                  <c:v>11581</c:v>
                </c:pt>
                <c:pt idx="294">
                  <c:v>6665</c:v>
                </c:pt>
                <c:pt idx="295">
                  <c:v>5911</c:v>
                </c:pt>
                <c:pt idx="296">
                  <c:v>5709</c:v>
                </c:pt>
                <c:pt idx="297">
                  <c:v>5507</c:v>
                </c:pt>
                <c:pt idx="298">
                  <c:v>5217</c:v>
                </c:pt>
                <c:pt idx="299">
                  <c:v>3821</c:v>
                </c:pt>
                <c:pt idx="300">
                  <c:v>3272</c:v>
                </c:pt>
                <c:pt idx="301">
                  <c:v>3269</c:v>
                </c:pt>
                <c:pt idx="302">
                  <c:v>3214</c:v>
                </c:pt>
                <c:pt idx="303">
                  <c:v>2996</c:v>
                </c:pt>
                <c:pt idx="304">
                  <c:v>2888</c:v>
                </c:pt>
                <c:pt idx="305">
                  <c:v>2770</c:v>
                </c:pt>
                <c:pt idx="306">
                  <c:v>2603</c:v>
                </c:pt>
                <c:pt idx="307">
                  <c:v>2460</c:v>
                </c:pt>
                <c:pt idx="308">
                  <c:v>2416</c:v>
                </c:pt>
                <c:pt idx="309">
                  <c:v>2452</c:v>
                </c:pt>
                <c:pt idx="310">
                  <c:v>2319</c:v>
                </c:pt>
                <c:pt idx="311">
                  <c:v>2104</c:v>
                </c:pt>
                <c:pt idx="312">
                  <c:v>2052</c:v>
                </c:pt>
                <c:pt idx="313">
                  <c:v>2052</c:v>
                </c:pt>
                <c:pt idx="314">
                  <c:v>2053</c:v>
                </c:pt>
                <c:pt idx="315">
                  <c:v>2054</c:v>
                </c:pt>
                <c:pt idx="316">
                  <c:v>2045</c:v>
                </c:pt>
                <c:pt idx="317">
                  <c:v>1989</c:v>
                </c:pt>
                <c:pt idx="318">
                  <c:v>1967</c:v>
                </c:pt>
                <c:pt idx="319">
                  <c:v>1923</c:v>
                </c:pt>
                <c:pt idx="320">
                  <c:v>1879</c:v>
                </c:pt>
                <c:pt idx="321">
                  <c:v>1870</c:v>
                </c:pt>
                <c:pt idx="322">
                  <c:v>1865</c:v>
                </c:pt>
                <c:pt idx="323">
                  <c:v>1874</c:v>
                </c:pt>
                <c:pt idx="324">
                  <c:v>1870</c:v>
                </c:pt>
                <c:pt idx="325">
                  <c:v>1870</c:v>
                </c:pt>
                <c:pt idx="326">
                  <c:v>1870</c:v>
                </c:pt>
                <c:pt idx="327">
                  <c:v>1872</c:v>
                </c:pt>
                <c:pt idx="328">
                  <c:v>1873</c:v>
                </c:pt>
                <c:pt idx="329">
                  <c:v>1888</c:v>
                </c:pt>
                <c:pt idx="330">
                  <c:v>1892</c:v>
                </c:pt>
                <c:pt idx="331">
                  <c:v>1893</c:v>
                </c:pt>
                <c:pt idx="332">
                  <c:v>1884</c:v>
                </c:pt>
                <c:pt idx="333">
                  <c:v>1835</c:v>
                </c:pt>
                <c:pt idx="334">
                  <c:v>1781</c:v>
                </c:pt>
                <c:pt idx="335">
                  <c:v>1781</c:v>
                </c:pt>
                <c:pt idx="336">
                  <c:v>1779</c:v>
                </c:pt>
                <c:pt idx="337">
                  <c:v>1769</c:v>
                </c:pt>
                <c:pt idx="338">
                  <c:v>1762</c:v>
                </c:pt>
                <c:pt idx="339">
                  <c:v>1755</c:v>
                </c:pt>
                <c:pt idx="340">
                  <c:v>1743</c:v>
                </c:pt>
                <c:pt idx="341">
                  <c:v>1736</c:v>
                </c:pt>
                <c:pt idx="342">
                  <c:v>1722</c:v>
                </c:pt>
                <c:pt idx="343">
                  <c:v>1760</c:v>
                </c:pt>
                <c:pt idx="344">
                  <c:v>1760</c:v>
                </c:pt>
                <c:pt idx="345">
                  <c:v>1746</c:v>
                </c:pt>
                <c:pt idx="346">
                  <c:v>1679</c:v>
                </c:pt>
              </c:numCache>
            </c:numRef>
          </c:val>
        </c:ser>
        <c:ser>
          <c:idx val="4"/>
          <c:order val="4"/>
          <c:tx>
            <c:strRef>
              <c:f>ChartData!$F$1</c:f>
              <c:strCache>
                <c:ptCount val="1"/>
                <c:pt idx="0">
                  <c:v>Fed Agency Debt  Mortgage-Backed Securities Purch</c:v>
                </c:pt>
              </c:strCache>
            </c:strRef>
          </c:tx>
          <c:spPr>
            <a:solidFill>
              <a:schemeClr val="accent2">
                <a:lumMod val="75000"/>
              </a:schemeClr>
            </a:solidFill>
          </c:spPr>
          <c:cat>
            <c:numRef>
              <c:f>ChartData!$A$2:$A$348</c:f>
              <c:numCache>
                <c:formatCode>m/d/yyyy</c:formatCode>
                <c:ptCount val="347"/>
                <c:pt idx="0">
                  <c:v>39085</c:v>
                </c:pt>
                <c:pt idx="1">
                  <c:v>39092</c:v>
                </c:pt>
                <c:pt idx="2">
                  <c:v>39099</c:v>
                </c:pt>
                <c:pt idx="3">
                  <c:v>39106</c:v>
                </c:pt>
                <c:pt idx="4">
                  <c:v>39113</c:v>
                </c:pt>
                <c:pt idx="5">
                  <c:v>39120</c:v>
                </c:pt>
                <c:pt idx="6">
                  <c:v>39127</c:v>
                </c:pt>
                <c:pt idx="7">
                  <c:v>39134</c:v>
                </c:pt>
                <c:pt idx="8">
                  <c:v>39141</c:v>
                </c:pt>
                <c:pt idx="9">
                  <c:v>39148</c:v>
                </c:pt>
                <c:pt idx="10">
                  <c:v>39155</c:v>
                </c:pt>
                <c:pt idx="11">
                  <c:v>39162</c:v>
                </c:pt>
                <c:pt idx="12">
                  <c:v>39169</c:v>
                </c:pt>
                <c:pt idx="13">
                  <c:v>39176</c:v>
                </c:pt>
                <c:pt idx="14">
                  <c:v>39183</c:v>
                </c:pt>
                <c:pt idx="15">
                  <c:v>39190</c:v>
                </c:pt>
                <c:pt idx="16">
                  <c:v>39197</c:v>
                </c:pt>
                <c:pt idx="17">
                  <c:v>39204</c:v>
                </c:pt>
                <c:pt idx="18">
                  <c:v>39211</c:v>
                </c:pt>
                <c:pt idx="19">
                  <c:v>39218</c:v>
                </c:pt>
                <c:pt idx="20">
                  <c:v>39225</c:v>
                </c:pt>
                <c:pt idx="21">
                  <c:v>39232</c:v>
                </c:pt>
                <c:pt idx="22">
                  <c:v>39239</c:v>
                </c:pt>
                <c:pt idx="23">
                  <c:v>39246</c:v>
                </c:pt>
                <c:pt idx="24">
                  <c:v>39253</c:v>
                </c:pt>
                <c:pt idx="25">
                  <c:v>39260</c:v>
                </c:pt>
                <c:pt idx="26">
                  <c:v>39267</c:v>
                </c:pt>
                <c:pt idx="27">
                  <c:v>39274</c:v>
                </c:pt>
                <c:pt idx="28">
                  <c:v>39281</c:v>
                </c:pt>
                <c:pt idx="29">
                  <c:v>39288</c:v>
                </c:pt>
                <c:pt idx="30">
                  <c:v>39295</c:v>
                </c:pt>
                <c:pt idx="31">
                  <c:v>39302</c:v>
                </c:pt>
                <c:pt idx="32">
                  <c:v>39309</c:v>
                </c:pt>
                <c:pt idx="33">
                  <c:v>39316</c:v>
                </c:pt>
                <c:pt idx="34">
                  <c:v>39323</c:v>
                </c:pt>
                <c:pt idx="35">
                  <c:v>39330</c:v>
                </c:pt>
                <c:pt idx="36">
                  <c:v>39337</c:v>
                </c:pt>
                <c:pt idx="37">
                  <c:v>39344</c:v>
                </c:pt>
                <c:pt idx="38">
                  <c:v>39351</c:v>
                </c:pt>
                <c:pt idx="39">
                  <c:v>39358</c:v>
                </c:pt>
                <c:pt idx="40">
                  <c:v>39365</c:v>
                </c:pt>
                <c:pt idx="41">
                  <c:v>39372</c:v>
                </c:pt>
                <c:pt idx="42">
                  <c:v>39379</c:v>
                </c:pt>
                <c:pt idx="43">
                  <c:v>39386</c:v>
                </c:pt>
                <c:pt idx="44">
                  <c:v>39393</c:v>
                </c:pt>
                <c:pt idx="45">
                  <c:v>39400</c:v>
                </c:pt>
                <c:pt idx="46">
                  <c:v>39407</c:v>
                </c:pt>
                <c:pt idx="47">
                  <c:v>39414</c:v>
                </c:pt>
                <c:pt idx="48">
                  <c:v>39421</c:v>
                </c:pt>
                <c:pt idx="49">
                  <c:v>39428</c:v>
                </c:pt>
                <c:pt idx="50">
                  <c:v>39435</c:v>
                </c:pt>
                <c:pt idx="51">
                  <c:v>39442</c:v>
                </c:pt>
                <c:pt idx="52">
                  <c:v>39449</c:v>
                </c:pt>
                <c:pt idx="53">
                  <c:v>39456</c:v>
                </c:pt>
                <c:pt idx="54">
                  <c:v>39463</c:v>
                </c:pt>
                <c:pt idx="55">
                  <c:v>39470</c:v>
                </c:pt>
                <c:pt idx="56">
                  <c:v>39477</c:v>
                </c:pt>
                <c:pt idx="57">
                  <c:v>39484</c:v>
                </c:pt>
                <c:pt idx="58">
                  <c:v>39491</c:v>
                </c:pt>
                <c:pt idx="59">
                  <c:v>39498</c:v>
                </c:pt>
                <c:pt idx="60">
                  <c:v>39505</c:v>
                </c:pt>
                <c:pt idx="61">
                  <c:v>39512</c:v>
                </c:pt>
                <c:pt idx="62">
                  <c:v>39519</c:v>
                </c:pt>
                <c:pt idx="63">
                  <c:v>39526</c:v>
                </c:pt>
                <c:pt idx="64">
                  <c:v>39533</c:v>
                </c:pt>
                <c:pt idx="65">
                  <c:v>39540</c:v>
                </c:pt>
                <c:pt idx="66">
                  <c:v>39547</c:v>
                </c:pt>
                <c:pt idx="67">
                  <c:v>39554</c:v>
                </c:pt>
                <c:pt idx="68">
                  <c:v>39561</c:v>
                </c:pt>
                <c:pt idx="69">
                  <c:v>39568</c:v>
                </c:pt>
                <c:pt idx="70">
                  <c:v>39575</c:v>
                </c:pt>
                <c:pt idx="71">
                  <c:v>39582</c:v>
                </c:pt>
                <c:pt idx="72">
                  <c:v>39589</c:v>
                </c:pt>
                <c:pt idx="73">
                  <c:v>39596</c:v>
                </c:pt>
                <c:pt idx="74">
                  <c:v>39603</c:v>
                </c:pt>
                <c:pt idx="75">
                  <c:v>39610</c:v>
                </c:pt>
                <c:pt idx="76">
                  <c:v>39617</c:v>
                </c:pt>
                <c:pt idx="77">
                  <c:v>39624</c:v>
                </c:pt>
                <c:pt idx="78">
                  <c:v>39631</c:v>
                </c:pt>
                <c:pt idx="79">
                  <c:v>39638</c:v>
                </c:pt>
                <c:pt idx="80">
                  <c:v>39645</c:v>
                </c:pt>
                <c:pt idx="81">
                  <c:v>39652</c:v>
                </c:pt>
                <c:pt idx="82">
                  <c:v>39659</c:v>
                </c:pt>
                <c:pt idx="83">
                  <c:v>39666</c:v>
                </c:pt>
                <c:pt idx="84">
                  <c:v>39673</c:v>
                </c:pt>
                <c:pt idx="85">
                  <c:v>39680</c:v>
                </c:pt>
                <c:pt idx="86">
                  <c:v>39687</c:v>
                </c:pt>
                <c:pt idx="87">
                  <c:v>39694</c:v>
                </c:pt>
                <c:pt idx="88">
                  <c:v>39701</c:v>
                </c:pt>
                <c:pt idx="89">
                  <c:v>39708</c:v>
                </c:pt>
                <c:pt idx="90">
                  <c:v>39715</c:v>
                </c:pt>
                <c:pt idx="91">
                  <c:v>39722</c:v>
                </c:pt>
                <c:pt idx="92">
                  <c:v>39729</c:v>
                </c:pt>
                <c:pt idx="93">
                  <c:v>39736</c:v>
                </c:pt>
                <c:pt idx="94">
                  <c:v>39743</c:v>
                </c:pt>
                <c:pt idx="95">
                  <c:v>39750</c:v>
                </c:pt>
                <c:pt idx="96">
                  <c:v>39757</c:v>
                </c:pt>
                <c:pt idx="97">
                  <c:v>39764</c:v>
                </c:pt>
                <c:pt idx="98">
                  <c:v>39771</c:v>
                </c:pt>
                <c:pt idx="99">
                  <c:v>39778</c:v>
                </c:pt>
                <c:pt idx="100">
                  <c:v>39785</c:v>
                </c:pt>
                <c:pt idx="101">
                  <c:v>39792</c:v>
                </c:pt>
                <c:pt idx="102">
                  <c:v>39799</c:v>
                </c:pt>
                <c:pt idx="103">
                  <c:v>39806</c:v>
                </c:pt>
                <c:pt idx="104">
                  <c:v>39813</c:v>
                </c:pt>
                <c:pt idx="105">
                  <c:v>39820</c:v>
                </c:pt>
                <c:pt idx="106">
                  <c:v>39827</c:v>
                </c:pt>
                <c:pt idx="107">
                  <c:v>39834</c:v>
                </c:pt>
                <c:pt idx="108">
                  <c:v>39841</c:v>
                </c:pt>
                <c:pt idx="109">
                  <c:v>39848</c:v>
                </c:pt>
                <c:pt idx="110">
                  <c:v>39855</c:v>
                </c:pt>
                <c:pt idx="111">
                  <c:v>39862</c:v>
                </c:pt>
                <c:pt idx="112">
                  <c:v>39869</c:v>
                </c:pt>
                <c:pt idx="113">
                  <c:v>39876</c:v>
                </c:pt>
                <c:pt idx="114">
                  <c:v>39883</c:v>
                </c:pt>
                <c:pt idx="115">
                  <c:v>39890</c:v>
                </c:pt>
                <c:pt idx="116">
                  <c:v>39897</c:v>
                </c:pt>
                <c:pt idx="117">
                  <c:v>39904</c:v>
                </c:pt>
                <c:pt idx="118">
                  <c:v>39911</c:v>
                </c:pt>
                <c:pt idx="119">
                  <c:v>39918</c:v>
                </c:pt>
                <c:pt idx="120">
                  <c:v>39925</c:v>
                </c:pt>
                <c:pt idx="121">
                  <c:v>39932</c:v>
                </c:pt>
                <c:pt idx="122">
                  <c:v>39939</c:v>
                </c:pt>
                <c:pt idx="123">
                  <c:v>39946</c:v>
                </c:pt>
                <c:pt idx="124">
                  <c:v>39953</c:v>
                </c:pt>
                <c:pt idx="125">
                  <c:v>39962</c:v>
                </c:pt>
                <c:pt idx="126">
                  <c:v>39967</c:v>
                </c:pt>
                <c:pt idx="127">
                  <c:v>39974</c:v>
                </c:pt>
                <c:pt idx="128">
                  <c:v>39981</c:v>
                </c:pt>
                <c:pt idx="129">
                  <c:v>39988</c:v>
                </c:pt>
                <c:pt idx="130">
                  <c:v>39995</c:v>
                </c:pt>
                <c:pt idx="131">
                  <c:v>40002</c:v>
                </c:pt>
                <c:pt idx="132">
                  <c:v>40009</c:v>
                </c:pt>
                <c:pt idx="133">
                  <c:v>40016</c:v>
                </c:pt>
                <c:pt idx="134">
                  <c:v>40023</c:v>
                </c:pt>
                <c:pt idx="135">
                  <c:v>40030</c:v>
                </c:pt>
                <c:pt idx="136">
                  <c:v>40037</c:v>
                </c:pt>
                <c:pt idx="137">
                  <c:v>40044</c:v>
                </c:pt>
                <c:pt idx="138">
                  <c:v>40051</c:v>
                </c:pt>
                <c:pt idx="139">
                  <c:v>40058</c:v>
                </c:pt>
                <c:pt idx="140">
                  <c:v>40065</c:v>
                </c:pt>
                <c:pt idx="141">
                  <c:v>40072</c:v>
                </c:pt>
                <c:pt idx="142">
                  <c:v>40079</c:v>
                </c:pt>
                <c:pt idx="143">
                  <c:v>40086</c:v>
                </c:pt>
                <c:pt idx="144">
                  <c:v>40093</c:v>
                </c:pt>
                <c:pt idx="145">
                  <c:v>40100</c:v>
                </c:pt>
                <c:pt idx="146">
                  <c:v>40107</c:v>
                </c:pt>
                <c:pt idx="147">
                  <c:v>40114</c:v>
                </c:pt>
                <c:pt idx="148">
                  <c:v>40121</c:v>
                </c:pt>
                <c:pt idx="149">
                  <c:v>40128</c:v>
                </c:pt>
                <c:pt idx="150">
                  <c:v>40135</c:v>
                </c:pt>
                <c:pt idx="151">
                  <c:v>40142</c:v>
                </c:pt>
                <c:pt idx="152">
                  <c:v>40149</c:v>
                </c:pt>
                <c:pt idx="153">
                  <c:v>40156</c:v>
                </c:pt>
                <c:pt idx="154">
                  <c:v>40163</c:v>
                </c:pt>
                <c:pt idx="155">
                  <c:v>40170</c:v>
                </c:pt>
                <c:pt idx="156">
                  <c:v>40177</c:v>
                </c:pt>
                <c:pt idx="157">
                  <c:v>40184</c:v>
                </c:pt>
                <c:pt idx="158">
                  <c:v>40191</c:v>
                </c:pt>
                <c:pt idx="159">
                  <c:v>40198</c:v>
                </c:pt>
                <c:pt idx="160">
                  <c:v>40204</c:v>
                </c:pt>
                <c:pt idx="161">
                  <c:v>40212</c:v>
                </c:pt>
                <c:pt idx="162">
                  <c:v>40219</c:v>
                </c:pt>
                <c:pt idx="163">
                  <c:v>40226</c:v>
                </c:pt>
                <c:pt idx="164">
                  <c:v>40233</c:v>
                </c:pt>
                <c:pt idx="165">
                  <c:v>40240</c:v>
                </c:pt>
                <c:pt idx="166">
                  <c:v>40247</c:v>
                </c:pt>
                <c:pt idx="167">
                  <c:v>40254</c:v>
                </c:pt>
                <c:pt idx="168">
                  <c:v>40261</c:v>
                </c:pt>
                <c:pt idx="169">
                  <c:v>40268</c:v>
                </c:pt>
                <c:pt idx="170">
                  <c:v>40275</c:v>
                </c:pt>
                <c:pt idx="171">
                  <c:v>40282</c:v>
                </c:pt>
                <c:pt idx="172">
                  <c:v>40289</c:v>
                </c:pt>
                <c:pt idx="173">
                  <c:v>40296</c:v>
                </c:pt>
                <c:pt idx="174">
                  <c:v>40303</c:v>
                </c:pt>
                <c:pt idx="175">
                  <c:v>40310</c:v>
                </c:pt>
                <c:pt idx="176">
                  <c:v>40317</c:v>
                </c:pt>
                <c:pt idx="177">
                  <c:v>40324</c:v>
                </c:pt>
                <c:pt idx="178">
                  <c:v>40331</c:v>
                </c:pt>
                <c:pt idx="179">
                  <c:v>40338</c:v>
                </c:pt>
                <c:pt idx="180">
                  <c:v>40345</c:v>
                </c:pt>
                <c:pt idx="181">
                  <c:v>40352</c:v>
                </c:pt>
                <c:pt idx="182">
                  <c:v>40359</c:v>
                </c:pt>
                <c:pt idx="183">
                  <c:v>40366</c:v>
                </c:pt>
                <c:pt idx="184">
                  <c:v>40373</c:v>
                </c:pt>
                <c:pt idx="185">
                  <c:v>40380</c:v>
                </c:pt>
                <c:pt idx="186">
                  <c:v>40387</c:v>
                </c:pt>
                <c:pt idx="187">
                  <c:v>40394</c:v>
                </c:pt>
                <c:pt idx="188">
                  <c:v>40401</c:v>
                </c:pt>
                <c:pt idx="189">
                  <c:v>40408</c:v>
                </c:pt>
                <c:pt idx="190">
                  <c:v>40415</c:v>
                </c:pt>
                <c:pt idx="191">
                  <c:v>40422</c:v>
                </c:pt>
                <c:pt idx="192">
                  <c:v>40429</c:v>
                </c:pt>
                <c:pt idx="193">
                  <c:v>40436</c:v>
                </c:pt>
                <c:pt idx="194">
                  <c:v>40443</c:v>
                </c:pt>
                <c:pt idx="195">
                  <c:v>40450</c:v>
                </c:pt>
                <c:pt idx="196">
                  <c:v>40457</c:v>
                </c:pt>
                <c:pt idx="197">
                  <c:v>40464</c:v>
                </c:pt>
                <c:pt idx="198">
                  <c:v>40471</c:v>
                </c:pt>
                <c:pt idx="199">
                  <c:v>40478</c:v>
                </c:pt>
                <c:pt idx="200">
                  <c:v>40485</c:v>
                </c:pt>
                <c:pt idx="201">
                  <c:v>40492</c:v>
                </c:pt>
                <c:pt idx="202">
                  <c:v>40499</c:v>
                </c:pt>
                <c:pt idx="203">
                  <c:v>40506</c:v>
                </c:pt>
                <c:pt idx="204">
                  <c:v>40513</c:v>
                </c:pt>
                <c:pt idx="205">
                  <c:v>40520</c:v>
                </c:pt>
                <c:pt idx="206">
                  <c:v>40527</c:v>
                </c:pt>
                <c:pt idx="207">
                  <c:v>40534</c:v>
                </c:pt>
                <c:pt idx="208">
                  <c:v>40541</c:v>
                </c:pt>
                <c:pt idx="209">
                  <c:v>40548</c:v>
                </c:pt>
                <c:pt idx="210">
                  <c:v>40555</c:v>
                </c:pt>
                <c:pt idx="211">
                  <c:v>40562</c:v>
                </c:pt>
                <c:pt idx="212">
                  <c:v>40569</c:v>
                </c:pt>
                <c:pt idx="213">
                  <c:v>40576</c:v>
                </c:pt>
                <c:pt idx="214">
                  <c:v>40583</c:v>
                </c:pt>
                <c:pt idx="215">
                  <c:v>40590</c:v>
                </c:pt>
                <c:pt idx="216">
                  <c:v>40597</c:v>
                </c:pt>
                <c:pt idx="217">
                  <c:v>40604</c:v>
                </c:pt>
                <c:pt idx="218">
                  <c:v>40611</c:v>
                </c:pt>
                <c:pt idx="219">
                  <c:v>40618</c:v>
                </c:pt>
                <c:pt idx="220">
                  <c:v>40625</c:v>
                </c:pt>
                <c:pt idx="221">
                  <c:v>40632</c:v>
                </c:pt>
                <c:pt idx="222">
                  <c:v>40639</c:v>
                </c:pt>
                <c:pt idx="223">
                  <c:v>40646</c:v>
                </c:pt>
                <c:pt idx="224">
                  <c:v>40653</c:v>
                </c:pt>
                <c:pt idx="225">
                  <c:v>40660</c:v>
                </c:pt>
                <c:pt idx="226">
                  <c:v>40667</c:v>
                </c:pt>
                <c:pt idx="227">
                  <c:v>40674</c:v>
                </c:pt>
                <c:pt idx="228">
                  <c:v>40681</c:v>
                </c:pt>
                <c:pt idx="229">
                  <c:v>40688</c:v>
                </c:pt>
                <c:pt idx="230">
                  <c:v>40695</c:v>
                </c:pt>
                <c:pt idx="231">
                  <c:v>40702</c:v>
                </c:pt>
                <c:pt idx="232">
                  <c:v>40709</c:v>
                </c:pt>
                <c:pt idx="233">
                  <c:v>40716</c:v>
                </c:pt>
                <c:pt idx="234">
                  <c:v>40723</c:v>
                </c:pt>
                <c:pt idx="235">
                  <c:v>40730</c:v>
                </c:pt>
                <c:pt idx="236">
                  <c:v>40737</c:v>
                </c:pt>
                <c:pt idx="237">
                  <c:v>40744</c:v>
                </c:pt>
                <c:pt idx="238">
                  <c:v>40751</c:v>
                </c:pt>
                <c:pt idx="239">
                  <c:v>40758</c:v>
                </c:pt>
                <c:pt idx="240">
                  <c:v>40765</c:v>
                </c:pt>
                <c:pt idx="241">
                  <c:v>40772</c:v>
                </c:pt>
                <c:pt idx="242">
                  <c:v>40779</c:v>
                </c:pt>
                <c:pt idx="243">
                  <c:v>40786</c:v>
                </c:pt>
                <c:pt idx="244">
                  <c:v>40793</c:v>
                </c:pt>
                <c:pt idx="245">
                  <c:v>40800</c:v>
                </c:pt>
                <c:pt idx="246">
                  <c:v>40807</c:v>
                </c:pt>
                <c:pt idx="247">
                  <c:v>40814</c:v>
                </c:pt>
                <c:pt idx="248">
                  <c:v>40821</c:v>
                </c:pt>
                <c:pt idx="249">
                  <c:v>40828</c:v>
                </c:pt>
                <c:pt idx="250">
                  <c:v>40835</c:v>
                </c:pt>
                <c:pt idx="251">
                  <c:v>40842</c:v>
                </c:pt>
                <c:pt idx="252">
                  <c:v>40849</c:v>
                </c:pt>
                <c:pt idx="253">
                  <c:v>40856</c:v>
                </c:pt>
                <c:pt idx="254">
                  <c:v>40863</c:v>
                </c:pt>
                <c:pt idx="255">
                  <c:v>40870</c:v>
                </c:pt>
                <c:pt idx="256">
                  <c:v>40877</c:v>
                </c:pt>
                <c:pt idx="257">
                  <c:v>40884</c:v>
                </c:pt>
                <c:pt idx="258">
                  <c:v>40891</c:v>
                </c:pt>
                <c:pt idx="259">
                  <c:v>40898</c:v>
                </c:pt>
                <c:pt idx="260">
                  <c:v>40905</c:v>
                </c:pt>
                <c:pt idx="261">
                  <c:v>40912</c:v>
                </c:pt>
                <c:pt idx="262">
                  <c:v>40919</c:v>
                </c:pt>
                <c:pt idx="263">
                  <c:v>40926</c:v>
                </c:pt>
                <c:pt idx="264">
                  <c:v>40933</c:v>
                </c:pt>
                <c:pt idx="265">
                  <c:v>40940</c:v>
                </c:pt>
                <c:pt idx="266">
                  <c:v>40947</c:v>
                </c:pt>
                <c:pt idx="267">
                  <c:v>40954</c:v>
                </c:pt>
                <c:pt idx="268">
                  <c:v>40960</c:v>
                </c:pt>
                <c:pt idx="269">
                  <c:v>40961</c:v>
                </c:pt>
                <c:pt idx="270">
                  <c:v>40968</c:v>
                </c:pt>
                <c:pt idx="271">
                  <c:v>40975</c:v>
                </c:pt>
                <c:pt idx="272">
                  <c:v>40982</c:v>
                </c:pt>
                <c:pt idx="273">
                  <c:v>40996</c:v>
                </c:pt>
                <c:pt idx="274">
                  <c:v>41003</c:v>
                </c:pt>
                <c:pt idx="275">
                  <c:v>41010</c:v>
                </c:pt>
                <c:pt idx="276">
                  <c:v>41017</c:v>
                </c:pt>
                <c:pt idx="277">
                  <c:v>41024</c:v>
                </c:pt>
                <c:pt idx="278">
                  <c:v>41031</c:v>
                </c:pt>
                <c:pt idx="279">
                  <c:v>41038</c:v>
                </c:pt>
                <c:pt idx="280">
                  <c:v>41045</c:v>
                </c:pt>
                <c:pt idx="281">
                  <c:v>41054</c:v>
                </c:pt>
                <c:pt idx="282">
                  <c:v>41059</c:v>
                </c:pt>
                <c:pt idx="283">
                  <c:v>41066</c:v>
                </c:pt>
                <c:pt idx="284">
                  <c:v>41073</c:v>
                </c:pt>
                <c:pt idx="285">
                  <c:v>41080</c:v>
                </c:pt>
                <c:pt idx="286">
                  <c:v>41087</c:v>
                </c:pt>
                <c:pt idx="287">
                  <c:v>41094</c:v>
                </c:pt>
                <c:pt idx="288">
                  <c:v>41101</c:v>
                </c:pt>
                <c:pt idx="289">
                  <c:v>41108</c:v>
                </c:pt>
                <c:pt idx="290">
                  <c:v>41115</c:v>
                </c:pt>
                <c:pt idx="291">
                  <c:v>41122</c:v>
                </c:pt>
                <c:pt idx="292">
                  <c:v>41129</c:v>
                </c:pt>
                <c:pt idx="293">
                  <c:v>41136</c:v>
                </c:pt>
                <c:pt idx="294">
                  <c:v>41143</c:v>
                </c:pt>
                <c:pt idx="295">
                  <c:v>41150</c:v>
                </c:pt>
                <c:pt idx="296">
                  <c:v>41157</c:v>
                </c:pt>
                <c:pt idx="297">
                  <c:v>41164</c:v>
                </c:pt>
                <c:pt idx="298">
                  <c:v>41171</c:v>
                </c:pt>
                <c:pt idx="299">
                  <c:v>41178</c:v>
                </c:pt>
                <c:pt idx="300">
                  <c:v>41185</c:v>
                </c:pt>
                <c:pt idx="301">
                  <c:v>41192</c:v>
                </c:pt>
                <c:pt idx="302">
                  <c:v>41199</c:v>
                </c:pt>
                <c:pt idx="303">
                  <c:v>41206</c:v>
                </c:pt>
                <c:pt idx="304">
                  <c:v>41213</c:v>
                </c:pt>
                <c:pt idx="305">
                  <c:v>41222</c:v>
                </c:pt>
                <c:pt idx="306">
                  <c:v>41234</c:v>
                </c:pt>
                <c:pt idx="307">
                  <c:v>41241</c:v>
                </c:pt>
                <c:pt idx="308">
                  <c:v>41255</c:v>
                </c:pt>
                <c:pt idx="309">
                  <c:v>41258</c:v>
                </c:pt>
                <c:pt idx="310">
                  <c:v>41262</c:v>
                </c:pt>
                <c:pt idx="311">
                  <c:v>41269</c:v>
                </c:pt>
                <c:pt idx="312">
                  <c:v>41276</c:v>
                </c:pt>
                <c:pt idx="313">
                  <c:v>41283</c:v>
                </c:pt>
                <c:pt idx="314">
                  <c:v>41290</c:v>
                </c:pt>
                <c:pt idx="315">
                  <c:v>41299</c:v>
                </c:pt>
                <c:pt idx="316">
                  <c:v>41304</c:v>
                </c:pt>
                <c:pt idx="317">
                  <c:v>41311</c:v>
                </c:pt>
                <c:pt idx="318">
                  <c:v>41318</c:v>
                </c:pt>
                <c:pt idx="319">
                  <c:v>41325</c:v>
                </c:pt>
                <c:pt idx="320">
                  <c:v>41332</c:v>
                </c:pt>
                <c:pt idx="321">
                  <c:v>41339</c:v>
                </c:pt>
                <c:pt idx="322">
                  <c:v>41346</c:v>
                </c:pt>
                <c:pt idx="323">
                  <c:v>41353</c:v>
                </c:pt>
                <c:pt idx="324">
                  <c:v>41360</c:v>
                </c:pt>
                <c:pt idx="325">
                  <c:v>41367</c:v>
                </c:pt>
                <c:pt idx="326">
                  <c:v>41374</c:v>
                </c:pt>
                <c:pt idx="327">
                  <c:v>41381</c:v>
                </c:pt>
                <c:pt idx="328">
                  <c:v>41388</c:v>
                </c:pt>
                <c:pt idx="329">
                  <c:v>41395</c:v>
                </c:pt>
                <c:pt idx="330">
                  <c:v>41402</c:v>
                </c:pt>
                <c:pt idx="331">
                  <c:v>41409</c:v>
                </c:pt>
                <c:pt idx="332">
                  <c:v>41416</c:v>
                </c:pt>
                <c:pt idx="333">
                  <c:v>41423</c:v>
                </c:pt>
                <c:pt idx="334">
                  <c:v>41430</c:v>
                </c:pt>
                <c:pt idx="335">
                  <c:v>41437</c:v>
                </c:pt>
                <c:pt idx="336">
                  <c:v>41444</c:v>
                </c:pt>
                <c:pt idx="337">
                  <c:v>41451</c:v>
                </c:pt>
                <c:pt idx="338">
                  <c:v>41458</c:v>
                </c:pt>
                <c:pt idx="339">
                  <c:v>41465</c:v>
                </c:pt>
                <c:pt idx="340">
                  <c:v>41472</c:v>
                </c:pt>
                <c:pt idx="341">
                  <c:v>41479</c:v>
                </c:pt>
                <c:pt idx="342">
                  <c:v>41486</c:v>
                </c:pt>
                <c:pt idx="343">
                  <c:v>41493</c:v>
                </c:pt>
                <c:pt idx="344">
                  <c:v>41500</c:v>
                </c:pt>
                <c:pt idx="345">
                  <c:v>41507</c:v>
                </c:pt>
                <c:pt idx="346">
                  <c:v>41514</c:v>
                </c:pt>
              </c:numCache>
            </c:numRef>
          </c:cat>
          <c:val>
            <c:numRef>
              <c:f>ChartData!$F$2:$F$348</c:f>
              <c:numCache>
                <c:formatCode>General</c:formatCode>
                <c:ptCount val="34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3714</c:v>
                </c:pt>
                <c:pt idx="91">
                  <c:v>11929</c:v>
                </c:pt>
                <c:pt idx="92">
                  <c:v>14347</c:v>
                </c:pt>
                <c:pt idx="93">
                  <c:v>14105</c:v>
                </c:pt>
                <c:pt idx="94">
                  <c:v>14105</c:v>
                </c:pt>
                <c:pt idx="95">
                  <c:v>13897</c:v>
                </c:pt>
                <c:pt idx="96">
                  <c:v>13565</c:v>
                </c:pt>
                <c:pt idx="97">
                  <c:v>13155</c:v>
                </c:pt>
                <c:pt idx="98">
                  <c:v>12654</c:v>
                </c:pt>
                <c:pt idx="99">
                  <c:v>12261</c:v>
                </c:pt>
                <c:pt idx="100">
                  <c:v>12057</c:v>
                </c:pt>
                <c:pt idx="101">
                  <c:v>13106</c:v>
                </c:pt>
                <c:pt idx="102">
                  <c:v>16587</c:v>
                </c:pt>
                <c:pt idx="103">
                  <c:v>19927</c:v>
                </c:pt>
                <c:pt idx="104">
                  <c:v>20266</c:v>
                </c:pt>
                <c:pt idx="105">
                  <c:v>19587</c:v>
                </c:pt>
                <c:pt idx="106">
                  <c:v>21900</c:v>
                </c:pt>
                <c:pt idx="107">
                  <c:v>29942</c:v>
                </c:pt>
                <c:pt idx="108">
                  <c:v>33492</c:v>
                </c:pt>
                <c:pt idx="109">
                  <c:v>36406</c:v>
                </c:pt>
                <c:pt idx="110">
                  <c:v>39208</c:v>
                </c:pt>
                <c:pt idx="111">
                  <c:v>95629</c:v>
                </c:pt>
                <c:pt idx="112">
                  <c:v>104398</c:v>
                </c:pt>
                <c:pt idx="113">
                  <c:v>107114</c:v>
                </c:pt>
                <c:pt idx="114">
                  <c:v>109418</c:v>
                </c:pt>
                <c:pt idx="115">
                  <c:v>271958</c:v>
                </c:pt>
                <c:pt idx="116">
                  <c:v>285760</c:v>
                </c:pt>
                <c:pt idx="117">
                  <c:v>287277</c:v>
                </c:pt>
                <c:pt idx="118">
                  <c:v>291399</c:v>
                </c:pt>
                <c:pt idx="119">
                  <c:v>344975</c:v>
                </c:pt>
                <c:pt idx="120">
                  <c:v>425356</c:v>
                </c:pt>
                <c:pt idx="121">
                  <c:v>433802</c:v>
                </c:pt>
                <c:pt idx="122">
                  <c:v>435414</c:v>
                </c:pt>
                <c:pt idx="123">
                  <c:v>456224</c:v>
                </c:pt>
                <c:pt idx="124">
                  <c:v>505034</c:v>
                </c:pt>
                <c:pt idx="125">
                  <c:v>510655</c:v>
                </c:pt>
                <c:pt idx="126">
                  <c:v>508316</c:v>
                </c:pt>
                <c:pt idx="127">
                  <c:v>511272</c:v>
                </c:pt>
                <c:pt idx="128">
                  <c:v>543161</c:v>
                </c:pt>
                <c:pt idx="129">
                  <c:v>559227</c:v>
                </c:pt>
                <c:pt idx="130">
                  <c:v>559332</c:v>
                </c:pt>
                <c:pt idx="131">
                  <c:v>560277</c:v>
                </c:pt>
                <c:pt idx="132">
                  <c:v>588545</c:v>
                </c:pt>
                <c:pt idx="133">
                  <c:v>639475</c:v>
                </c:pt>
                <c:pt idx="134">
                  <c:v>648573</c:v>
                </c:pt>
                <c:pt idx="135">
                  <c:v>649725</c:v>
                </c:pt>
                <c:pt idx="136">
                  <c:v>651781</c:v>
                </c:pt>
                <c:pt idx="137">
                  <c:v>717782</c:v>
                </c:pt>
                <c:pt idx="138">
                  <c:v>738453</c:v>
                </c:pt>
                <c:pt idx="139">
                  <c:v>742597</c:v>
                </c:pt>
                <c:pt idx="140">
                  <c:v>747833</c:v>
                </c:pt>
                <c:pt idx="141">
                  <c:v>774694</c:v>
                </c:pt>
                <c:pt idx="142">
                  <c:v>816121</c:v>
                </c:pt>
                <c:pt idx="143">
                  <c:v>822246</c:v>
                </c:pt>
                <c:pt idx="144">
                  <c:v>825716</c:v>
                </c:pt>
                <c:pt idx="145">
                  <c:v>837119</c:v>
                </c:pt>
                <c:pt idx="146">
                  <c:v>904409</c:v>
                </c:pt>
                <c:pt idx="147">
                  <c:v>917626</c:v>
                </c:pt>
                <c:pt idx="148">
                  <c:v>921413</c:v>
                </c:pt>
                <c:pt idx="149">
                  <c:v>922949</c:v>
                </c:pt>
                <c:pt idx="150">
                  <c:v>997429</c:v>
                </c:pt>
                <c:pt idx="151">
                  <c:v>1008497</c:v>
                </c:pt>
                <c:pt idx="152">
                  <c:v>1007222</c:v>
                </c:pt>
                <c:pt idx="153">
                  <c:v>1009738</c:v>
                </c:pt>
                <c:pt idx="154">
                  <c:v>1030772</c:v>
                </c:pt>
                <c:pt idx="155">
                  <c:v>1063176</c:v>
                </c:pt>
                <c:pt idx="156">
                  <c:v>1069454</c:v>
                </c:pt>
                <c:pt idx="157">
                  <c:v>1068362</c:v>
                </c:pt>
                <c:pt idx="158">
                  <c:v>1079714</c:v>
                </c:pt>
                <c:pt idx="159">
                  <c:v>1129581</c:v>
                </c:pt>
                <c:pt idx="160">
                  <c:v>1136074</c:v>
                </c:pt>
                <c:pt idx="161">
                  <c:v>1134265</c:v>
                </c:pt>
                <c:pt idx="162">
                  <c:v>1136822</c:v>
                </c:pt>
                <c:pt idx="163">
                  <c:v>1190478</c:v>
                </c:pt>
                <c:pt idx="164">
                  <c:v>1198727</c:v>
                </c:pt>
                <c:pt idx="165">
                  <c:v>1194300</c:v>
                </c:pt>
                <c:pt idx="166">
                  <c:v>1195177</c:v>
                </c:pt>
                <c:pt idx="167">
                  <c:v>1234884</c:v>
                </c:pt>
                <c:pt idx="168">
                  <c:v>1241007</c:v>
                </c:pt>
                <c:pt idx="169">
                  <c:v>1237597</c:v>
                </c:pt>
                <c:pt idx="170">
                  <c:v>1237701</c:v>
                </c:pt>
                <c:pt idx="171">
                  <c:v>1247188</c:v>
                </c:pt>
                <c:pt idx="172">
                  <c:v>1268768</c:v>
                </c:pt>
                <c:pt idx="173">
                  <c:v>1268666</c:v>
                </c:pt>
                <c:pt idx="174">
                  <c:v>1265522</c:v>
                </c:pt>
                <c:pt idx="175">
                  <c:v>1265691</c:v>
                </c:pt>
                <c:pt idx="176">
                  <c:v>1288710</c:v>
                </c:pt>
                <c:pt idx="177">
                  <c:v>1285309</c:v>
                </c:pt>
                <c:pt idx="178">
                  <c:v>1280323</c:v>
                </c:pt>
                <c:pt idx="179">
                  <c:v>1280366</c:v>
                </c:pt>
                <c:pt idx="180">
                  <c:v>1287561</c:v>
                </c:pt>
                <c:pt idx="181">
                  <c:v>1294123</c:v>
                </c:pt>
                <c:pt idx="182">
                  <c:v>1284520</c:v>
                </c:pt>
                <c:pt idx="183">
                  <c:v>1283034</c:v>
                </c:pt>
                <c:pt idx="184">
                  <c:v>1283477</c:v>
                </c:pt>
                <c:pt idx="185">
                  <c:v>1284224</c:v>
                </c:pt>
                <c:pt idx="186">
                  <c:v>1281212</c:v>
                </c:pt>
                <c:pt idx="187">
                  <c:v>1277010</c:v>
                </c:pt>
                <c:pt idx="188">
                  <c:v>1277498</c:v>
                </c:pt>
                <c:pt idx="189">
                  <c:v>1274783</c:v>
                </c:pt>
                <c:pt idx="190">
                  <c:v>1268331</c:v>
                </c:pt>
                <c:pt idx="191">
                  <c:v>1259671</c:v>
                </c:pt>
                <c:pt idx="192">
                  <c:v>1259670</c:v>
                </c:pt>
                <c:pt idx="193">
                  <c:v>1257718</c:v>
                </c:pt>
                <c:pt idx="194">
                  <c:v>1246243</c:v>
                </c:pt>
                <c:pt idx="195">
                  <c:v>1240263</c:v>
                </c:pt>
                <c:pt idx="196">
                  <c:v>1232644</c:v>
                </c:pt>
                <c:pt idx="197">
                  <c:v>1232095</c:v>
                </c:pt>
                <c:pt idx="198">
                  <c:v>1219778</c:v>
                </c:pt>
                <c:pt idx="199">
                  <c:v>1209624</c:v>
                </c:pt>
                <c:pt idx="200">
                  <c:v>1200718</c:v>
                </c:pt>
                <c:pt idx="201">
                  <c:v>1200718</c:v>
                </c:pt>
                <c:pt idx="202">
                  <c:v>1194956</c:v>
                </c:pt>
                <c:pt idx="203">
                  <c:v>1186836</c:v>
                </c:pt>
                <c:pt idx="204">
                  <c:v>1172995</c:v>
                </c:pt>
                <c:pt idx="205">
                  <c:v>1170831</c:v>
                </c:pt>
                <c:pt idx="206">
                  <c:v>1168817</c:v>
                </c:pt>
                <c:pt idx="207">
                  <c:v>1156175</c:v>
                </c:pt>
                <c:pt idx="208">
                  <c:v>1148892</c:v>
                </c:pt>
                <c:pt idx="209">
                  <c:v>1139601</c:v>
                </c:pt>
                <c:pt idx="210">
                  <c:v>1138633</c:v>
                </c:pt>
                <c:pt idx="211">
                  <c:v>1134921</c:v>
                </c:pt>
                <c:pt idx="212">
                  <c:v>1120337</c:v>
                </c:pt>
                <c:pt idx="213">
                  <c:v>1109701</c:v>
                </c:pt>
                <c:pt idx="214">
                  <c:v>1109701</c:v>
                </c:pt>
                <c:pt idx="215">
                  <c:v>1107732</c:v>
                </c:pt>
                <c:pt idx="216">
                  <c:v>1102529</c:v>
                </c:pt>
                <c:pt idx="217">
                  <c:v>1093629</c:v>
                </c:pt>
                <c:pt idx="218">
                  <c:v>1092181</c:v>
                </c:pt>
                <c:pt idx="219">
                  <c:v>1090057</c:v>
                </c:pt>
                <c:pt idx="220">
                  <c:v>1082917</c:v>
                </c:pt>
                <c:pt idx="221">
                  <c:v>1070606</c:v>
                </c:pt>
                <c:pt idx="222">
                  <c:v>1069650</c:v>
                </c:pt>
                <c:pt idx="223">
                  <c:v>1068961</c:v>
                </c:pt>
                <c:pt idx="224">
                  <c:v>1063447</c:v>
                </c:pt>
                <c:pt idx="225">
                  <c:v>1058375</c:v>
                </c:pt>
                <c:pt idx="226">
                  <c:v>1052139</c:v>
                </c:pt>
                <c:pt idx="227">
                  <c:v>1052139</c:v>
                </c:pt>
                <c:pt idx="228">
                  <c:v>1048795</c:v>
                </c:pt>
                <c:pt idx="229">
                  <c:v>1041830</c:v>
                </c:pt>
                <c:pt idx="230">
                  <c:v>1036949</c:v>
                </c:pt>
                <c:pt idx="231">
                  <c:v>1036949</c:v>
                </c:pt>
                <c:pt idx="232">
                  <c:v>1036366</c:v>
                </c:pt>
                <c:pt idx="233">
                  <c:v>1032794</c:v>
                </c:pt>
                <c:pt idx="234">
                  <c:v>1029564</c:v>
                </c:pt>
                <c:pt idx="235">
                  <c:v>1024156</c:v>
                </c:pt>
                <c:pt idx="236">
                  <c:v>1023923</c:v>
                </c:pt>
                <c:pt idx="237">
                  <c:v>1019635</c:v>
                </c:pt>
                <c:pt idx="238">
                  <c:v>1015033</c:v>
                </c:pt>
                <c:pt idx="239">
                  <c:v>1009720</c:v>
                </c:pt>
                <c:pt idx="240">
                  <c:v>1009720</c:v>
                </c:pt>
                <c:pt idx="241">
                  <c:v>1006938</c:v>
                </c:pt>
                <c:pt idx="242">
                  <c:v>1002377</c:v>
                </c:pt>
                <c:pt idx="243">
                  <c:v>994721</c:v>
                </c:pt>
                <c:pt idx="244">
                  <c:v>994721</c:v>
                </c:pt>
                <c:pt idx="245">
                  <c:v>994721</c:v>
                </c:pt>
                <c:pt idx="246">
                  <c:v>987896</c:v>
                </c:pt>
                <c:pt idx="247">
                  <c:v>983927</c:v>
                </c:pt>
                <c:pt idx="248">
                  <c:v>979151</c:v>
                </c:pt>
                <c:pt idx="249">
                  <c:v>979151</c:v>
                </c:pt>
                <c:pt idx="250">
                  <c:v>975119</c:v>
                </c:pt>
                <c:pt idx="251">
                  <c:v>965837</c:v>
                </c:pt>
                <c:pt idx="252">
                  <c:v>956929</c:v>
                </c:pt>
                <c:pt idx="253">
                  <c:v>956929</c:v>
                </c:pt>
                <c:pt idx="254">
                  <c:v>955311</c:v>
                </c:pt>
                <c:pt idx="255">
                  <c:v>948603</c:v>
                </c:pt>
                <c:pt idx="256">
                  <c:v>935039</c:v>
                </c:pt>
                <c:pt idx="257">
                  <c:v>932961</c:v>
                </c:pt>
                <c:pt idx="258">
                  <c:v>946063</c:v>
                </c:pt>
                <c:pt idx="259">
                  <c:v>954823</c:v>
                </c:pt>
                <c:pt idx="260">
                  <c:v>952352</c:v>
                </c:pt>
                <c:pt idx="261">
                  <c:v>941693</c:v>
                </c:pt>
                <c:pt idx="262">
                  <c:v>941575</c:v>
                </c:pt>
                <c:pt idx="263">
                  <c:v>954908</c:v>
                </c:pt>
                <c:pt idx="264">
                  <c:v>947875</c:v>
                </c:pt>
                <c:pt idx="265">
                  <c:v>937345</c:v>
                </c:pt>
                <c:pt idx="266">
                  <c:v>937516</c:v>
                </c:pt>
                <c:pt idx="267">
                  <c:v>945182</c:v>
                </c:pt>
                <c:pt idx="268">
                  <c:v>947160</c:v>
                </c:pt>
                <c:pt idx="269">
                  <c:v>952606</c:v>
                </c:pt>
                <c:pt idx="270">
                  <c:v>948682</c:v>
                </c:pt>
                <c:pt idx="271">
                  <c:v>941178</c:v>
                </c:pt>
                <c:pt idx="272">
                  <c:v>945973</c:v>
                </c:pt>
                <c:pt idx="273">
                  <c:v>941916</c:v>
                </c:pt>
                <c:pt idx="274">
                  <c:v>933270</c:v>
                </c:pt>
                <c:pt idx="275">
                  <c:v>933271</c:v>
                </c:pt>
                <c:pt idx="276">
                  <c:v>955335</c:v>
                </c:pt>
                <c:pt idx="277">
                  <c:v>955646</c:v>
                </c:pt>
                <c:pt idx="278">
                  <c:v>942376</c:v>
                </c:pt>
                <c:pt idx="279">
                  <c:v>942395</c:v>
                </c:pt>
                <c:pt idx="280">
                  <c:v>947881</c:v>
                </c:pt>
                <c:pt idx="281">
                  <c:v>956041</c:v>
                </c:pt>
                <c:pt idx="282">
                  <c:v>946909</c:v>
                </c:pt>
                <c:pt idx="283">
                  <c:v>945006</c:v>
                </c:pt>
                <c:pt idx="284">
                  <c:v>947327</c:v>
                </c:pt>
                <c:pt idx="285">
                  <c:v>955481</c:v>
                </c:pt>
                <c:pt idx="286">
                  <c:v>954158</c:v>
                </c:pt>
                <c:pt idx="287">
                  <c:v>946497</c:v>
                </c:pt>
                <c:pt idx="288">
                  <c:v>946528</c:v>
                </c:pt>
                <c:pt idx="289">
                  <c:v>958202</c:v>
                </c:pt>
                <c:pt idx="290">
                  <c:v>956413</c:v>
                </c:pt>
                <c:pt idx="291">
                  <c:v>944452</c:v>
                </c:pt>
                <c:pt idx="292">
                  <c:v>944519</c:v>
                </c:pt>
                <c:pt idx="293">
                  <c:v>946373</c:v>
                </c:pt>
                <c:pt idx="294">
                  <c:v>945919</c:v>
                </c:pt>
                <c:pt idx="295">
                  <c:v>939850</c:v>
                </c:pt>
                <c:pt idx="296">
                  <c:v>930897</c:v>
                </c:pt>
                <c:pt idx="297">
                  <c:v>930932</c:v>
                </c:pt>
                <c:pt idx="298">
                  <c:v>943204</c:v>
                </c:pt>
                <c:pt idx="299">
                  <c:v>932669</c:v>
                </c:pt>
                <c:pt idx="300">
                  <c:v>918394</c:v>
                </c:pt>
                <c:pt idx="301">
                  <c:v>918304</c:v>
                </c:pt>
                <c:pt idx="302">
                  <c:v>945095</c:v>
                </c:pt>
                <c:pt idx="303">
                  <c:v>950965</c:v>
                </c:pt>
                <c:pt idx="304">
                  <c:v>933915</c:v>
                </c:pt>
                <c:pt idx="305">
                  <c:v>933957</c:v>
                </c:pt>
                <c:pt idx="306">
                  <c:v>966764</c:v>
                </c:pt>
                <c:pt idx="307">
                  <c:v>972830</c:v>
                </c:pt>
                <c:pt idx="308">
                  <c:v>969387</c:v>
                </c:pt>
                <c:pt idx="309">
                  <c:v>962910</c:v>
                </c:pt>
                <c:pt idx="310">
                  <c:v>1009247</c:v>
                </c:pt>
                <c:pt idx="311">
                  <c:v>1018194</c:v>
                </c:pt>
                <c:pt idx="312">
                  <c:v>1003441</c:v>
                </c:pt>
                <c:pt idx="313">
                  <c:v>1003426</c:v>
                </c:pt>
                <c:pt idx="314">
                  <c:v>1013140</c:v>
                </c:pt>
                <c:pt idx="315">
                  <c:v>1044243</c:v>
                </c:pt>
                <c:pt idx="316">
                  <c:v>1043356</c:v>
                </c:pt>
                <c:pt idx="317">
                  <c:v>1040976</c:v>
                </c:pt>
                <c:pt idx="318">
                  <c:v>1053289</c:v>
                </c:pt>
                <c:pt idx="319">
                  <c:v>1094972</c:v>
                </c:pt>
                <c:pt idx="320">
                  <c:v>1099685</c:v>
                </c:pt>
                <c:pt idx="321">
                  <c:v>1089527</c:v>
                </c:pt>
                <c:pt idx="322">
                  <c:v>1102248</c:v>
                </c:pt>
                <c:pt idx="323">
                  <c:v>1144563</c:v>
                </c:pt>
                <c:pt idx="324">
                  <c:v>1151802</c:v>
                </c:pt>
                <c:pt idx="325">
                  <c:v>1143380</c:v>
                </c:pt>
                <c:pt idx="326">
                  <c:v>1143367</c:v>
                </c:pt>
                <c:pt idx="327">
                  <c:v>1192882</c:v>
                </c:pt>
                <c:pt idx="328">
                  <c:v>1208683</c:v>
                </c:pt>
                <c:pt idx="329">
                  <c:v>1193510</c:v>
                </c:pt>
                <c:pt idx="330">
                  <c:v>1193599</c:v>
                </c:pt>
                <c:pt idx="331">
                  <c:v>1208525</c:v>
                </c:pt>
                <c:pt idx="332">
                  <c:v>1239588</c:v>
                </c:pt>
                <c:pt idx="333">
                  <c:v>1246980</c:v>
                </c:pt>
                <c:pt idx="334">
                  <c:v>1235865</c:v>
                </c:pt>
                <c:pt idx="335">
                  <c:v>1235885</c:v>
                </c:pt>
                <c:pt idx="336">
                  <c:v>1277856</c:v>
                </c:pt>
                <c:pt idx="337">
                  <c:v>1289832</c:v>
                </c:pt>
                <c:pt idx="338">
                  <c:v>1277525</c:v>
                </c:pt>
                <c:pt idx="339">
                  <c:v>1277319</c:v>
                </c:pt>
                <c:pt idx="340">
                  <c:v>1286325</c:v>
                </c:pt>
                <c:pt idx="341">
                  <c:v>1318672</c:v>
                </c:pt>
                <c:pt idx="342">
                  <c:v>1313471</c:v>
                </c:pt>
                <c:pt idx="343">
                  <c:v>1313485</c:v>
                </c:pt>
                <c:pt idx="344">
                  <c:v>1331153</c:v>
                </c:pt>
                <c:pt idx="345">
                  <c:v>1360711</c:v>
                </c:pt>
                <c:pt idx="346">
                  <c:v>1363890</c:v>
                </c:pt>
              </c:numCache>
            </c:numRef>
          </c:val>
        </c:ser>
        <c:dLbls>
          <c:showLegendKey val="0"/>
          <c:showVal val="0"/>
          <c:showCatName val="0"/>
          <c:showSerName val="0"/>
          <c:showPercent val="0"/>
          <c:showBubbleSize val="0"/>
        </c:dLbls>
        <c:axId val="538150496"/>
        <c:axId val="538151056"/>
      </c:areaChart>
      <c:dateAx>
        <c:axId val="538150496"/>
        <c:scaling>
          <c:orientation val="minMax"/>
        </c:scaling>
        <c:delete val="0"/>
        <c:axPos val="b"/>
        <c:numFmt formatCode="yyyy" sourceLinked="0"/>
        <c:majorTickMark val="out"/>
        <c:minorTickMark val="none"/>
        <c:tickLblPos val="nextTo"/>
        <c:txPr>
          <a:bodyPr rot="0" vert="horz"/>
          <a:lstStyle/>
          <a:p>
            <a:pPr>
              <a:defRPr sz="1800">
                <a:latin typeface="Gill Sans MT" pitchFamily="34" charset="0"/>
              </a:defRPr>
            </a:pPr>
            <a:endParaRPr lang="en-US"/>
          </a:p>
        </c:txPr>
        <c:crossAx val="538151056"/>
        <c:crosses val="autoZero"/>
        <c:auto val="1"/>
        <c:lblOffset val="100"/>
        <c:baseTimeUnit val="days"/>
        <c:majorUnit val="1"/>
        <c:majorTimeUnit val="years"/>
      </c:dateAx>
      <c:valAx>
        <c:axId val="538151056"/>
        <c:scaling>
          <c:orientation val="minMax"/>
        </c:scaling>
        <c:delete val="0"/>
        <c:axPos val="l"/>
        <c:majorGridlines/>
        <c:numFmt formatCode="&quot;$&quot;#,##0.0" sourceLinked="0"/>
        <c:majorTickMark val="out"/>
        <c:minorTickMark val="none"/>
        <c:tickLblPos val="nextTo"/>
        <c:txPr>
          <a:bodyPr/>
          <a:lstStyle/>
          <a:p>
            <a:pPr>
              <a:defRPr sz="1800">
                <a:latin typeface="Gill Sans MT" pitchFamily="34" charset="0"/>
              </a:defRPr>
            </a:pPr>
            <a:endParaRPr lang="en-US"/>
          </a:p>
        </c:txPr>
        <c:crossAx val="538150496"/>
        <c:crosses val="autoZero"/>
        <c:crossBetween val="midCat"/>
        <c:dispUnits>
          <c:builtInUnit val="millions"/>
        </c:dispUnits>
      </c:valAx>
      <c:spPr>
        <a:noFill/>
      </c:spPr>
    </c:plotArea>
    <c:legend>
      <c:legendPos val="r"/>
      <c:layout>
        <c:manualLayout>
          <c:xMode val="edge"/>
          <c:yMode val="edge"/>
          <c:x val="0.16539221288605432"/>
          <c:y val="5.2111245013662266E-2"/>
          <c:w val="0.52188347640856858"/>
          <c:h val="0.28025446125870063"/>
        </c:manualLayout>
      </c:layout>
      <c:overlay val="0"/>
      <c:txPr>
        <a:bodyPr/>
        <a:lstStyle/>
        <a:p>
          <a:pPr>
            <a:defRPr sz="1400">
              <a:latin typeface="Gill Sans MT" pitchFamily="34" charset="0"/>
            </a:defRPr>
          </a:pPr>
          <a:endParaRPr lang="en-US"/>
        </a:p>
      </c:txPr>
    </c:legend>
    <c:plotVisOnly val="1"/>
    <c:dispBlanksAs val="zero"/>
    <c:showDLblsOverMax val="0"/>
  </c:chart>
  <c:spPr>
    <a:ln>
      <a:noFill/>
    </a:ln>
  </c:sp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a:pPr>
            <a:r>
              <a:rPr lang="en-US" sz="3600" dirty="0"/>
              <a:t>Change in GDP since Q1 2008</a:t>
            </a:r>
          </a:p>
        </c:rich>
      </c:tx>
      <c:layout>
        <c:manualLayout>
          <c:xMode val="edge"/>
          <c:yMode val="edge"/>
          <c:x val="0.17093049790220222"/>
          <c:y val="1.7400938519048753E-2"/>
        </c:manualLayout>
      </c:layout>
      <c:overlay val="0"/>
      <c:spPr>
        <a:noFill/>
        <a:ln w="25400">
          <a:noFill/>
        </a:ln>
      </c:spPr>
    </c:title>
    <c:autoTitleDeleted val="0"/>
    <c:plotArea>
      <c:layout>
        <c:manualLayout>
          <c:layoutTarget val="inner"/>
          <c:xMode val="edge"/>
          <c:yMode val="edge"/>
          <c:x val="6.3167259786476859E-2"/>
          <c:y val="9.5549738219895292E-2"/>
          <c:w val="0.80792343039231518"/>
          <c:h val="0.82486121053050188"/>
        </c:manualLayout>
      </c:layout>
      <c:lineChart>
        <c:grouping val="standard"/>
        <c:varyColors val="0"/>
        <c:ser>
          <c:idx val="0"/>
          <c:order val="0"/>
          <c:tx>
            <c:strRef>
              <c:f>Data!$H$12</c:f>
              <c:strCache>
                <c:ptCount val="1"/>
                <c:pt idx="0">
                  <c:v>Germany</c:v>
                </c:pt>
              </c:strCache>
            </c:strRef>
          </c:tx>
          <c:spPr>
            <a:ln w="38100">
              <a:solidFill>
                <a:srgbClr val="C62127"/>
              </a:solidFill>
              <a:prstDash val="solid"/>
            </a:ln>
          </c:spPr>
          <c:marker>
            <c:symbol val="none"/>
          </c:marker>
          <c:cat>
            <c:strRef>
              <c:f>Data!$G$13:$G$34</c:f>
              <c:strCache>
                <c:ptCount val="22"/>
                <c:pt idx="0">
                  <c:v>2008Q1</c:v>
                </c:pt>
                <c:pt idx="1">
                  <c:v>2008Q2</c:v>
                </c:pt>
                <c:pt idx="2">
                  <c:v>2008Q3</c:v>
                </c:pt>
                <c:pt idx="3">
                  <c:v>2008Q4</c:v>
                </c:pt>
                <c:pt idx="4">
                  <c:v>2009Q1</c:v>
                </c:pt>
                <c:pt idx="5">
                  <c:v>2009Q2</c:v>
                </c:pt>
                <c:pt idx="6">
                  <c:v>2009Q3</c:v>
                </c:pt>
                <c:pt idx="7">
                  <c:v>2009Q4</c:v>
                </c:pt>
                <c:pt idx="8">
                  <c:v>2010Q1</c:v>
                </c:pt>
                <c:pt idx="9">
                  <c:v>2010Q2</c:v>
                </c:pt>
                <c:pt idx="10">
                  <c:v>2010Q3</c:v>
                </c:pt>
                <c:pt idx="11">
                  <c:v>2010Q4</c:v>
                </c:pt>
                <c:pt idx="12">
                  <c:v>2011Q1</c:v>
                </c:pt>
                <c:pt idx="13">
                  <c:v>2011Q2</c:v>
                </c:pt>
                <c:pt idx="14">
                  <c:v>2011Q3</c:v>
                </c:pt>
                <c:pt idx="15">
                  <c:v>2011Q4</c:v>
                </c:pt>
                <c:pt idx="16">
                  <c:v>2012Q1</c:v>
                </c:pt>
                <c:pt idx="17">
                  <c:v>2012Q2</c:v>
                </c:pt>
                <c:pt idx="18">
                  <c:v>2012Q3</c:v>
                </c:pt>
                <c:pt idx="19">
                  <c:v>2012Q4</c:v>
                </c:pt>
                <c:pt idx="20">
                  <c:v>2013Q1</c:v>
                </c:pt>
                <c:pt idx="21">
                  <c:v>2013Q2</c:v>
                </c:pt>
              </c:strCache>
            </c:strRef>
          </c:cat>
          <c:val>
            <c:numRef>
              <c:f>Data!$H$13:$H$34</c:f>
              <c:numCache>
                <c:formatCode>0.00%</c:formatCode>
                <c:ptCount val="22"/>
                <c:pt idx="0">
                  <c:v>0</c:v>
                </c:pt>
                <c:pt idx="1">
                  <c:v>-3.7737207927936484E-3</c:v>
                </c:pt>
                <c:pt idx="2">
                  <c:v>-8.8467052513260536E-3</c:v>
                </c:pt>
                <c:pt idx="3">
                  <c:v>-2.7903825257948853E-2</c:v>
                </c:pt>
                <c:pt idx="4">
                  <c:v>-6.8059039506106145E-2</c:v>
                </c:pt>
                <c:pt idx="5">
                  <c:v>-6.6260116408803596E-2</c:v>
                </c:pt>
                <c:pt idx="6">
                  <c:v>-5.935590778308545E-2</c:v>
                </c:pt>
                <c:pt idx="7">
                  <c:v>-4.9402107423799663E-2</c:v>
                </c:pt>
                <c:pt idx="8">
                  <c:v>-4.4744325671992477E-2</c:v>
                </c:pt>
                <c:pt idx="9">
                  <c:v>-2.5893921160834728E-2</c:v>
                </c:pt>
                <c:pt idx="10">
                  <c:v>-1.748395418766573E-2</c:v>
                </c:pt>
                <c:pt idx="11">
                  <c:v>-9.4649282972757518E-3</c:v>
                </c:pt>
                <c:pt idx="12">
                  <c:v>5.9613098185579355E-3</c:v>
                </c:pt>
                <c:pt idx="13">
                  <c:v>6.8790170175731889E-3</c:v>
                </c:pt>
                <c:pt idx="14">
                  <c:v>1.0836310650170732E-2</c:v>
                </c:pt>
                <c:pt idx="15">
                  <c:v>1.1955700577049888E-2</c:v>
                </c:pt>
                <c:pt idx="16">
                  <c:v>1.8784879636316681E-2</c:v>
                </c:pt>
                <c:pt idx="17">
                  <c:v>1.7860553104791083E-2</c:v>
                </c:pt>
                <c:pt idx="18">
                  <c:v>1.9776709386344241E-2</c:v>
                </c:pt>
                <c:pt idx="19">
                  <c:v>1.5323535982910447E-2</c:v>
                </c:pt>
                <c:pt idx="20">
                  <c:v>1.5370229704516927E-2</c:v>
                </c:pt>
                <c:pt idx="21">
                  <c:v>2.2342472817464903E-2</c:v>
                </c:pt>
              </c:numCache>
            </c:numRef>
          </c:val>
          <c:smooth val="0"/>
        </c:ser>
        <c:ser>
          <c:idx val="1"/>
          <c:order val="1"/>
          <c:tx>
            <c:strRef>
              <c:f>Data!$I$12</c:f>
              <c:strCache>
                <c:ptCount val="1"/>
                <c:pt idx="0">
                  <c:v>Spain</c:v>
                </c:pt>
              </c:strCache>
            </c:strRef>
          </c:tx>
          <c:spPr>
            <a:ln w="38100"/>
          </c:spPr>
          <c:marker>
            <c:symbol val="none"/>
          </c:marker>
          <c:cat>
            <c:strRef>
              <c:f>Data!$G$13:$G$34</c:f>
              <c:strCache>
                <c:ptCount val="22"/>
                <c:pt idx="0">
                  <c:v>2008Q1</c:v>
                </c:pt>
                <c:pt idx="1">
                  <c:v>2008Q2</c:v>
                </c:pt>
                <c:pt idx="2">
                  <c:v>2008Q3</c:v>
                </c:pt>
                <c:pt idx="3">
                  <c:v>2008Q4</c:v>
                </c:pt>
                <c:pt idx="4">
                  <c:v>2009Q1</c:v>
                </c:pt>
                <c:pt idx="5">
                  <c:v>2009Q2</c:v>
                </c:pt>
                <c:pt idx="6">
                  <c:v>2009Q3</c:v>
                </c:pt>
                <c:pt idx="7">
                  <c:v>2009Q4</c:v>
                </c:pt>
                <c:pt idx="8">
                  <c:v>2010Q1</c:v>
                </c:pt>
                <c:pt idx="9">
                  <c:v>2010Q2</c:v>
                </c:pt>
                <c:pt idx="10">
                  <c:v>2010Q3</c:v>
                </c:pt>
                <c:pt idx="11">
                  <c:v>2010Q4</c:v>
                </c:pt>
                <c:pt idx="12">
                  <c:v>2011Q1</c:v>
                </c:pt>
                <c:pt idx="13">
                  <c:v>2011Q2</c:v>
                </c:pt>
                <c:pt idx="14">
                  <c:v>2011Q3</c:v>
                </c:pt>
                <c:pt idx="15">
                  <c:v>2011Q4</c:v>
                </c:pt>
                <c:pt idx="16">
                  <c:v>2012Q1</c:v>
                </c:pt>
                <c:pt idx="17">
                  <c:v>2012Q2</c:v>
                </c:pt>
                <c:pt idx="18">
                  <c:v>2012Q3</c:v>
                </c:pt>
                <c:pt idx="19">
                  <c:v>2012Q4</c:v>
                </c:pt>
                <c:pt idx="20">
                  <c:v>2013Q1</c:v>
                </c:pt>
                <c:pt idx="21">
                  <c:v>2013Q2</c:v>
                </c:pt>
              </c:strCache>
            </c:strRef>
          </c:cat>
          <c:val>
            <c:numRef>
              <c:f>Data!$I$13:$I$34</c:f>
              <c:numCache>
                <c:formatCode>0.00%</c:formatCode>
                <c:ptCount val="22"/>
                <c:pt idx="0">
                  <c:v>0</c:v>
                </c:pt>
                <c:pt idx="1">
                  <c:v>-2.9595829975368073E-4</c:v>
                </c:pt>
                <c:pt idx="2">
                  <c:v>-7.8385797755757321E-3</c:v>
                </c:pt>
                <c:pt idx="3">
                  <c:v>-1.8755389425268196E-2</c:v>
                </c:pt>
                <c:pt idx="4">
                  <c:v>-3.5029861901950614E-2</c:v>
                </c:pt>
                <c:pt idx="5">
                  <c:v>-4.536268126113898E-2</c:v>
                </c:pt>
                <c:pt idx="6">
                  <c:v>-4.8305847469601891E-2</c:v>
                </c:pt>
                <c:pt idx="7">
                  <c:v>-4.9784633760919045E-2</c:v>
                </c:pt>
                <c:pt idx="8">
                  <c:v>-4.8756266133669804E-2</c:v>
                </c:pt>
                <c:pt idx="9">
                  <c:v>-4.6661730954279786E-2</c:v>
                </c:pt>
                <c:pt idx="10">
                  <c:v>-4.6562591280120358E-2</c:v>
                </c:pt>
                <c:pt idx="11">
                  <c:v>-4.4649066033468639E-2</c:v>
                </c:pt>
                <c:pt idx="12">
                  <c:v>-4.3116814176642433E-2</c:v>
                </c:pt>
                <c:pt idx="13">
                  <c:v>-4.4022360309748494E-2</c:v>
                </c:pt>
                <c:pt idx="14">
                  <c:v>-4.7220030401050932E-2</c:v>
                </c:pt>
                <c:pt idx="15">
                  <c:v>-5.0394878831184028E-2</c:v>
                </c:pt>
                <c:pt idx="16">
                  <c:v>-5.4882963984184997E-2</c:v>
                </c:pt>
                <c:pt idx="17">
                  <c:v>-5.9203398918675813E-2</c:v>
                </c:pt>
                <c:pt idx="18">
                  <c:v>-6.3002070279853731E-2</c:v>
                </c:pt>
                <c:pt idx="19">
                  <c:v>-7.0136082257881496E-2</c:v>
                </c:pt>
                <c:pt idx="20">
                  <c:v>-7.3903885605343028E-2</c:v>
                </c:pt>
                <c:pt idx="21">
                  <c:v>-7.4560346926435719E-2</c:v>
                </c:pt>
              </c:numCache>
            </c:numRef>
          </c:val>
          <c:smooth val="0"/>
        </c:ser>
        <c:ser>
          <c:idx val="2"/>
          <c:order val="2"/>
          <c:tx>
            <c:strRef>
              <c:f>Data!$J$12</c:f>
              <c:strCache>
                <c:ptCount val="1"/>
                <c:pt idx="0">
                  <c:v>France</c:v>
                </c:pt>
              </c:strCache>
            </c:strRef>
          </c:tx>
          <c:spPr>
            <a:ln w="38100"/>
          </c:spPr>
          <c:marker>
            <c:symbol val="none"/>
          </c:marker>
          <c:cat>
            <c:strRef>
              <c:f>Data!$G$13:$G$34</c:f>
              <c:strCache>
                <c:ptCount val="22"/>
                <c:pt idx="0">
                  <c:v>2008Q1</c:v>
                </c:pt>
                <c:pt idx="1">
                  <c:v>2008Q2</c:v>
                </c:pt>
                <c:pt idx="2">
                  <c:v>2008Q3</c:v>
                </c:pt>
                <c:pt idx="3">
                  <c:v>2008Q4</c:v>
                </c:pt>
                <c:pt idx="4">
                  <c:v>2009Q1</c:v>
                </c:pt>
                <c:pt idx="5">
                  <c:v>2009Q2</c:v>
                </c:pt>
                <c:pt idx="6">
                  <c:v>2009Q3</c:v>
                </c:pt>
                <c:pt idx="7">
                  <c:v>2009Q4</c:v>
                </c:pt>
                <c:pt idx="8">
                  <c:v>2010Q1</c:v>
                </c:pt>
                <c:pt idx="9">
                  <c:v>2010Q2</c:v>
                </c:pt>
                <c:pt idx="10">
                  <c:v>2010Q3</c:v>
                </c:pt>
                <c:pt idx="11">
                  <c:v>2010Q4</c:v>
                </c:pt>
                <c:pt idx="12">
                  <c:v>2011Q1</c:v>
                </c:pt>
                <c:pt idx="13">
                  <c:v>2011Q2</c:v>
                </c:pt>
                <c:pt idx="14">
                  <c:v>2011Q3</c:v>
                </c:pt>
                <c:pt idx="15">
                  <c:v>2011Q4</c:v>
                </c:pt>
                <c:pt idx="16">
                  <c:v>2012Q1</c:v>
                </c:pt>
                <c:pt idx="17">
                  <c:v>2012Q2</c:v>
                </c:pt>
                <c:pt idx="18">
                  <c:v>2012Q3</c:v>
                </c:pt>
                <c:pt idx="19">
                  <c:v>2012Q4</c:v>
                </c:pt>
                <c:pt idx="20">
                  <c:v>2013Q1</c:v>
                </c:pt>
                <c:pt idx="21">
                  <c:v>2013Q2</c:v>
                </c:pt>
              </c:strCache>
            </c:strRef>
          </c:cat>
          <c:val>
            <c:numRef>
              <c:f>Data!$J$13:$J$34</c:f>
              <c:numCache>
                <c:formatCode>0.00%</c:formatCode>
                <c:ptCount val="22"/>
                <c:pt idx="0">
                  <c:v>0</c:v>
                </c:pt>
                <c:pt idx="1">
                  <c:v>-6.4909397426912655E-3</c:v>
                </c:pt>
                <c:pt idx="2">
                  <c:v>-1.1280021726696293E-2</c:v>
                </c:pt>
                <c:pt idx="3">
                  <c:v>-2.6978751954017621E-2</c:v>
                </c:pt>
                <c:pt idx="4">
                  <c:v>-4.3625360470709501E-2</c:v>
                </c:pt>
                <c:pt idx="5">
                  <c:v>-4.3647610235227355E-2</c:v>
                </c:pt>
                <c:pt idx="6">
                  <c:v>-4.2841590671173463E-2</c:v>
                </c:pt>
                <c:pt idx="7">
                  <c:v>-3.6039869483663819E-2</c:v>
                </c:pt>
                <c:pt idx="8">
                  <c:v>-3.4052170761140393E-2</c:v>
                </c:pt>
                <c:pt idx="9">
                  <c:v>-2.8117602647545328E-2</c:v>
                </c:pt>
                <c:pt idx="10">
                  <c:v>-2.3214184948293169E-2</c:v>
                </c:pt>
                <c:pt idx="11">
                  <c:v>-1.8343546549146168E-2</c:v>
                </c:pt>
                <c:pt idx="12">
                  <c:v>-6.8704435240935884E-3</c:v>
                </c:pt>
                <c:pt idx="13">
                  <c:v>-7.8233678362053284E-3</c:v>
                </c:pt>
                <c:pt idx="14">
                  <c:v>-4.9825558889870598E-3</c:v>
                </c:pt>
                <c:pt idx="15">
                  <c:v>-3.3916298647504537E-3</c:v>
                </c:pt>
                <c:pt idx="16">
                  <c:v>-3.6879183444221805E-3</c:v>
                </c:pt>
                <c:pt idx="17">
                  <c:v>-6.9311477342673391E-3</c:v>
                </c:pt>
                <c:pt idx="18">
                  <c:v>-5.1899214728505201E-3</c:v>
                </c:pt>
                <c:pt idx="19">
                  <c:v>-6.4334105800048381E-3</c:v>
                </c:pt>
                <c:pt idx="20">
                  <c:v>-8.2977610629832079E-3</c:v>
                </c:pt>
                <c:pt idx="21">
                  <c:v>-3.7820090932801659E-3</c:v>
                </c:pt>
              </c:numCache>
            </c:numRef>
          </c:val>
          <c:smooth val="0"/>
        </c:ser>
        <c:ser>
          <c:idx val="3"/>
          <c:order val="3"/>
          <c:tx>
            <c:strRef>
              <c:f>Data!$K$12</c:f>
              <c:strCache>
                <c:ptCount val="1"/>
                <c:pt idx="0">
                  <c:v>Italy</c:v>
                </c:pt>
              </c:strCache>
            </c:strRef>
          </c:tx>
          <c:spPr>
            <a:ln w="38100"/>
          </c:spPr>
          <c:marker>
            <c:symbol val="none"/>
          </c:marker>
          <c:cat>
            <c:strRef>
              <c:f>Data!$G$13:$G$34</c:f>
              <c:strCache>
                <c:ptCount val="22"/>
                <c:pt idx="0">
                  <c:v>2008Q1</c:v>
                </c:pt>
                <c:pt idx="1">
                  <c:v>2008Q2</c:v>
                </c:pt>
                <c:pt idx="2">
                  <c:v>2008Q3</c:v>
                </c:pt>
                <c:pt idx="3">
                  <c:v>2008Q4</c:v>
                </c:pt>
                <c:pt idx="4">
                  <c:v>2009Q1</c:v>
                </c:pt>
                <c:pt idx="5">
                  <c:v>2009Q2</c:v>
                </c:pt>
                <c:pt idx="6">
                  <c:v>2009Q3</c:v>
                </c:pt>
                <c:pt idx="7">
                  <c:v>2009Q4</c:v>
                </c:pt>
                <c:pt idx="8">
                  <c:v>2010Q1</c:v>
                </c:pt>
                <c:pt idx="9">
                  <c:v>2010Q2</c:v>
                </c:pt>
                <c:pt idx="10">
                  <c:v>2010Q3</c:v>
                </c:pt>
                <c:pt idx="11">
                  <c:v>2010Q4</c:v>
                </c:pt>
                <c:pt idx="12">
                  <c:v>2011Q1</c:v>
                </c:pt>
                <c:pt idx="13">
                  <c:v>2011Q2</c:v>
                </c:pt>
                <c:pt idx="14">
                  <c:v>2011Q3</c:v>
                </c:pt>
                <c:pt idx="15">
                  <c:v>2011Q4</c:v>
                </c:pt>
                <c:pt idx="16">
                  <c:v>2012Q1</c:v>
                </c:pt>
                <c:pt idx="17">
                  <c:v>2012Q2</c:v>
                </c:pt>
                <c:pt idx="18">
                  <c:v>2012Q3</c:v>
                </c:pt>
                <c:pt idx="19">
                  <c:v>2012Q4</c:v>
                </c:pt>
                <c:pt idx="20">
                  <c:v>2013Q1</c:v>
                </c:pt>
                <c:pt idx="21">
                  <c:v>2013Q2</c:v>
                </c:pt>
              </c:strCache>
            </c:strRef>
          </c:cat>
          <c:val>
            <c:numRef>
              <c:f>Data!$K$13:$K$34</c:f>
              <c:numCache>
                <c:formatCode>0.00%</c:formatCode>
                <c:ptCount val="22"/>
                <c:pt idx="0">
                  <c:v>0</c:v>
                </c:pt>
                <c:pt idx="1">
                  <c:v>-5.5169170005441807E-3</c:v>
                </c:pt>
                <c:pt idx="2">
                  <c:v>-1.8118484173390209E-2</c:v>
                </c:pt>
                <c:pt idx="3">
                  <c:v>-3.4784775133569437E-2</c:v>
                </c:pt>
                <c:pt idx="4">
                  <c:v>-6.9485232473841585E-2</c:v>
                </c:pt>
                <c:pt idx="5">
                  <c:v>-7.1913138046934666E-2</c:v>
                </c:pt>
                <c:pt idx="6">
                  <c:v>-6.672749840972611E-2</c:v>
                </c:pt>
                <c:pt idx="7">
                  <c:v>-6.692727674873962E-2</c:v>
                </c:pt>
                <c:pt idx="8">
                  <c:v>-5.9889476227385177E-2</c:v>
                </c:pt>
                <c:pt idx="9">
                  <c:v>-5.4204139054391753E-2</c:v>
                </c:pt>
                <c:pt idx="10">
                  <c:v>-5.0591861582284778E-2</c:v>
                </c:pt>
                <c:pt idx="11">
                  <c:v>-4.8283838323395716E-2</c:v>
                </c:pt>
                <c:pt idx="12">
                  <c:v>-4.7289821451039153E-2</c:v>
                </c:pt>
                <c:pt idx="13">
                  <c:v>-4.6047714647365894E-2</c:v>
                </c:pt>
                <c:pt idx="14">
                  <c:v>-4.7051219001384516E-2</c:v>
                </c:pt>
                <c:pt idx="15">
                  <c:v>-5.4004621245098069E-2</c:v>
                </c:pt>
                <c:pt idx="16">
                  <c:v>-6.3671059426094842E-2</c:v>
                </c:pt>
                <c:pt idx="17">
                  <c:v>-6.9254355437799203E-2</c:v>
                </c:pt>
                <c:pt idx="18">
                  <c:v>-7.1712642148740485E-2</c:v>
                </c:pt>
                <c:pt idx="19">
                  <c:v>-8.0267671808017221E-2</c:v>
                </c:pt>
                <c:pt idx="20">
                  <c:v>-8.6478897094044341E-2</c:v>
                </c:pt>
              </c:numCache>
            </c:numRef>
          </c:val>
          <c:smooth val="0"/>
        </c:ser>
        <c:ser>
          <c:idx val="4"/>
          <c:order val="4"/>
          <c:tx>
            <c:strRef>
              <c:f>Data!$L$12</c:f>
              <c:strCache>
                <c:ptCount val="1"/>
                <c:pt idx="0">
                  <c:v>US</c:v>
                </c:pt>
              </c:strCache>
            </c:strRef>
          </c:tx>
          <c:spPr>
            <a:ln w="38100"/>
          </c:spPr>
          <c:marker>
            <c:symbol val="none"/>
          </c:marker>
          <c:cat>
            <c:strRef>
              <c:f>Data!$G$13:$G$34</c:f>
              <c:strCache>
                <c:ptCount val="22"/>
                <c:pt idx="0">
                  <c:v>2008Q1</c:v>
                </c:pt>
                <c:pt idx="1">
                  <c:v>2008Q2</c:v>
                </c:pt>
                <c:pt idx="2">
                  <c:v>2008Q3</c:v>
                </c:pt>
                <c:pt idx="3">
                  <c:v>2008Q4</c:v>
                </c:pt>
                <c:pt idx="4">
                  <c:v>2009Q1</c:v>
                </c:pt>
                <c:pt idx="5">
                  <c:v>2009Q2</c:v>
                </c:pt>
                <c:pt idx="6">
                  <c:v>2009Q3</c:v>
                </c:pt>
                <c:pt idx="7">
                  <c:v>2009Q4</c:v>
                </c:pt>
                <c:pt idx="8">
                  <c:v>2010Q1</c:v>
                </c:pt>
                <c:pt idx="9">
                  <c:v>2010Q2</c:v>
                </c:pt>
                <c:pt idx="10">
                  <c:v>2010Q3</c:v>
                </c:pt>
                <c:pt idx="11">
                  <c:v>2010Q4</c:v>
                </c:pt>
                <c:pt idx="12">
                  <c:v>2011Q1</c:v>
                </c:pt>
                <c:pt idx="13">
                  <c:v>2011Q2</c:v>
                </c:pt>
                <c:pt idx="14">
                  <c:v>2011Q3</c:v>
                </c:pt>
                <c:pt idx="15">
                  <c:v>2011Q4</c:v>
                </c:pt>
                <c:pt idx="16">
                  <c:v>2012Q1</c:v>
                </c:pt>
                <c:pt idx="17">
                  <c:v>2012Q2</c:v>
                </c:pt>
                <c:pt idx="18">
                  <c:v>2012Q3</c:v>
                </c:pt>
                <c:pt idx="19">
                  <c:v>2012Q4</c:v>
                </c:pt>
                <c:pt idx="20">
                  <c:v>2013Q1</c:v>
                </c:pt>
                <c:pt idx="21">
                  <c:v>2013Q2</c:v>
                </c:pt>
              </c:strCache>
            </c:strRef>
          </c:cat>
          <c:val>
            <c:numRef>
              <c:f>Data!$L$13:$L$34</c:f>
              <c:numCache>
                <c:formatCode>0.00%</c:formatCode>
                <c:ptCount val="22"/>
                <c:pt idx="0">
                  <c:v>0</c:v>
                </c:pt>
                <c:pt idx="1">
                  <c:v>4.6257771488873228E-3</c:v>
                </c:pt>
                <c:pt idx="2">
                  <c:v>-3.1309770732867794E-5</c:v>
                </c:pt>
                <c:pt idx="3">
                  <c:v>-2.1242778693592434E-2</c:v>
                </c:pt>
                <c:pt idx="4">
                  <c:v>-3.4727507769894313E-2</c:v>
                </c:pt>
                <c:pt idx="5">
                  <c:v>-3.5378581059580784E-2</c:v>
                </c:pt>
                <c:pt idx="6">
                  <c:v>-3.3454790093782889E-2</c:v>
                </c:pt>
                <c:pt idx="7">
                  <c:v>-2.3147456219016298E-2</c:v>
                </c:pt>
                <c:pt idx="8">
                  <c:v>-2.0096610742834829E-2</c:v>
                </c:pt>
                <c:pt idx="9">
                  <c:v>-1.0357954429006725E-2</c:v>
                </c:pt>
                <c:pt idx="10">
                  <c:v>-3.5522328343421112E-3</c:v>
                </c:pt>
                <c:pt idx="11">
                  <c:v>3.8436914428260456E-3</c:v>
                </c:pt>
                <c:pt idx="12">
                  <c:v>-1.7766796168467732E-4</c:v>
                </c:pt>
                <c:pt idx="13">
                  <c:v>8.2822579107316996E-3</c:v>
                </c:pt>
                <c:pt idx="14">
                  <c:v>1.2001849466443421E-2</c:v>
                </c:pt>
                <c:pt idx="15">
                  <c:v>2.3718433156093292E-2</c:v>
                </c:pt>
                <c:pt idx="16">
                  <c:v>3.3243247263947798E-2</c:v>
                </c:pt>
                <c:pt idx="17">
                  <c:v>3.590575422151606E-2</c:v>
                </c:pt>
                <c:pt idx="18">
                  <c:v>4.2936286654633803E-2</c:v>
                </c:pt>
                <c:pt idx="19">
                  <c:v>4.3541767979898657E-2</c:v>
                </c:pt>
                <c:pt idx="20">
                  <c:v>4.6637687091821721E-2</c:v>
                </c:pt>
                <c:pt idx="21">
                  <c:v>5.271860373363077E-2</c:v>
                </c:pt>
              </c:numCache>
            </c:numRef>
          </c:val>
          <c:smooth val="0"/>
        </c:ser>
        <c:dLbls>
          <c:showLegendKey val="0"/>
          <c:showVal val="0"/>
          <c:showCatName val="0"/>
          <c:showSerName val="0"/>
          <c:showPercent val="0"/>
          <c:showBubbleSize val="0"/>
        </c:dLbls>
        <c:smooth val="0"/>
        <c:axId val="623563024"/>
        <c:axId val="623563584"/>
      </c:lineChart>
      <c:catAx>
        <c:axId val="623563024"/>
        <c:scaling>
          <c:orientation val="minMax"/>
        </c:scaling>
        <c:delete val="0"/>
        <c:axPos val="b"/>
        <c:numFmt formatCode="General" sourceLinked="1"/>
        <c:majorTickMark val="out"/>
        <c:minorTickMark val="none"/>
        <c:tickLblPos val="low"/>
        <c:spPr>
          <a:ln w="25400">
            <a:solidFill>
              <a:sysClr val="window" lastClr="FFFFFF">
                <a:lumMod val="65000"/>
              </a:sysClr>
            </a:solidFill>
            <a:prstDash val="solid"/>
          </a:ln>
        </c:spPr>
        <c:txPr>
          <a:bodyPr rot="0" vert="horz"/>
          <a:lstStyle/>
          <a:p>
            <a:pPr algn="ctr">
              <a:defRPr/>
            </a:pPr>
            <a:endParaRPr lang="en-US"/>
          </a:p>
        </c:txPr>
        <c:crossAx val="623563584"/>
        <c:crosses val="autoZero"/>
        <c:auto val="1"/>
        <c:lblAlgn val="ctr"/>
        <c:lblOffset val="100"/>
        <c:tickLblSkip val="7"/>
        <c:tickMarkSkip val="3000"/>
        <c:noMultiLvlLbl val="0"/>
      </c:catAx>
      <c:valAx>
        <c:axId val="623563584"/>
        <c:scaling>
          <c:orientation val="minMax"/>
          <c:max val="6.0000000000000012E-2"/>
          <c:min val="-0.1"/>
        </c:scaling>
        <c:delete val="0"/>
        <c:axPos val="l"/>
        <c:majorGridlines>
          <c:spPr>
            <a:ln w="3175">
              <a:solidFill>
                <a:sysClr val="window" lastClr="FFFFFF"/>
              </a:solidFill>
              <a:prstDash val="solid"/>
            </a:ln>
          </c:spPr>
        </c:majorGridlines>
        <c:numFmt formatCode="0%" sourceLinked="0"/>
        <c:majorTickMark val="out"/>
        <c:minorTickMark val="none"/>
        <c:tickLblPos val="nextTo"/>
        <c:spPr>
          <a:ln w="9525">
            <a:solidFill>
              <a:sysClr val="window" lastClr="FFFFFF"/>
            </a:solidFill>
          </a:ln>
        </c:spPr>
        <c:txPr>
          <a:bodyPr rot="0" vert="horz"/>
          <a:lstStyle/>
          <a:p>
            <a:pPr>
              <a:defRPr/>
            </a:pPr>
            <a:endParaRPr lang="en-US"/>
          </a:p>
        </c:txPr>
        <c:crossAx val="623563024"/>
        <c:crosses val="autoZero"/>
        <c:crossBetween val="between"/>
        <c:majorUnit val="2.0000000000000004E-2"/>
      </c:valAx>
      <c:spPr>
        <a:noFill/>
        <a:ln w="25400">
          <a:noFill/>
        </a:ln>
      </c:spPr>
    </c:plotArea>
    <c:plotVisOnly val="1"/>
    <c:dispBlanksAs val="gap"/>
    <c:showDLblsOverMax val="0"/>
  </c:chart>
  <c:spPr>
    <a:solidFill>
      <a:srgbClr val="FFFFFF"/>
    </a:solidFill>
    <a:ln w="3175">
      <a:noFill/>
      <a:prstDash val="solid"/>
    </a:ln>
  </c:spPr>
  <c:txPr>
    <a:bodyPr/>
    <a:lstStyle/>
    <a:p>
      <a:pPr algn="ctr">
        <a:defRPr lang="en-US" sz="1800" b="0" i="0" u="none" strike="noStrike" kern="1200" baseline="0">
          <a:solidFill>
            <a:srgbClr val="000000"/>
          </a:solidFill>
          <a:latin typeface="Gill Sans MT"/>
          <a:ea typeface="Gill Sans MT"/>
          <a:cs typeface="Gill Sans MT"/>
        </a:defRPr>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a:latin typeface="Gill Sans MT" panose="020B0502020104020203" pitchFamily="34" charset="0"/>
              </a:rPr>
              <a:t>Construction Spending</a:t>
            </a:r>
            <a:r>
              <a:rPr lang="en-US" sz="2800" baseline="0">
                <a:latin typeface="Gill Sans MT" panose="020B0502020104020203" pitchFamily="34" charset="0"/>
              </a:rPr>
              <a:t> </a:t>
            </a:r>
            <a:r>
              <a:rPr lang="en-US" sz="2800">
                <a:latin typeface="Gill Sans MT" panose="020B0502020104020203" pitchFamily="34" charset="0"/>
              </a:rPr>
              <a:t>Millions</a:t>
            </a:r>
            <a:r>
              <a:rPr lang="en-US" sz="2800" baseline="0">
                <a:latin typeface="Gill Sans MT" panose="020B0502020104020203" pitchFamily="34" charset="0"/>
              </a:rPr>
              <a:t> of Dollars</a:t>
            </a:r>
            <a:endParaRPr lang="en-US" sz="2800">
              <a:latin typeface="Gill Sans MT" panose="020B0502020104020203" pitchFamily="34" charset="0"/>
            </a:endParaRPr>
          </a:p>
        </c:rich>
      </c:tx>
      <c:overlay val="0"/>
      <c:spPr>
        <a:noFill/>
        <a:ln>
          <a:noFill/>
        </a:ln>
        <a:effectLst/>
      </c:spPr>
    </c:title>
    <c:autoTitleDeleted val="0"/>
    <c:plotArea>
      <c:layout/>
      <c:lineChart>
        <c:grouping val="standard"/>
        <c:varyColors val="0"/>
        <c:ser>
          <c:idx val="0"/>
          <c:order val="0"/>
          <c:tx>
            <c:strRef>
              <c:f>Sheet1!$B$1</c:f>
              <c:strCache>
                <c:ptCount val="1"/>
                <c:pt idx="0">
                  <c:v>TLPBLCONS</c:v>
                </c:pt>
              </c:strCache>
            </c:strRef>
          </c:tx>
          <c:spPr>
            <a:ln w="28575" cap="rnd">
              <a:solidFill>
                <a:srgbClr val="00B0F0"/>
              </a:solidFill>
              <a:round/>
            </a:ln>
            <a:effectLst/>
          </c:spPr>
          <c:marker>
            <c:symbol val="none"/>
          </c:marker>
          <c:cat>
            <c:numRef>
              <c:f>Sheet1!$A$2:$A$266</c:f>
              <c:numCache>
                <c:formatCode>yyyy\-mm\-dd</c:formatCode>
                <c:ptCount val="265"/>
                <c:pt idx="0">
                  <c:v>33970</c:v>
                </c:pt>
                <c:pt idx="1">
                  <c:v>34001</c:v>
                </c:pt>
                <c:pt idx="2">
                  <c:v>34029</c:v>
                </c:pt>
                <c:pt idx="3">
                  <c:v>34060</c:v>
                </c:pt>
                <c:pt idx="4">
                  <c:v>34090</c:v>
                </c:pt>
                <c:pt idx="5">
                  <c:v>34121</c:v>
                </c:pt>
                <c:pt idx="6">
                  <c:v>34151</c:v>
                </c:pt>
                <c:pt idx="7">
                  <c:v>34182</c:v>
                </c:pt>
                <c:pt idx="8">
                  <c:v>34213</c:v>
                </c:pt>
                <c:pt idx="9">
                  <c:v>34243</c:v>
                </c:pt>
                <c:pt idx="10">
                  <c:v>34274</c:v>
                </c:pt>
                <c:pt idx="11">
                  <c:v>34304</c:v>
                </c:pt>
                <c:pt idx="12">
                  <c:v>34335</c:v>
                </c:pt>
                <c:pt idx="13">
                  <c:v>34366</c:v>
                </c:pt>
                <c:pt idx="14">
                  <c:v>34394</c:v>
                </c:pt>
                <c:pt idx="15">
                  <c:v>34425</c:v>
                </c:pt>
                <c:pt idx="16">
                  <c:v>34455</c:v>
                </c:pt>
                <c:pt idx="17">
                  <c:v>34486</c:v>
                </c:pt>
                <c:pt idx="18">
                  <c:v>34516</c:v>
                </c:pt>
                <c:pt idx="19">
                  <c:v>34547</c:v>
                </c:pt>
                <c:pt idx="20">
                  <c:v>34578</c:v>
                </c:pt>
                <c:pt idx="21">
                  <c:v>34608</c:v>
                </c:pt>
                <c:pt idx="22">
                  <c:v>34639</c:v>
                </c:pt>
                <c:pt idx="23">
                  <c:v>34669</c:v>
                </c:pt>
                <c:pt idx="24">
                  <c:v>34700</c:v>
                </c:pt>
                <c:pt idx="25">
                  <c:v>34731</c:v>
                </c:pt>
                <c:pt idx="26">
                  <c:v>34759</c:v>
                </c:pt>
                <c:pt idx="27">
                  <c:v>34790</c:v>
                </c:pt>
                <c:pt idx="28">
                  <c:v>34820</c:v>
                </c:pt>
                <c:pt idx="29">
                  <c:v>34851</c:v>
                </c:pt>
                <c:pt idx="30">
                  <c:v>34881</c:v>
                </c:pt>
                <c:pt idx="31">
                  <c:v>34912</c:v>
                </c:pt>
                <c:pt idx="32">
                  <c:v>34943</c:v>
                </c:pt>
                <c:pt idx="33">
                  <c:v>34973</c:v>
                </c:pt>
                <c:pt idx="34">
                  <c:v>35004</c:v>
                </c:pt>
                <c:pt idx="35">
                  <c:v>35034</c:v>
                </c:pt>
                <c:pt idx="36">
                  <c:v>35065</c:v>
                </c:pt>
                <c:pt idx="37">
                  <c:v>35096</c:v>
                </c:pt>
                <c:pt idx="38">
                  <c:v>35125</c:v>
                </c:pt>
                <c:pt idx="39">
                  <c:v>35156</c:v>
                </c:pt>
                <c:pt idx="40">
                  <c:v>35186</c:v>
                </c:pt>
                <c:pt idx="41">
                  <c:v>35217</c:v>
                </c:pt>
                <c:pt idx="42">
                  <c:v>35247</c:v>
                </c:pt>
                <c:pt idx="43">
                  <c:v>35278</c:v>
                </c:pt>
                <c:pt idx="44">
                  <c:v>35309</c:v>
                </c:pt>
                <c:pt idx="45">
                  <c:v>35339</c:v>
                </c:pt>
                <c:pt idx="46">
                  <c:v>35370</c:v>
                </c:pt>
                <c:pt idx="47">
                  <c:v>35400</c:v>
                </c:pt>
                <c:pt idx="48">
                  <c:v>35431</c:v>
                </c:pt>
                <c:pt idx="49">
                  <c:v>35462</c:v>
                </c:pt>
                <c:pt idx="50">
                  <c:v>35490</c:v>
                </c:pt>
                <c:pt idx="51">
                  <c:v>35521</c:v>
                </c:pt>
                <c:pt idx="52">
                  <c:v>35551</c:v>
                </c:pt>
                <c:pt idx="53">
                  <c:v>35582</c:v>
                </c:pt>
                <c:pt idx="54">
                  <c:v>35612</c:v>
                </c:pt>
                <c:pt idx="55">
                  <c:v>35643</c:v>
                </c:pt>
                <c:pt idx="56">
                  <c:v>35674</c:v>
                </c:pt>
                <c:pt idx="57">
                  <c:v>35704</c:v>
                </c:pt>
                <c:pt idx="58">
                  <c:v>35735</c:v>
                </c:pt>
                <c:pt idx="59">
                  <c:v>35765</c:v>
                </c:pt>
                <c:pt idx="60">
                  <c:v>35796</c:v>
                </c:pt>
                <c:pt idx="61">
                  <c:v>35827</c:v>
                </c:pt>
                <c:pt idx="62">
                  <c:v>35855</c:v>
                </c:pt>
                <c:pt idx="63">
                  <c:v>35886</c:v>
                </c:pt>
                <c:pt idx="64">
                  <c:v>35916</c:v>
                </c:pt>
                <c:pt idx="65">
                  <c:v>35947</c:v>
                </c:pt>
                <c:pt idx="66">
                  <c:v>35977</c:v>
                </c:pt>
                <c:pt idx="67">
                  <c:v>36008</c:v>
                </c:pt>
                <c:pt idx="68">
                  <c:v>36039</c:v>
                </c:pt>
                <c:pt idx="69">
                  <c:v>36069</c:v>
                </c:pt>
                <c:pt idx="70">
                  <c:v>36100</c:v>
                </c:pt>
                <c:pt idx="71">
                  <c:v>36130</c:v>
                </c:pt>
                <c:pt idx="72">
                  <c:v>36161</c:v>
                </c:pt>
                <c:pt idx="73">
                  <c:v>36192</c:v>
                </c:pt>
                <c:pt idx="74">
                  <c:v>36220</c:v>
                </c:pt>
                <c:pt idx="75">
                  <c:v>36251</c:v>
                </c:pt>
                <c:pt idx="76">
                  <c:v>36281</c:v>
                </c:pt>
                <c:pt idx="77">
                  <c:v>36312</c:v>
                </c:pt>
                <c:pt idx="78">
                  <c:v>36342</c:v>
                </c:pt>
                <c:pt idx="79">
                  <c:v>36373</c:v>
                </c:pt>
                <c:pt idx="80">
                  <c:v>36404</c:v>
                </c:pt>
                <c:pt idx="81">
                  <c:v>36434</c:v>
                </c:pt>
                <c:pt idx="82">
                  <c:v>36465</c:v>
                </c:pt>
                <c:pt idx="83">
                  <c:v>36495</c:v>
                </c:pt>
                <c:pt idx="84">
                  <c:v>36526</c:v>
                </c:pt>
                <c:pt idx="85">
                  <c:v>36557</c:v>
                </c:pt>
                <c:pt idx="86">
                  <c:v>36586</c:v>
                </c:pt>
                <c:pt idx="87">
                  <c:v>36617</c:v>
                </c:pt>
                <c:pt idx="88">
                  <c:v>36647</c:v>
                </c:pt>
                <c:pt idx="89">
                  <c:v>36678</c:v>
                </c:pt>
                <c:pt idx="90">
                  <c:v>36708</c:v>
                </c:pt>
                <c:pt idx="91">
                  <c:v>36739</c:v>
                </c:pt>
                <c:pt idx="92">
                  <c:v>36770</c:v>
                </c:pt>
                <c:pt idx="93">
                  <c:v>36800</c:v>
                </c:pt>
                <c:pt idx="94">
                  <c:v>36831</c:v>
                </c:pt>
                <c:pt idx="95">
                  <c:v>36861</c:v>
                </c:pt>
                <c:pt idx="96">
                  <c:v>36892</c:v>
                </c:pt>
                <c:pt idx="97">
                  <c:v>36923</c:v>
                </c:pt>
                <c:pt idx="98">
                  <c:v>36951</c:v>
                </c:pt>
                <c:pt idx="99">
                  <c:v>36982</c:v>
                </c:pt>
                <c:pt idx="100">
                  <c:v>37012</c:v>
                </c:pt>
                <c:pt idx="101">
                  <c:v>37043</c:v>
                </c:pt>
                <c:pt idx="102">
                  <c:v>37073</c:v>
                </c:pt>
                <c:pt idx="103">
                  <c:v>37104</c:v>
                </c:pt>
                <c:pt idx="104">
                  <c:v>37135</c:v>
                </c:pt>
                <c:pt idx="105">
                  <c:v>37165</c:v>
                </c:pt>
                <c:pt idx="106">
                  <c:v>37196</c:v>
                </c:pt>
                <c:pt idx="107">
                  <c:v>37226</c:v>
                </c:pt>
                <c:pt idx="108">
                  <c:v>37257</c:v>
                </c:pt>
                <c:pt idx="109">
                  <c:v>37288</c:v>
                </c:pt>
                <c:pt idx="110">
                  <c:v>37316</c:v>
                </c:pt>
                <c:pt idx="111">
                  <c:v>37347</c:v>
                </c:pt>
                <c:pt idx="112">
                  <c:v>37377</c:v>
                </c:pt>
                <c:pt idx="113">
                  <c:v>37408</c:v>
                </c:pt>
                <c:pt idx="114">
                  <c:v>37438</c:v>
                </c:pt>
                <c:pt idx="115">
                  <c:v>37469</c:v>
                </c:pt>
                <c:pt idx="116">
                  <c:v>37500</c:v>
                </c:pt>
                <c:pt idx="117">
                  <c:v>37530</c:v>
                </c:pt>
                <c:pt idx="118">
                  <c:v>37561</c:v>
                </c:pt>
                <c:pt idx="119">
                  <c:v>37591</c:v>
                </c:pt>
                <c:pt idx="120">
                  <c:v>37622</c:v>
                </c:pt>
                <c:pt idx="121">
                  <c:v>37653</c:v>
                </c:pt>
                <c:pt idx="122">
                  <c:v>37681</c:v>
                </c:pt>
                <c:pt idx="123">
                  <c:v>37712</c:v>
                </c:pt>
                <c:pt idx="124">
                  <c:v>37742</c:v>
                </c:pt>
                <c:pt idx="125">
                  <c:v>37773</c:v>
                </c:pt>
                <c:pt idx="126">
                  <c:v>37803</c:v>
                </c:pt>
                <c:pt idx="127">
                  <c:v>37834</c:v>
                </c:pt>
                <c:pt idx="128">
                  <c:v>37865</c:v>
                </c:pt>
                <c:pt idx="129">
                  <c:v>37895</c:v>
                </c:pt>
                <c:pt idx="130">
                  <c:v>37926</c:v>
                </c:pt>
                <c:pt idx="131">
                  <c:v>37956</c:v>
                </c:pt>
                <c:pt idx="132">
                  <c:v>37987</c:v>
                </c:pt>
                <c:pt idx="133">
                  <c:v>38018</c:v>
                </c:pt>
                <c:pt idx="134">
                  <c:v>38047</c:v>
                </c:pt>
                <c:pt idx="135">
                  <c:v>38078</c:v>
                </c:pt>
                <c:pt idx="136">
                  <c:v>38108</c:v>
                </c:pt>
                <c:pt idx="137">
                  <c:v>38139</c:v>
                </c:pt>
                <c:pt idx="138">
                  <c:v>38169</c:v>
                </c:pt>
                <c:pt idx="139">
                  <c:v>38200</c:v>
                </c:pt>
                <c:pt idx="140">
                  <c:v>38231</c:v>
                </c:pt>
                <c:pt idx="141">
                  <c:v>38261</c:v>
                </c:pt>
                <c:pt idx="142">
                  <c:v>38292</c:v>
                </c:pt>
                <c:pt idx="143">
                  <c:v>38322</c:v>
                </c:pt>
                <c:pt idx="144">
                  <c:v>38353</c:v>
                </c:pt>
                <c:pt idx="145">
                  <c:v>38384</c:v>
                </c:pt>
                <c:pt idx="146">
                  <c:v>38412</c:v>
                </c:pt>
                <c:pt idx="147">
                  <c:v>38443</c:v>
                </c:pt>
                <c:pt idx="148">
                  <c:v>38473</c:v>
                </c:pt>
                <c:pt idx="149">
                  <c:v>38504</c:v>
                </c:pt>
                <c:pt idx="150">
                  <c:v>38534</c:v>
                </c:pt>
                <c:pt idx="151">
                  <c:v>38565</c:v>
                </c:pt>
                <c:pt idx="152">
                  <c:v>38596</c:v>
                </c:pt>
                <c:pt idx="153">
                  <c:v>38626</c:v>
                </c:pt>
                <c:pt idx="154">
                  <c:v>38657</c:v>
                </c:pt>
                <c:pt idx="155">
                  <c:v>38687</c:v>
                </c:pt>
                <c:pt idx="156">
                  <c:v>38718</c:v>
                </c:pt>
                <c:pt idx="157">
                  <c:v>38749</c:v>
                </c:pt>
                <c:pt idx="158">
                  <c:v>38777</c:v>
                </c:pt>
                <c:pt idx="159">
                  <c:v>38808</c:v>
                </c:pt>
                <c:pt idx="160">
                  <c:v>38838</c:v>
                </c:pt>
                <c:pt idx="161">
                  <c:v>38869</c:v>
                </c:pt>
                <c:pt idx="162">
                  <c:v>38899</c:v>
                </c:pt>
                <c:pt idx="163">
                  <c:v>38930</c:v>
                </c:pt>
                <c:pt idx="164">
                  <c:v>38961</c:v>
                </c:pt>
                <c:pt idx="165">
                  <c:v>38991</c:v>
                </c:pt>
                <c:pt idx="166">
                  <c:v>39022</c:v>
                </c:pt>
                <c:pt idx="167">
                  <c:v>39052</c:v>
                </c:pt>
                <c:pt idx="168">
                  <c:v>39083</c:v>
                </c:pt>
                <c:pt idx="169">
                  <c:v>39114</c:v>
                </c:pt>
                <c:pt idx="170">
                  <c:v>39142</c:v>
                </c:pt>
                <c:pt idx="171">
                  <c:v>39173</c:v>
                </c:pt>
                <c:pt idx="172">
                  <c:v>39203</c:v>
                </c:pt>
                <c:pt idx="173">
                  <c:v>39234</c:v>
                </c:pt>
                <c:pt idx="174">
                  <c:v>39264</c:v>
                </c:pt>
                <c:pt idx="175">
                  <c:v>39295</c:v>
                </c:pt>
                <c:pt idx="176">
                  <c:v>39326</c:v>
                </c:pt>
                <c:pt idx="177">
                  <c:v>39356</c:v>
                </c:pt>
                <c:pt idx="178">
                  <c:v>39387</c:v>
                </c:pt>
                <c:pt idx="179">
                  <c:v>39417</c:v>
                </c:pt>
                <c:pt idx="180">
                  <c:v>39448</c:v>
                </c:pt>
                <c:pt idx="181">
                  <c:v>39479</c:v>
                </c:pt>
                <c:pt idx="182">
                  <c:v>39508</c:v>
                </c:pt>
                <c:pt idx="183">
                  <c:v>39539</c:v>
                </c:pt>
                <c:pt idx="184">
                  <c:v>39569</c:v>
                </c:pt>
                <c:pt idx="185">
                  <c:v>39600</c:v>
                </c:pt>
                <c:pt idx="186">
                  <c:v>39630</c:v>
                </c:pt>
                <c:pt idx="187">
                  <c:v>39661</c:v>
                </c:pt>
                <c:pt idx="188">
                  <c:v>39692</c:v>
                </c:pt>
                <c:pt idx="189">
                  <c:v>39722</c:v>
                </c:pt>
                <c:pt idx="190">
                  <c:v>39753</c:v>
                </c:pt>
                <c:pt idx="191">
                  <c:v>39783</c:v>
                </c:pt>
                <c:pt idx="192">
                  <c:v>39814</c:v>
                </c:pt>
                <c:pt idx="193">
                  <c:v>39845</c:v>
                </c:pt>
                <c:pt idx="194">
                  <c:v>39873</c:v>
                </c:pt>
                <c:pt idx="195">
                  <c:v>39904</c:v>
                </c:pt>
                <c:pt idx="196">
                  <c:v>39934</c:v>
                </c:pt>
                <c:pt idx="197">
                  <c:v>39965</c:v>
                </c:pt>
                <c:pt idx="198">
                  <c:v>39995</c:v>
                </c:pt>
                <c:pt idx="199">
                  <c:v>40026</c:v>
                </c:pt>
                <c:pt idx="200">
                  <c:v>40057</c:v>
                </c:pt>
                <c:pt idx="201">
                  <c:v>40087</c:v>
                </c:pt>
                <c:pt idx="202">
                  <c:v>40118</c:v>
                </c:pt>
                <c:pt idx="203">
                  <c:v>40148</c:v>
                </c:pt>
                <c:pt idx="204">
                  <c:v>40179</c:v>
                </c:pt>
                <c:pt idx="205">
                  <c:v>40210</c:v>
                </c:pt>
                <c:pt idx="206">
                  <c:v>40238</c:v>
                </c:pt>
                <c:pt idx="207">
                  <c:v>40269</c:v>
                </c:pt>
                <c:pt idx="208">
                  <c:v>40299</c:v>
                </c:pt>
                <c:pt idx="209">
                  <c:v>40330</c:v>
                </c:pt>
                <c:pt idx="210">
                  <c:v>40360</c:v>
                </c:pt>
                <c:pt idx="211">
                  <c:v>40391</c:v>
                </c:pt>
                <c:pt idx="212">
                  <c:v>40422</c:v>
                </c:pt>
                <c:pt idx="213">
                  <c:v>40452</c:v>
                </c:pt>
                <c:pt idx="214">
                  <c:v>40483</c:v>
                </c:pt>
                <c:pt idx="215">
                  <c:v>40513</c:v>
                </c:pt>
                <c:pt idx="216">
                  <c:v>40544</c:v>
                </c:pt>
                <c:pt idx="217">
                  <c:v>40575</c:v>
                </c:pt>
                <c:pt idx="218">
                  <c:v>40603</c:v>
                </c:pt>
                <c:pt idx="219">
                  <c:v>40634</c:v>
                </c:pt>
                <c:pt idx="220">
                  <c:v>40664</c:v>
                </c:pt>
                <c:pt idx="221">
                  <c:v>40695</c:v>
                </c:pt>
                <c:pt idx="222">
                  <c:v>40725</c:v>
                </c:pt>
                <c:pt idx="223">
                  <c:v>40756</c:v>
                </c:pt>
                <c:pt idx="224">
                  <c:v>40787</c:v>
                </c:pt>
                <c:pt idx="225">
                  <c:v>40817</c:v>
                </c:pt>
                <c:pt idx="226">
                  <c:v>40848</c:v>
                </c:pt>
                <c:pt idx="227">
                  <c:v>40878</c:v>
                </c:pt>
                <c:pt idx="228">
                  <c:v>40909</c:v>
                </c:pt>
                <c:pt idx="229">
                  <c:v>40940</c:v>
                </c:pt>
                <c:pt idx="230">
                  <c:v>40969</c:v>
                </c:pt>
                <c:pt idx="231">
                  <c:v>41000</c:v>
                </c:pt>
                <c:pt idx="232">
                  <c:v>41030</c:v>
                </c:pt>
                <c:pt idx="233">
                  <c:v>41061</c:v>
                </c:pt>
                <c:pt idx="234">
                  <c:v>41091</c:v>
                </c:pt>
                <c:pt idx="235">
                  <c:v>41122</c:v>
                </c:pt>
                <c:pt idx="236">
                  <c:v>41153</c:v>
                </c:pt>
                <c:pt idx="237">
                  <c:v>41183</c:v>
                </c:pt>
                <c:pt idx="238">
                  <c:v>41214</c:v>
                </c:pt>
                <c:pt idx="239">
                  <c:v>41244</c:v>
                </c:pt>
                <c:pt idx="240">
                  <c:v>41275</c:v>
                </c:pt>
                <c:pt idx="241">
                  <c:v>41306</c:v>
                </c:pt>
                <c:pt idx="242">
                  <c:v>41334</c:v>
                </c:pt>
                <c:pt idx="243">
                  <c:v>41365</c:v>
                </c:pt>
                <c:pt idx="244">
                  <c:v>41395</c:v>
                </c:pt>
                <c:pt idx="245">
                  <c:v>41426</c:v>
                </c:pt>
                <c:pt idx="246">
                  <c:v>41456</c:v>
                </c:pt>
                <c:pt idx="247">
                  <c:v>41487</c:v>
                </c:pt>
                <c:pt idx="248">
                  <c:v>41518</c:v>
                </c:pt>
                <c:pt idx="249">
                  <c:v>41548</c:v>
                </c:pt>
                <c:pt idx="250">
                  <c:v>41579</c:v>
                </c:pt>
                <c:pt idx="251">
                  <c:v>41609</c:v>
                </c:pt>
                <c:pt idx="252">
                  <c:v>41640</c:v>
                </c:pt>
                <c:pt idx="253">
                  <c:v>41671</c:v>
                </c:pt>
                <c:pt idx="254">
                  <c:v>41699</c:v>
                </c:pt>
                <c:pt idx="255">
                  <c:v>41730</c:v>
                </c:pt>
                <c:pt idx="256">
                  <c:v>41760</c:v>
                </c:pt>
                <c:pt idx="257">
                  <c:v>41791</c:v>
                </c:pt>
                <c:pt idx="258">
                  <c:v>41821</c:v>
                </c:pt>
                <c:pt idx="259">
                  <c:v>41852</c:v>
                </c:pt>
                <c:pt idx="260">
                  <c:v>41883</c:v>
                </c:pt>
                <c:pt idx="261">
                  <c:v>41913</c:v>
                </c:pt>
                <c:pt idx="262">
                  <c:v>41944</c:v>
                </c:pt>
                <c:pt idx="263">
                  <c:v>41974</c:v>
                </c:pt>
                <c:pt idx="264">
                  <c:v>42005</c:v>
                </c:pt>
              </c:numCache>
            </c:numRef>
          </c:cat>
          <c:val>
            <c:numRef>
              <c:f>Sheet1!$B$2:$B$266</c:f>
              <c:numCache>
                <c:formatCode>0</c:formatCode>
                <c:ptCount val="265"/>
                <c:pt idx="0">
                  <c:v>113906</c:v>
                </c:pt>
                <c:pt idx="1">
                  <c:v>119243</c:v>
                </c:pt>
                <c:pt idx="2">
                  <c:v>119772</c:v>
                </c:pt>
                <c:pt idx="3">
                  <c:v>126908</c:v>
                </c:pt>
                <c:pt idx="4">
                  <c:v>121634</c:v>
                </c:pt>
                <c:pt idx="5">
                  <c:v>129212</c:v>
                </c:pt>
                <c:pt idx="6">
                  <c:v>129298</c:v>
                </c:pt>
                <c:pt idx="7">
                  <c:v>130039</c:v>
                </c:pt>
                <c:pt idx="8">
                  <c:v>131983</c:v>
                </c:pt>
                <c:pt idx="9">
                  <c:v>126606</c:v>
                </c:pt>
                <c:pt idx="10">
                  <c:v>132425</c:v>
                </c:pt>
                <c:pt idx="11">
                  <c:v>137897</c:v>
                </c:pt>
                <c:pt idx="12">
                  <c:v>126467</c:v>
                </c:pt>
                <c:pt idx="13">
                  <c:v>124573</c:v>
                </c:pt>
                <c:pt idx="14">
                  <c:v>125942</c:v>
                </c:pt>
                <c:pt idx="15">
                  <c:v>123666</c:v>
                </c:pt>
                <c:pt idx="16">
                  <c:v>125991</c:v>
                </c:pt>
                <c:pt idx="17">
                  <c:v>131725</c:v>
                </c:pt>
                <c:pt idx="18">
                  <c:v>133537</c:v>
                </c:pt>
                <c:pt idx="19">
                  <c:v>133205</c:v>
                </c:pt>
                <c:pt idx="20">
                  <c:v>132130</c:v>
                </c:pt>
                <c:pt idx="21">
                  <c:v>135310</c:v>
                </c:pt>
                <c:pt idx="22">
                  <c:v>131047</c:v>
                </c:pt>
                <c:pt idx="23">
                  <c:v>135129</c:v>
                </c:pt>
                <c:pt idx="24">
                  <c:v>132958</c:v>
                </c:pt>
                <c:pt idx="25">
                  <c:v>130106</c:v>
                </c:pt>
                <c:pt idx="26">
                  <c:v>135758</c:v>
                </c:pt>
                <c:pt idx="27">
                  <c:v>137352</c:v>
                </c:pt>
                <c:pt idx="28">
                  <c:v>139811</c:v>
                </c:pt>
                <c:pt idx="29">
                  <c:v>142949</c:v>
                </c:pt>
                <c:pt idx="30">
                  <c:v>137475</c:v>
                </c:pt>
                <c:pt idx="31">
                  <c:v>144003</c:v>
                </c:pt>
                <c:pt idx="32">
                  <c:v>142569</c:v>
                </c:pt>
                <c:pt idx="33">
                  <c:v>143657</c:v>
                </c:pt>
                <c:pt idx="34">
                  <c:v>143817</c:v>
                </c:pt>
                <c:pt idx="35">
                  <c:v>140236</c:v>
                </c:pt>
                <c:pt idx="36">
                  <c:v>147112</c:v>
                </c:pt>
                <c:pt idx="37">
                  <c:v>138716</c:v>
                </c:pt>
                <c:pt idx="38">
                  <c:v>140166</c:v>
                </c:pt>
                <c:pt idx="39">
                  <c:v>148123</c:v>
                </c:pt>
                <c:pt idx="40">
                  <c:v>152967</c:v>
                </c:pt>
                <c:pt idx="41">
                  <c:v>144131</c:v>
                </c:pt>
                <c:pt idx="42">
                  <c:v>147315</c:v>
                </c:pt>
                <c:pt idx="43">
                  <c:v>144095</c:v>
                </c:pt>
                <c:pt idx="44">
                  <c:v>149634</c:v>
                </c:pt>
                <c:pt idx="45">
                  <c:v>150834</c:v>
                </c:pt>
                <c:pt idx="46">
                  <c:v>151214</c:v>
                </c:pt>
                <c:pt idx="47">
                  <c:v>144846</c:v>
                </c:pt>
                <c:pt idx="48">
                  <c:v>144713</c:v>
                </c:pt>
                <c:pt idx="49">
                  <c:v>150267</c:v>
                </c:pt>
                <c:pt idx="50">
                  <c:v>153274</c:v>
                </c:pt>
                <c:pt idx="51">
                  <c:v>152649</c:v>
                </c:pt>
                <c:pt idx="52">
                  <c:v>153063</c:v>
                </c:pt>
                <c:pt idx="53">
                  <c:v>154500</c:v>
                </c:pt>
                <c:pt idx="54">
                  <c:v>156978</c:v>
                </c:pt>
                <c:pt idx="55">
                  <c:v>155647</c:v>
                </c:pt>
                <c:pt idx="56">
                  <c:v>153056</c:v>
                </c:pt>
                <c:pt idx="57">
                  <c:v>157106</c:v>
                </c:pt>
                <c:pt idx="58">
                  <c:v>152798</c:v>
                </c:pt>
                <c:pt idx="59">
                  <c:v>154442</c:v>
                </c:pt>
                <c:pt idx="60">
                  <c:v>149499</c:v>
                </c:pt>
                <c:pt idx="61">
                  <c:v>147429</c:v>
                </c:pt>
                <c:pt idx="62">
                  <c:v>147093</c:v>
                </c:pt>
                <c:pt idx="63">
                  <c:v>150464</c:v>
                </c:pt>
                <c:pt idx="64">
                  <c:v>146590</c:v>
                </c:pt>
                <c:pt idx="65">
                  <c:v>158157</c:v>
                </c:pt>
                <c:pt idx="66">
                  <c:v>160167</c:v>
                </c:pt>
                <c:pt idx="67">
                  <c:v>155684</c:v>
                </c:pt>
                <c:pt idx="68">
                  <c:v>159734</c:v>
                </c:pt>
                <c:pt idx="69">
                  <c:v>158208</c:v>
                </c:pt>
                <c:pt idx="70">
                  <c:v>156912</c:v>
                </c:pt>
                <c:pt idx="71">
                  <c:v>160793</c:v>
                </c:pt>
                <c:pt idx="72">
                  <c:v>159954</c:v>
                </c:pt>
                <c:pt idx="73">
                  <c:v>167072</c:v>
                </c:pt>
                <c:pt idx="74">
                  <c:v>167195</c:v>
                </c:pt>
                <c:pt idx="75">
                  <c:v>167681</c:v>
                </c:pt>
                <c:pt idx="76">
                  <c:v>164689</c:v>
                </c:pt>
                <c:pt idx="77">
                  <c:v>166830</c:v>
                </c:pt>
                <c:pt idx="78">
                  <c:v>169934</c:v>
                </c:pt>
                <c:pt idx="79">
                  <c:v>168741</c:v>
                </c:pt>
                <c:pt idx="80">
                  <c:v>168889</c:v>
                </c:pt>
                <c:pt idx="81">
                  <c:v>170663</c:v>
                </c:pt>
                <c:pt idx="82">
                  <c:v>177472</c:v>
                </c:pt>
                <c:pt idx="83">
                  <c:v>185045</c:v>
                </c:pt>
                <c:pt idx="84">
                  <c:v>184676</c:v>
                </c:pt>
                <c:pt idx="85">
                  <c:v>176352</c:v>
                </c:pt>
                <c:pt idx="86">
                  <c:v>187906</c:v>
                </c:pt>
                <c:pt idx="87">
                  <c:v>183725</c:v>
                </c:pt>
                <c:pt idx="88">
                  <c:v>178929</c:v>
                </c:pt>
                <c:pt idx="89">
                  <c:v>175368</c:v>
                </c:pt>
                <c:pt idx="90">
                  <c:v>171776</c:v>
                </c:pt>
                <c:pt idx="91">
                  <c:v>183390</c:v>
                </c:pt>
                <c:pt idx="92">
                  <c:v>185769</c:v>
                </c:pt>
                <c:pt idx="93">
                  <c:v>185369</c:v>
                </c:pt>
                <c:pt idx="94">
                  <c:v>183993</c:v>
                </c:pt>
                <c:pt idx="95">
                  <c:v>185294</c:v>
                </c:pt>
                <c:pt idx="96">
                  <c:v>188192</c:v>
                </c:pt>
                <c:pt idx="97">
                  <c:v>189203</c:v>
                </c:pt>
                <c:pt idx="98">
                  <c:v>197455</c:v>
                </c:pt>
                <c:pt idx="99">
                  <c:v>201615</c:v>
                </c:pt>
                <c:pt idx="100">
                  <c:v>206540</c:v>
                </c:pt>
                <c:pt idx="101">
                  <c:v>205260</c:v>
                </c:pt>
                <c:pt idx="102">
                  <c:v>204878</c:v>
                </c:pt>
                <c:pt idx="103">
                  <c:v>203649</c:v>
                </c:pt>
                <c:pt idx="104">
                  <c:v>198558</c:v>
                </c:pt>
                <c:pt idx="105">
                  <c:v>206677</c:v>
                </c:pt>
                <c:pt idx="106">
                  <c:v>207550</c:v>
                </c:pt>
                <c:pt idx="107">
                  <c:v>209290</c:v>
                </c:pt>
                <c:pt idx="108">
                  <c:v>217321</c:v>
                </c:pt>
                <c:pt idx="109">
                  <c:v>219966</c:v>
                </c:pt>
                <c:pt idx="110">
                  <c:v>206789</c:v>
                </c:pt>
                <c:pt idx="111">
                  <c:v>208700</c:v>
                </c:pt>
                <c:pt idx="112">
                  <c:v>215094</c:v>
                </c:pt>
                <c:pt idx="113">
                  <c:v>209818</c:v>
                </c:pt>
                <c:pt idx="114">
                  <c:v>213148</c:v>
                </c:pt>
                <c:pt idx="115">
                  <c:v>212437</c:v>
                </c:pt>
                <c:pt idx="116">
                  <c:v>212711</c:v>
                </c:pt>
                <c:pt idx="117">
                  <c:v>214144</c:v>
                </c:pt>
                <c:pt idx="118">
                  <c:v>214383</c:v>
                </c:pt>
                <c:pt idx="119">
                  <c:v>221742</c:v>
                </c:pt>
                <c:pt idx="120">
                  <c:v>219258</c:v>
                </c:pt>
                <c:pt idx="121">
                  <c:v>216078</c:v>
                </c:pt>
                <c:pt idx="122">
                  <c:v>208246</c:v>
                </c:pt>
                <c:pt idx="123">
                  <c:v>211887</c:v>
                </c:pt>
                <c:pt idx="124">
                  <c:v>213124</c:v>
                </c:pt>
                <c:pt idx="125">
                  <c:v>218419</c:v>
                </c:pt>
                <c:pt idx="126">
                  <c:v>217640</c:v>
                </c:pt>
                <c:pt idx="127">
                  <c:v>220213</c:v>
                </c:pt>
                <c:pt idx="128">
                  <c:v>219205</c:v>
                </c:pt>
                <c:pt idx="129">
                  <c:v>222735</c:v>
                </c:pt>
                <c:pt idx="130">
                  <c:v>214612</c:v>
                </c:pt>
                <c:pt idx="131">
                  <c:v>212946</c:v>
                </c:pt>
                <c:pt idx="132">
                  <c:v>212536</c:v>
                </c:pt>
                <c:pt idx="133">
                  <c:v>210322</c:v>
                </c:pt>
                <c:pt idx="134">
                  <c:v>221222</c:v>
                </c:pt>
                <c:pt idx="135">
                  <c:v>221765</c:v>
                </c:pt>
                <c:pt idx="136">
                  <c:v>218891</c:v>
                </c:pt>
                <c:pt idx="137">
                  <c:v>222773</c:v>
                </c:pt>
                <c:pt idx="138">
                  <c:v>224037</c:v>
                </c:pt>
                <c:pt idx="139">
                  <c:v>220820</c:v>
                </c:pt>
                <c:pt idx="140">
                  <c:v>218907</c:v>
                </c:pt>
                <c:pt idx="141">
                  <c:v>218000</c:v>
                </c:pt>
                <c:pt idx="142">
                  <c:v>225573</c:v>
                </c:pt>
                <c:pt idx="143">
                  <c:v>224471</c:v>
                </c:pt>
                <c:pt idx="144">
                  <c:v>220274</c:v>
                </c:pt>
                <c:pt idx="145">
                  <c:v>226618</c:v>
                </c:pt>
                <c:pt idx="146">
                  <c:v>228202</c:v>
                </c:pt>
                <c:pt idx="147">
                  <c:v>228516</c:v>
                </c:pt>
                <c:pt idx="148">
                  <c:v>234195</c:v>
                </c:pt>
                <c:pt idx="149">
                  <c:v>236913</c:v>
                </c:pt>
                <c:pt idx="150">
                  <c:v>236450</c:v>
                </c:pt>
                <c:pt idx="151">
                  <c:v>237852</c:v>
                </c:pt>
                <c:pt idx="152">
                  <c:v>237879</c:v>
                </c:pt>
                <c:pt idx="153">
                  <c:v>236787</c:v>
                </c:pt>
                <c:pt idx="154">
                  <c:v>237341</c:v>
                </c:pt>
                <c:pt idx="155">
                  <c:v>241758</c:v>
                </c:pt>
                <c:pt idx="156">
                  <c:v>242619</c:v>
                </c:pt>
                <c:pt idx="157">
                  <c:v>246794</c:v>
                </c:pt>
                <c:pt idx="158">
                  <c:v>251494</c:v>
                </c:pt>
                <c:pt idx="159">
                  <c:v>255257</c:v>
                </c:pt>
                <c:pt idx="160">
                  <c:v>253839</c:v>
                </c:pt>
                <c:pt idx="161">
                  <c:v>257741</c:v>
                </c:pt>
                <c:pt idx="162">
                  <c:v>258037</c:v>
                </c:pt>
                <c:pt idx="163">
                  <c:v>254884</c:v>
                </c:pt>
                <c:pt idx="164">
                  <c:v>254781</c:v>
                </c:pt>
                <c:pt idx="165">
                  <c:v>256903</c:v>
                </c:pt>
                <c:pt idx="166">
                  <c:v>260614</c:v>
                </c:pt>
                <c:pt idx="167">
                  <c:v>270232</c:v>
                </c:pt>
                <c:pt idx="168">
                  <c:v>280098</c:v>
                </c:pt>
                <c:pt idx="169">
                  <c:v>275052</c:v>
                </c:pt>
                <c:pt idx="170">
                  <c:v>278405</c:v>
                </c:pt>
                <c:pt idx="171">
                  <c:v>281745</c:v>
                </c:pt>
                <c:pt idx="172">
                  <c:v>289401</c:v>
                </c:pt>
                <c:pt idx="173">
                  <c:v>288080</c:v>
                </c:pt>
                <c:pt idx="174">
                  <c:v>288841</c:v>
                </c:pt>
                <c:pt idx="175">
                  <c:v>293431</c:v>
                </c:pt>
                <c:pt idx="176">
                  <c:v>297339</c:v>
                </c:pt>
                <c:pt idx="177">
                  <c:v>295943</c:v>
                </c:pt>
                <c:pt idx="178">
                  <c:v>298893</c:v>
                </c:pt>
                <c:pt idx="179">
                  <c:v>296694</c:v>
                </c:pt>
                <c:pt idx="180">
                  <c:v>294251</c:v>
                </c:pt>
                <c:pt idx="181">
                  <c:v>299323</c:v>
                </c:pt>
                <c:pt idx="182">
                  <c:v>306539</c:v>
                </c:pt>
                <c:pt idx="183">
                  <c:v>304512</c:v>
                </c:pt>
                <c:pt idx="184">
                  <c:v>305320</c:v>
                </c:pt>
                <c:pt idx="185">
                  <c:v>307558</c:v>
                </c:pt>
                <c:pt idx="186">
                  <c:v>310609</c:v>
                </c:pt>
                <c:pt idx="187">
                  <c:v>313684</c:v>
                </c:pt>
                <c:pt idx="188">
                  <c:v>308559</c:v>
                </c:pt>
                <c:pt idx="189">
                  <c:v>314332</c:v>
                </c:pt>
                <c:pt idx="190">
                  <c:v>316897</c:v>
                </c:pt>
                <c:pt idx="191">
                  <c:v>311957</c:v>
                </c:pt>
                <c:pt idx="192">
                  <c:v>309552</c:v>
                </c:pt>
                <c:pt idx="193">
                  <c:v>321367</c:v>
                </c:pt>
                <c:pt idx="194">
                  <c:v>325481</c:v>
                </c:pt>
                <c:pt idx="195">
                  <c:v>318896</c:v>
                </c:pt>
                <c:pt idx="196">
                  <c:v>317075</c:v>
                </c:pt>
                <c:pt idx="197">
                  <c:v>320961</c:v>
                </c:pt>
                <c:pt idx="198">
                  <c:v>322593</c:v>
                </c:pt>
                <c:pt idx="199">
                  <c:v>314453</c:v>
                </c:pt>
                <c:pt idx="200">
                  <c:v>310870</c:v>
                </c:pt>
                <c:pt idx="201">
                  <c:v>307866</c:v>
                </c:pt>
                <c:pt idx="202">
                  <c:v>302635</c:v>
                </c:pt>
                <c:pt idx="203">
                  <c:v>300330</c:v>
                </c:pt>
                <c:pt idx="204">
                  <c:v>295857</c:v>
                </c:pt>
                <c:pt idx="205">
                  <c:v>290265</c:v>
                </c:pt>
                <c:pt idx="206">
                  <c:v>297753</c:v>
                </c:pt>
                <c:pt idx="207">
                  <c:v>306401</c:v>
                </c:pt>
                <c:pt idx="208">
                  <c:v>309314</c:v>
                </c:pt>
                <c:pt idx="209">
                  <c:v>312059</c:v>
                </c:pt>
                <c:pt idx="210">
                  <c:v>304301</c:v>
                </c:pt>
                <c:pt idx="211">
                  <c:v>308370</c:v>
                </c:pt>
                <c:pt idx="212">
                  <c:v>315041</c:v>
                </c:pt>
                <c:pt idx="213">
                  <c:v>306567</c:v>
                </c:pt>
                <c:pt idx="214">
                  <c:v>298865</c:v>
                </c:pt>
                <c:pt idx="215">
                  <c:v>291499</c:v>
                </c:pt>
                <c:pt idx="216">
                  <c:v>291154</c:v>
                </c:pt>
                <c:pt idx="217">
                  <c:v>286998</c:v>
                </c:pt>
                <c:pt idx="218">
                  <c:v>289665</c:v>
                </c:pt>
                <c:pt idx="219">
                  <c:v>286053</c:v>
                </c:pt>
                <c:pt idx="220">
                  <c:v>283505</c:v>
                </c:pt>
                <c:pt idx="221">
                  <c:v>288061</c:v>
                </c:pt>
                <c:pt idx="222">
                  <c:v>281556</c:v>
                </c:pt>
                <c:pt idx="223">
                  <c:v>287675</c:v>
                </c:pt>
                <c:pt idx="224">
                  <c:v>287590</c:v>
                </c:pt>
                <c:pt idx="225">
                  <c:v>284052</c:v>
                </c:pt>
                <c:pt idx="226">
                  <c:v>285979</c:v>
                </c:pt>
                <c:pt idx="227">
                  <c:v>288337</c:v>
                </c:pt>
                <c:pt idx="228">
                  <c:v>281687</c:v>
                </c:pt>
                <c:pt idx="229">
                  <c:v>283378</c:v>
                </c:pt>
                <c:pt idx="230">
                  <c:v>280202</c:v>
                </c:pt>
                <c:pt idx="231">
                  <c:v>278112</c:v>
                </c:pt>
                <c:pt idx="232">
                  <c:v>283869</c:v>
                </c:pt>
                <c:pt idx="233">
                  <c:v>288911</c:v>
                </c:pt>
                <c:pt idx="234">
                  <c:v>281342</c:v>
                </c:pt>
                <c:pt idx="235">
                  <c:v>279697</c:v>
                </c:pt>
                <c:pt idx="236">
                  <c:v>273563</c:v>
                </c:pt>
                <c:pt idx="237">
                  <c:v>275276</c:v>
                </c:pt>
                <c:pt idx="238">
                  <c:v>272983</c:v>
                </c:pt>
                <c:pt idx="239">
                  <c:v>266604</c:v>
                </c:pt>
                <c:pt idx="240">
                  <c:v>263964</c:v>
                </c:pt>
                <c:pt idx="241">
                  <c:v>270004</c:v>
                </c:pt>
                <c:pt idx="242">
                  <c:v>260881</c:v>
                </c:pt>
                <c:pt idx="243">
                  <c:v>270587</c:v>
                </c:pt>
                <c:pt idx="244">
                  <c:v>270116</c:v>
                </c:pt>
                <c:pt idx="245">
                  <c:v>272736</c:v>
                </c:pt>
                <c:pt idx="246">
                  <c:v>273992</c:v>
                </c:pt>
                <c:pt idx="247">
                  <c:v>270869</c:v>
                </c:pt>
                <c:pt idx="248">
                  <c:v>266327</c:v>
                </c:pt>
                <c:pt idx="249">
                  <c:v>274444</c:v>
                </c:pt>
                <c:pt idx="250">
                  <c:v>268621</c:v>
                </c:pt>
                <c:pt idx="251">
                  <c:v>265717</c:v>
                </c:pt>
                <c:pt idx="252">
                  <c:v>260580</c:v>
                </c:pt>
                <c:pt idx="253">
                  <c:v>260887</c:v>
                </c:pt>
                <c:pt idx="254">
                  <c:v>264972</c:v>
                </c:pt>
                <c:pt idx="255">
                  <c:v>271343</c:v>
                </c:pt>
                <c:pt idx="256">
                  <c:v>276457</c:v>
                </c:pt>
                <c:pt idx="257">
                  <c:v>272854</c:v>
                </c:pt>
                <c:pt idx="258">
                  <c:v>277224</c:v>
                </c:pt>
                <c:pt idx="259">
                  <c:v>276685</c:v>
                </c:pt>
                <c:pt idx="260">
                  <c:v>274322</c:v>
                </c:pt>
                <c:pt idx="261">
                  <c:v>285551</c:v>
                </c:pt>
                <c:pt idx="262">
                  <c:v>276371</c:v>
                </c:pt>
                <c:pt idx="263">
                  <c:v>281114</c:v>
                </c:pt>
                <c:pt idx="264">
                  <c:v>273787</c:v>
                </c:pt>
              </c:numCache>
            </c:numRef>
          </c:val>
          <c:smooth val="0"/>
        </c:ser>
        <c:dLbls>
          <c:showLegendKey val="0"/>
          <c:showVal val="0"/>
          <c:showCatName val="0"/>
          <c:showSerName val="0"/>
          <c:showPercent val="0"/>
          <c:showBubbleSize val="0"/>
        </c:dLbls>
        <c:marker val="1"/>
        <c:smooth val="0"/>
        <c:axId val="616623376"/>
        <c:axId val="616623936"/>
      </c:lineChart>
      <c:lineChart>
        <c:grouping val="standard"/>
        <c:varyColors val="0"/>
        <c:ser>
          <c:idx val="1"/>
          <c:order val="1"/>
          <c:tx>
            <c:strRef>
              <c:f>Sheet1!$C$1</c:f>
              <c:strCache>
                <c:ptCount val="1"/>
                <c:pt idx="0">
                  <c:v>TLPRVCONS</c:v>
                </c:pt>
              </c:strCache>
            </c:strRef>
          </c:tx>
          <c:spPr>
            <a:ln w="28575" cap="rnd">
              <a:solidFill>
                <a:srgbClr val="C00000"/>
              </a:solidFill>
              <a:round/>
            </a:ln>
            <a:effectLst/>
          </c:spPr>
          <c:marker>
            <c:symbol val="none"/>
          </c:marker>
          <c:cat>
            <c:numRef>
              <c:f>Sheet1!$A$2:$A$266</c:f>
              <c:numCache>
                <c:formatCode>yyyy\-mm\-dd</c:formatCode>
                <c:ptCount val="265"/>
                <c:pt idx="0">
                  <c:v>33970</c:v>
                </c:pt>
                <c:pt idx="1">
                  <c:v>34001</c:v>
                </c:pt>
                <c:pt idx="2">
                  <c:v>34029</c:v>
                </c:pt>
                <c:pt idx="3">
                  <c:v>34060</c:v>
                </c:pt>
                <c:pt idx="4">
                  <c:v>34090</c:v>
                </c:pt>
                <c:pt idx="5">
                  <c:v>34121</c:v>
                </c:pt>
                <c:pt idx="6">
                  <c:v>34151</c:v>
                </c:pt>
                <c:pt idx="7">
                  <c:v>34182</c:v>
                </c:pt>
                <c:pt idx="8">
                  <c:v>34213</c:v>
                </c:pt>
                <c:pt idx="9">
                  <c:v>34243</c:v>
                </c:pt>
                <c:pt idx="10">
                  <c:v>34274</c:v>
                </c:pt>
                <c:pt idx="11">
                  <c:v>34304</c:v>
                </c:pt>
                <c:pt idx="12">
                  <c:v>34335</c:v>
                </c:pt>
                <c:pt idx="13">
                  <c:v>34366</c:v>
                </c:pt>
                <c:pt idx="14">
                  <c:v>34394</c:v>
                </c:pt>
                <c:pt idx="15">
                  <c:v>34425</c:v>
                </c:pt>
                <c:pt idx="16">
                  <c:v>34455</c:v>
                </c:pt>
                <c:pt idx="17">
                  <c:v>34486</c:v>
                </c:pt>
                <c:pt idx="18">
                  <c:v>34516</c:v>
                </c:pt>
                <c:pt idx="19">
                  <c:v>34547</c:v>
                </c:pt>
                <c:pt idx="20">
                  <c:v>34578</c:v>
                </c:pt>
                <c:pt idx="21">
                  <c:v>34608</c:v>
                </c:pt>
                <c:pt idx="22">
                  <c:v>34639</c:v>
                </c:pt>
                <c:pt idx="23">
                  <c:v>34669</c:v>
                </c:pt>
                <c:pt idx="24">
                  <c:v>34700</c:v>
                </c:pt>
                <c:pt idx="25">
                  <c:v>34731</c:v>
                </c:pt>
                <c:pt idx="26">
                  <c:v>34759</c:v>
                </c:pt>
                <c:pt idx="27">
                  <c:v>34790</c:v>
                </c:pt>
                <c:pt idx="28">
                  <c:v>34820</c:v>
                </c:pt>
                <c:pt idx="29">
                  <c:v>34851</c:v>
                </c:pt>
                <c:pt idx="30">
                  <c:v>34881</c:v>
                </c:pt>
                <c:pt idx="31">
                  <c:v>34912</c:v>
                </c:pt>
                <c:pt idx="32">
                  <c:v>34943</c:v>
                </c:pt>
                <c:pt idx="33">
                  <c:v>34973</c:v>
                </c:pt>
                <c:pt idx="34">
                  <c:v>35004</c:v>
                </c:pt>
                <c:pt idx="35">
                  <c:v>35034</c:v>
                </c:pt>
                <c:pt idx="36">
                  <c:v>35065</c:v>
                </c:pt>
                <c:pt idx="37">
                  <c:v>35096</c:v>
                </c:pt>
                <c:pt idx="38">
                  <c:v>35125</c:v>
                </c:pt>
                <c:pt idx="39">
                  <c:v>35156</c:v>
                </c:pt>
                <c:pt idx="40">
                  <c:v>35186</c:v>
                </c:pt>
                <c:pt idx="41">
                  <c:v>35217</c:v>
                </c:pt>
                <c:pt idx="42">
                  <c:v>35247</c:v>
                </c:pt>
                <c:pt idx="43">
                  <c:v>35278</c:v>
                </c:pt>
                <c:pt idx="44">
                  <c:v>35309</c:v>
                </c:pt>
                <c:pt idx="45">
                  <c:v>35339</c:v>
                </c:pt>
                <c:pt idx="46">
                  <c:v>35370</c:v>
                </c:pt>
                <c:pt idx="47">
                  <c:v>35400</c:v>
                </c:pt>
                <c:pt idx="48">
                  <c:v>35431</c:v>
                </c:pt>
                <c:pt idx="49">
                  <c:v>35462</c:v>
                </c:pt>
                <c:pt idx="50">
                  <c:v>35490</c:v>
                </c:pt>
                <c:pt idx="51">
                  <c:v>35521</c:v>
                </c:pt>
                <c:pt idx="52">
                  <c:v>35551</c:v>
                </c:pt>
                <c:pt idx="53">
                  <c:v>35582</c:v>
                </c:pt>
                <c:pt idx="54">
                  <c:v>35612</c:v>
                </c:pt>
                <c:pt idx="55">
                  <c:v>35643</c:v>
                </c:pt>
                <c:pt idx="56">
                  <c:v>35674</c:v>
                </c:pt>
                <c:pt idx="57">
                  <c:v>35704</c:v>
                </c:pt>
                <c:pt idx="58">
                  <c:v>35735</c:v>
                </c:pt>
                <c:pt idx="59">
                  <c:v>35765</c:v>
                </c:pt>
                <c:pt idx="60">
                  <c:v>35796</c:v>
                </c:pt>
                <c:pt idx="61">
                  <c:v>35827</c:v>
                </c:pt>
                <c:pt idx="62">
                  <c:v>35855</c:v>
                </c:pt>
                <c:pt idx="63">
                  <c:v>35886</c:v>
                </c:pt>
                <c:pt idx="64">
                  <c:v>35916</c:v>
                </c:pt>
                <c:pt idx="65">
                  <c:v>35947</c:v>
                </c:pt>
                <c:pt idx="66">
                  <c:v>35977</c:v>
                </c:pt>
                <c:pt idx="67">
                  <c:v>36008</c:v>
                </c:pt>
                <c:pt idx="68">
                  <c:v>36039</c:v>
                </c:pt>
                <c:pt idx="69">
                  <c:v>36069</c:v>
                </c:pt>
                <c:pt idx="70">
                  <c:v>36100</c:v>
                </c:pt>
                <c:pt idx="71">
                  <c:v>36130</c:v>
                </c:pt>
                <c:pt idx="72">
                  <c:v>36161</c:v>
                </c:pt>
                <c:pt idx="73">
                  <c:v>36192</c:v>
                </c:pt>
                <c:pt idx="74">
                  <c:v>36220</c:v>
                </c:pt>
                <c:pt idx="75">
                  <c:v>36251</c:v>
                </c:pt>
                <c:pt idx="76">
                  <c:v>36281</c:v>
                </c:pt>
                <c:pt idx="77">
                  <c:v>36312</c:v>
                </c:pt>
                <c:pt idx="78">
                  <c:v>36342</c:v>
                </c:pt>
                <c:pt idx="79">
                  <c:v>36373</c:v>
                </c:pt>
                <c:pt idx="80">
                  <c:v>36404</c:v>
                </c:pt>
                <c:pt idx="81">
                  <c:v>36434</c:v>
                </c:pt>
                <c:pt idx="82">
                  <c:v>36465</c:v>
                </c:pt>
                <c:pt idx="83">
                  <c:v>36495</c:v>
                </c:pt>
                <c:pt idx="84">
                  <c:v>36526</c:v>
                </c:pt>
                <c:pt idx="85">
                  <c:v>36557</c:v>
                </c:pt>
                <c:pt idx="86">
                  <c:v>36586</c:v>
                </c:pt>
                <c:pt idx="87">
                  <c:v>36617</c:v>
                </c:pt>
                <c:pt idx="88">
                  <c:v>36647</c:v>
                </c:pt>
                <c:pt idx="89">
                  <c:v>36678</c:v>
                </c:pt>
                <c:pt idx="90">
                  <c:v>36708</c:v>
                </c:pt>
                <c:pt idx="91">
                  <c:v>36739</c:v>
                </c:pt>
                <c:pt idx="92">
                  <c:v>36770</c:v>
                </c:pt>
                <c:pt idx="93">
                  <c:v>36800</c:v>
                </c:pt>
                <c:pt idx="94">
                  <c:v>36831</c:v>
                </c:pt>
                <c:pt idx="95">
                  <c:v>36861</c:v>
                </c:pt>
                <c:pt idx="96">
                  <c:v>36892</c:v>
                </c:pt>
                <c:pt idx="97">
                  <c:v>36923</c:v>
                </c:pt>
                <c:pt idx="98">
                  <c:v>36951</c:v>
                </c:pt>
                <c:pt idx="99">
                  <c:v>36982</c:v>
                </c:pt>
                <c:pt idx="100">
                  <c:v>37012</c:v>
                </c:pt>
                <c:pt idx="101">
                  <c:v>37043</c:v>
                </c:pt>
                <c:pt idx="102">
                  <c:v>37073</c:v>
                </c:pt>
                <c:pt idx="103">
                  <c:v>37104</c:v>
                </c:pt>
                <c:pt idx="104">
                  <c:v>37135</c:v>
                </c:pt>
                <c:pt idx="105">
                  <c:v>37165</c:v>
                </c:pt>
                <c:pt idx="106">
                  <c:v>37196</c:v>
                </c:pt>
                <c:pt idx="107">
                  <c:v>37226</c:v>
                </c:pt>
                <c:pt idx="108">
                  <c:v>37257</c:v>
                </c:pt>
                <c:pt idx="109">
                  <c:v>37288</c:v>
                </c:pt>
                <c:pt idx="110">
                  <c:v>37316</c:v>
                </c:pt>
                <c:pt idx="111">
                  <c:v>37347</c:v>
                </c:pt>
                <c:pt idx="112">
                  <c:v>37377</c:v>
                </c:pt>
                <c:pt idx="113">
                  <c:v>37408</c:v>
                </c:pt>
                <c:pt idx="114">
                  <c:v>37438</c:v>
                </c:pt>
                <c:pt idx="115">
                  <c:v>37469</c:v>
                </c:pt>
                <c:pt idx="116">
                  <c:v>37500</c:v>
                </c:pt>
                <c:pt idx="117">
                  <c:v>37530</c:v>
                </c:pt>
                <c:pt idx="118">
                  <c:v>37561</c:v>
                </c:pt>
                <c:pt idx="119">
                  <c:v>37591</c:v>
                </c:pt>
                <c:pt idx="120">
                  <c:v>37622</c:v>
                </c:pt>
                <c:pt idx="121">
                  <c:v>37653</c:v>
                </c:pt>
                <c:pt idx="122">
                  <c:v>37681</c:v>
                </c:pt>
                <c:pt idx="123">
                  <c:v>37712</c:v>
                </c:pt>
                <c:pt idx="124">
                  <c:v>37742</c:v>
                </c:pt>
                <c:pt idx="125">
                  <c:v>37773</c:v>
                </c:pt>
                <c:pt idx="126">
                  <c:v>37803</c:v>
                </c:pt>
                <c:pt idx="127">
                  <c:v>37834</c:v>
                </c:pt>
                <c:pt idx="128">
                  <c:v>37865</c:v>
                </c:pt>
                <c:pt idx="129">
                  <c:v>37895</c:v>
                </c:pt>
                <c:pt idx="130">
                  <c:v>37926</c:v>
                </c:pt>
                <c:pt idx="131">
                  <c:v>37956</c:v>
                </c:pt>
                <c:pt idx="132">
                  <c:v>37987</c:v>
                </c:pt>
                <c:pt idx="133">
                  <c:v>38018</c:v>
                </c:pt>
                <c:pt idx="134">
                  <c:v>38047</c:v>
                </c:pt>
                <c:pt idx="135">
                  <c:v>38078</c:v>
                </c:pt>
                <c:pt idx="136">
                  <c:v>38108</c:v>
                </c:pt>
                <c:pt idx="137">
                  <c:v>38139</c:v>
                </c:pt>
                <c:pt idx="138">
                  <c:v>38169</c:v>
                </c:pt>
                <c:pt idx="139">
                  <c:v>38200</c:v>
                </c:pt>
                <c:pt idx="140">
                  <c:v>38231</c:v>
                </c:pt>
                <c:pt idx="141">
                  <c:v>38261</c:v>
                </c:pt>
                <c:pt idx="142">
                  <c:v>38292</c:v>
                </c:pt>
                <c:pt idx="143">
                  <c:v>38322</c:v>
                </c:pt>
                <c:pt idx="144">
                  <c:v>38353</c:v>
                </c:pt>
                <c:pt idx="145">
                  <c:v>38384</c:v>
                </c:pt>
                <c:pt idx="146">
                  <c:v>38412</c:v>
                </c:pt>
                <c:pt idx="147">
                  <c:v>38443</c:v>
                </c:pt>
                <c:pt idx="148">
                  <c:v>38473</c:v>
                </c:pt>
                <c:pt idx="149">
                  <c:v>38504</c:v>
                </c:pt>
                <c:pt idx="150">
                  <c:v>38534</c:v>
                </c:pt>
                <c:pt idx="151">
                  <c:v>38565</c:v>
                </c:pt>
                <c:pt idx="152">
                  <c:v>38596</c:v>
                </c:pt>
                <c:pt idx="153">
                  <c:v>38626</c:v>
                </c:pt>
                <c:pt idx="154">
                  <c:v>38657</c:v>
                </c:pt>
                <c:pt idx="155">
                  <c:v>38687</c:v>
                </c:pt>
                <c:pt idx="156">
                  <c:v>38718</c:v>
                </c:pt>
                <c:pt idx="157">
                  <c:v>38749</c:v>
                </c:pt>
                <c:pt idx="158">
                  <c:v>38777</c:v>
                </c:pt>
                <c:pt idx="159">
                  <c:v>38808</c:v>
                </c:pt>
                <c:pt idx="160">
                  <c:v>38838</c:v>
                </c:pt>
                <c:pt idx="161">
                  <c:v>38869</c:v>
                </c:pt>
                <c:pt idx="162">
                  <c:v>38899</c:v>
                </c:pt>
                <c:pt idx="163">
                  <c:v>38930</c:v>
                </c:pt>
                <c:pt idx="164">
                  <c:v>38961</c:v>
                </c:pt>
                <c:pt idx="165">
                  <c:v>38991</c:v>
                </c:pt>
                <c:pt idx="166">
                  <c:v>39022</c:v>
                </c:pt>
                <c:pt idx="167">
                  <c:v>39052</c:v>
                </c:pt>
                <c:pt idx="168">
                  <c:v>39083</c:v>
                </c:pt>
                <c:pt idx="169">
                  <c:v>39114</c:v>
                </c:pt>
                <c:pt idx="170">
                  <c:v>39142</c:v>
                </c:pt>
                <c:pt idx="171">
                  <c:v>39173</c:v>
                </c:pt>
                <c:pt idx="172">
                  <c:v>39203</c:v>
                </c:pt>
                <c:pt idx="173">
                  <c:v>39234</c:v>
                </c:pt>
                <c:pt idx="174">
                  <c:v>39264</c:v>
                </c:pt>
                <c:pt idx="175">
                  <c:v>39295</c:v>
                </c:pt>
                <c:pt idx="176">
                  <c:v>39326</c:v>
                </c:pt>
                <c:pt idx="177">
                  <c:v>39356</c:v>
                </c:pt>
                <c:pt idx="178">
                  <c:v>39387</c:v>
                </c:pt>
                <c:pt idx="179">
                  <c:v>39417</c:v>
                </c:pt>
                <c:pt idx="180">
                  <c:v>39448</c:v>
                </c:pt>
                <c:pt idx="181">
                  <c:v>39479</c:v>
                </c:pt>
                <c:pt idx="182">
                  <c:v>39508</c:v>
                </c:pt>
                <c:pt idx="183">
                  <c:v>39539</c:v>
                </c:pt>
                <c:pt idx="184">
                  <c:v>39569</c:v>
                </c:pt>
                <c:pt idx="185">
                  <c:v>39600</c:v>
                </c:pt>
                <c:pt idx="186">
                  <c:v>39630</c:v>
                </c:pt>
                <c:pt idx="187">
                  <c:v>39661</c:v>
                </c:pt>
                <c:pt idx="188">
                  <c:v>39692</c:v>
                </c:pt>
                <c:pt idx="189">
                  <c:v>39722</c:v>
                </c:pt>
                <c:pt idx="190">
                  <c:v>39753</c:v>
                </c:pt>
                <c:pt idx="191">
                  <c:v>39783</c:v>
                </c:pt>
                <c:pt idx="192">
                  <c:v>39814</c:v>
                </c:pt>
                <c:pt idx="193">
                  <c:v>39845</c:v>
                </c:pt>
                <c:pt idx="194">
                  <c:v>39873</c:v>
                </c:pt>
                <c:pt idx="195">
                  <c:v>39904</c:v>
                </c:pt>
                <c:pt idx="196">
                  <c:v>39934</c:v>
                </c:pt>
                <c:pt idx="197">
                  <c:v>39965</c:v>
                </c:pt>
                <c:pt idx="198">
                  <c:v>39995</c:v>
                </c:pt>
                <c:pt idx="199">
                  <c:v>40026</c:v>
                </c:pt>
                <c:pt idx="200">
                  <c:v>40057</c:v>
                </c:pt>
                <c:pt idx="201">
                  <c:v>40087</c:v>
                </c:pt>
                <c:pt idx="202">
                  <c:v>40118</c:v>
                </c:pt>
                <c:pt idx="203">
                  <c:v>40148</c:v>
                </c:pt>
                <c:pt idx="204">
                  <c:v>40179</c:v>
                </c:pt>
                <c:pt idx="205">
                  <c:v>40210</c:v>
                </c:pt>
                <c:pt idx="206">
                  <c:v>40238</c:v>
                </c:pt>
                <c:pt idx="207">
                  <c:v>40269</c:v>
                </c:pt>
                <c:pt idx="208">
                  <c:v>40299</c:v>
                </c:pt>
                <c:pt idx="209">
                  <c:v>40330</c:v>
                </c:pt>
                <c:pt idx="210">
                  <c:v>40360</c:v>
                </c:pt>
                <c:pt idx="211">
                  <c:v>40391</c:v>
                </c:pt>
                <c:pt idx="212">
                  <c:v>40422</c:v>
                </c:pt>
                <c:pt idx="213">
                  <c:v>40452</c:v>
                </c:pt>
                <c:pt idx="214">
                  <c:v>40483</c:v>
                </c:pt>
                <c:pt idx="215">
                  <c:v>40513</c:v>
                </c:pt>
                <c:pt idx="216">
                  <c:v>40544</c:v>
                </c:pt>
                <c:pt idx="217">
                  <c:v>40575</c:v>
                </c:pt>
                <c:pt idx="218">
                  <c:v>40603</c:v>
                </c:pt>
                <c:pt idx="219">
                  <c:v>40634</c:v>
                </c:pt>
                <c:pt idx="220">
                  <c:v>40664</c:v>
                </c:pt>
                <c:pt idx="221">
                  <c:v>40695</c:v>
                </c:pt>
                <c:pt idx="222">
                  <c:v>40725</c:v>
                </c:pt>
                <c:pt idx="223">
                  <c:v>40756</c:v>
                </c:pt>
                <c:pt idx="224">
                  <c:v>40787</c:v>
                </c:pt>
                <c:pt idx="225">
                  <c:v>40817</c:v>
                </c:pt>
                <c:pt idx="226">
                  <c:v>40848</c:v>
                </c:pt>
                <c:pt idx="227">
                  <c:v>40878</c:v>
                </c:pt>
                <c:pt idx="228">
                  <c:v>40909</c:v>
                </c:pt>
                <c:pt idx="229">
                  <c:v>40940</c:v>
                </c:pt>
                <c:pt idx="230">
                  <c:v>40969</c:v>
                </c:pt>
                <c:pt idx="231">
                  <c:v>41000</c:v>
                </c:pt>
                <c:pt idx="232">
                  <c:v>41030</c:v>
                </c:pt>
                <c:pt idx="233">
                  <c:v>41061</c:v>
                </c:pt>
                <c:pt idx="234">
                  <c:v>41091</c:v>
                </c:pt>
                <c:pt idx="235">
                  <c:v>41122</c:v>
                </c:pt>
                <c:pt idx="236">
                  <c:v>41153</c:v>
                </c:pt>
                <c:pt idx="237">
                  <c:v>41183</c:v>
                </c:pt>
                <c:pt idx="238">
                  <c:v>41214</c:v>
                </c:pt>
                <c:pt idx="239">
                  <c:v>41244</c:v>
                </c:pt>
                <c:pt idx="240">
                  <c:v>41275</c:v>
                </c:pt>
                <c:pt idx="241">
                  <c:v>41306</c:v>
                </c:pt>
                <c:pt idx="242">
                  <c:v>41334</c:v>
                </c:pt>
                <c:pt idx="243">
                  <c:v>41365</c:v>
                </c:pt>
                <c:pt idx="244">
                  <c:v>41395</c:v>
                </c:pt>
                <c:pt idx="245">
                  <c:v>41426</c:v>
                </c:pt>
                <c:pt idx="246">
                  <c:v>41456</c:v>
                </c:pt>
                <c:pt idx="247">
                  <c:v>41487</c:v>
                </c:pt>
                <c:pt idx="248">
                  <c:v>41518</c:v>
                </c:pt>
                <c:pt idx="249">
                  <c:v>41548</c:v>
                </c:pt>
                <c:pt idx="250">
                  <c:v>41579</c:v>
                </c:pt>
                <c:pt idx="251">
                  <c:v>41609</c:v>
                </c:pt>
                <c:pt idx="252">
                  <c:v>41640</c:v>
                </c:pt>
                <c:pt idx="253">
                  <c:v>41671</c:v>
                </c:pt>
                <c:pt idx="254">
                  <c:v>41699</c:v>
                </c:pt>
                <c:pt idx="255">
                  <c:v>41730</c:v>
                </c:pt>
                <c:pt idx="256">
                  <c:v>41760</c:v>
                </c:pt>
                <c:pt idx="257">
                  <c:v>41791</c:v>
                </c:pt>
                <c:pt idx="258">
                  <c:v>41821</c:v>
                </c:pt>
                <c:pt idx="259">
                  <c:v>41852</c:v>
                </c:pt>
                <c:pt idx="260">
                  <c:v>41883</c:v>
                </c:pt>
                <c:pt idx="261">
                  <c:v>41913</c:v>
                </c:pt>
                <c:pt idx="262">
                  <c:v>41944</c:v>
                </c:pt>
                <c:pt idx="263">
                  <c:v>41974</c:v>
                </c:pt>
                <c:pt idx="264">
                  <c:v>42005</c:v>
                </c:pt>
              </c:numCache>
            </c:numRef>
          </c:cat>
          <c:val>
            <c:numRef>
              <c:f>Sheet1!$C$2:$C$266</c:f>
              <c:numCache>
                <c:formatCode>0</c:formatCode>
                <c:ptCount val="265"/>
                <c:pt idx="0">
                  <c:v>344175</c:v>
                </c:pt>
                <c:pt idx="1">
                  <c:v>343724</c:v>
                </c:pt>
                <c:pt idx="2">
                  <c:v>338627</c:v>
                </c:pt>
                <c:pt idx="3">
                  <c:v>342517</c:v>
                </c:pt>
                <c:pt idx="4">
                  <c:v>347364</c:v>
                </c:pt>
                <c:pt idx="5">
                  <c:v>351035</c:v>
                </c:pt>
                <c:pt idx="6">
                  <c:v>354273</c:v>
                </c:pt>
                <c:pt idx="7">
                  <c:v>361455</c:v>
                </c:pt>
                <c:pt idx="8">
                  <c:v>365314</c:v>
                </c:pt>
                <c:pt idx="9">
                  <c:v>366218</c:v>
                </c:pt>
                <c:pt idx="10">
                  <c:v>383509</c:v>
                </c:pt>
                <c:pt idx="11">
                  <c:v>395253</c:v>
                </c:pt>
                <c:pt idx="12">
                  <c:v>386847</c:v>
                </c:pt>
                <c:pt idx="13">
                  <c:v>388623</c:v>
                </c:pt>
                <c:pt idx="14">
                  <c:v>395098</c:v>
                </c:pt>
                <c:pt idx="15">
                  <c:v>404397</c:v>
                </c:pt>
                <c:pt idx="16">
                  <c:v>406337</c:v>
                </c:pt>
                <c:pt idx="17">
                  <c:v>404473</c:v>
                </c:pt>
                <c:pt idx="18">
                  <c:v>403695</c:v>
                </c:pt>
                <c:pt idx="19">
                  <c:v>404755</c:v>
                </c:pt>
                <c:pt idx="20">
                  <c:v>406085</c:v>
                </c:pt>
                <c:pt idx="21">
                  <c:v>397963</c:v>
                </c:pt>
                <c:pt idx="22">
                  <c:v>408104</c:v>
                </c:pt>
                <c:pt idx="23">
                  <c:v>406665</c:v>
                </c:pt>
                <c:pt idx="24">
                  <c:v>410972</c:v>
                </c:pt>
                <c:pt idx="25">
                  <c:v>407720</c:v>
                </c:pt>
                <c:pt idx="26">
                  <c:v>406957</c:v>
                </c:pt>
                <c:pt idx="27">
                  <c:v>405745</c:v>
                </c:pt>
                <c:pt idx="28">
                  <c:v>402756</c:v>
                </c:pt>
                <c:pt idx="29">
                  <c:v>403182</c:v>
                </c:pt>
                <c:pt idx="30">
                  <c:v>409867</c:v>
                </c:pt>
                <c:pt idx="31">
                  <c:v>406993</c:v>
                </c:pt>
                <c:pt idx="32">
                  <c:v>411442</c:v>
                </c:pt>
                <c:pt idx="33">
                  <c:v>411476</c:v>
                </c:pt>
                <c:pt idx="34">
                  <c:v>413628</c:v>
                </c:pt>
                <c:pt idx="35">
                  <c:v>417717</c:v>
                </c:pt>
                <c:pt idx="36">
                  <c:v>428026</c:v>
                </c:pt>
                <c:pt idx="37">
                  <c:v>429337</c:v>
                </c:pt>
                <c:pt idx="38">
                  <c:v>434372</c:v>
                </c:pt>
                <c:pt idx="39">
                  <c:v>442341</c:v>
                </c:pt>
                <c:pt idx="40">
                  <c:v>447219</c:v>
                </c:pt>
                <c:pt idx="41">
                  <c:v>458019</c:v>
                </c:pt>
                <c:pt idx="42">
                  <c:v>452584</c:v>
                </c:pt>
                <c:pt idx="43">
                  <c:v>459865</c:v>
                </c:pt>
                <c:pt idx="44">
                  <c:v>465833</c:v>
                </c:pt>
                <c:pt idx="45">
                  <c:v>470927</c:v>
                </c:pt>
                <c:pt idx="46">
                  <c:v>469598</c:v>
                </c:pt>
                <c:pt idx="47">
                  <c:v>461233</c:v>
                </c:pt>
                <c:pt idx="48">
                  <c:v>463895</c:v>
                </c:pt>
                <c:pt idx="49">
                  <c:v>465148</c:v>
                </c:pt>
                <c:pt idx="50">
                  <c:v>467193</c:v>
                </c:pt>
                <c:pt idx="51">
                  <c:v>463526</c:v>
                </c:pt>
                <c:pt idx="52">
                  <c:v>471680</c:v>
                </c:pt>
                <c:pt idx="53">
                  <c:v>471896</c:v>
                </c:pt>
                <c:pt idx="54">
                  <c:v>480433</c:v>
                </c:pt>
                <c:pt idx="55">
                  <c:v>483946</c:v>
                </c:pt>
                <c:pt idx="56">
                  <c:v>493470</c:v>
                </c:pt>
                <c:pt idx="57">
                  <c:v>496090</c:v>
                </c:pt>
                <c:pt idx="58">
                  <c:v>490912</c:v>
                </c:pt>
                <c:pt idx="59">
                  <c:v>487580</c:v>
                </c:pt>
                <c:pt idx="60">
                  <c:v>496187</c:v>
                </c:pt>
                <c:pt idx="61">
                  <c:v>500693</c:v>
                </c:pt>
                <c:pt idx="62">
                  <c:v>519814</c:v>
                </c:pt>
                <c:pt idx="63">
                  <c:v>523887</c:v>
                </c:pt>
                <c:pt idx="64">
                  <c:v>527735</c:v>
                </c:pt>
                <c:pt idx="65">
                  <c:v>545021</c:v>
                </c:pt>
                <c:pt idx="66">
                  <c:v>536373</c:v>
                </c:pt>
                <c:pt idx="67">
                  <c:v>542472</c:v>
                </c:pt>
                <c:pt idx="68">
                  <c:v>547827</c:v>
                </c:pt>
                <c:pt idx="69">
                  <c:v>549735</c:v>
                </c:pt>
                <c:pt idx="70">
                  <c:v>550932</c:v>
                </c:pt>
                <c:pt idx="71">
                  <c:v>546196</c:v>
                </c:pt>
                <c:pt idx="72">
                  <c:v>548864</c:v>
                </c:pt>
                <c:pt idx="73">
                  <c:v>559236</c:v>
                </c:pt>
                <c:pt idx="74">
                  <c:v>570031</c:v>
                </c:pt>
                <c:pt idx="75">
                  <c:v>561107</c:v>
                </c:pt>
                <c:pt idx="76">
                  <c:v>562669</c:v>
                </c:pt>
                <c:pt idx="77">
                  <c:v>572336</c:v>
                </c:pt>
                <c:pt idx="78">
                  <c:v>575881</c:v>
                </c:pt>
                <c:pt idx="79">
                  <c:v>572783</c:v>
                </c:pt>
                <c:pt idx="80">
                  <c:v>582514</c:v>
                </c:pt>
                <c:pt idx="81">
                  <c:v>589243</c:v>
                </c:pt>
                <c:pt idx="82">
                  <c:v>603727</c:v>
                </c:pt>
                <c:pt idx="83">
                  <c:v>604386</c:v>
                </c:pt>
                <c:pt idx="84">
                  <c:v>600264</c:v>
                </c:pt>
                <c:pt idx="85">
                  <c:v>617385</c:v>
                </c:pt>
                <c:pt idx="86">
                  <c:v>621553</c:v>
                </c:pt>
                <c:pt idx="87">
                  <c:v>621040</c:v>
                </c:pt>
                <c:pt idx="88">
                  <c:v>626076</c:v>
                </c:pt>
                <c:pt idx="89">
                  <c:v>620043</c:v>
                </c:pt>
                <c:pt idx="90">
                  <c:v>612019</c:v>
                </c:pt>
                <c:pt idx="91">
                  <c:v>621951</c:v>
                </c:pt>
                <c:pt idx="92">
                  <c:v>628561</c:v>
                </c:pt>
                <c:pt idx="93">
                  <c:v>630731</c:v>
                </c:pt>
                <c:pt idx="94">
                  <c:v>636061</c:v>
                </c:pt>
                <c:pt idx="95">
                  <c:v>626222</c:v>
                </c:pt>
                <c:pt idx="96">
                  <c:v>626287</c:v>
                </c:pt>
                <c:pt idx="97">
                  <c:v>624444</c:v>
                </c:pt>
                <c:pt idx="98">
                  <c:v>630602</c:v>
                </c:pt>
                <c:pt idx="99">
                  <c:v>640778</c:v>
                </c:pt>
                <c:pt idx="100">
                  <c:v>641607</c:v>
                </c:pt>
                <c:pt idx="101">
                  <c:v>650470</c:v>
                </c:pt>
                <c:pt idx="102">
                  <c:v>645593</c:v>
                </c:pt>
                <c:pt idx="103">
                  <c:v>643815</c:v>
                </c:pt>
                <c:pt idx="104">
                  <c:v>638853</c:v>
                </c:pt>
                <c:pt idx="105">
                  <c:v>639264</c:v>
                </c:pt>
                <c:pt idx="106">
                  <c:v>636361</c:v>
                </c:pt>
                <c:pt idx="107">
                  <c:v>640399</c:v>
                </c:pt>
                <c:pt idx="108">
                  <c:v>641333</c:v>
                </c:pt>
                <c:pt idx="109">
                  <c:v>642371</c:v>
                </c:pt>
                <c:pt idx="110">
                  <c:v>637762</c:v>
                </c:pt>
                <c:pt idx="111">
                  <c:v>649539</c:v>
                </c:pt>
                <c:pt idx="112">
                  <c:v>635840</c:v>
                </c:pt>
                <c:pt idx="113">
                  <c:v>636959</c:v>
                </c:pt>
                <c:pt idx="114">
                  <c:v>633982</c:v>
                </c:pt>
                <c:pt idx="115">
                  <c:v>626571</c:v>
                </c:pt>
                <c:pt idx="116">
                  <c:v>619424</c:v>
                </c:pt>
                <c:pt idx="117">
                  <c:v>625547</c:v>
                </c:pt>
                <c:pt idx="118">
                  <c:v>630314</c:v>
                </c:pt>
                <c:pt idx="119">
                  <c:v>634179</c:v>
                </c:pt>
                <c:pt idx="120">
                  <c:v>644597</c:v>
                </c:pt>
                <c:pt idx="121">
                  <c:v>643146</c:v>
                </c:pt>
                <c:pt idx="122">
                  <c:v>642886</c:v>
                </c:pt>
                <c:pt idx="123">
                  <c:v>647572</c:v>
                </c:pt>
                <c:pt idx="124">
                  <c:v>653690</c:v>
                </c:pt>
                <c:pt idx="125">
                  <c:v>662446</c:v>
                </c:pt>
                <c:pt idx="126">
                  <c:v>673624</c:v>
                </c:pt>
                <c:pt idx="127">
                  <c:v>681626</c:v>
                </c:pt>
                <c:pt idx="128">
                  <c:v>692384</c:v>
                </c:pt>
                <c:pt idx="129">
                  <c:v>702997</c:v>
                </c:pt>
                <c:pt idx="130">
                  <c:v>711373</c:v>
                </c:pt>
                <c:pt idx="131">
                  <c:v>735545</c:v>
                </c:pt>
                <c:pt idx="132">
                  <c:v>726290</c:v>
                </c:pt>
                <c:pt idx="133">
                  <c:v>728334</c:v>
                </c:pt>
                <c:pt idx="134">
                  <c:v>739724</c:v>
                </c:pt>
                <c:pt idx="135">
                  <c:v>745996</c:v>
                </c:pt>
                <c:pt idx="136">
                  <c:v>755267</c:v>
                </c:pt>
                <c:pt idx="137">
                  <c:v>760299</c:v>
                </c:pt>
                <c:pt idx="138">
                  <c:v>782082</c:v>
                </c:pt>
                <c:pt idx="139">
                  <c:v>792904</c:v>
                </c:pt>
                <c:pt idx="140">
                  <c:v>793384</c:v>
                </c:pt>
                <c:pt idx="141">
                  <c:v>797562</c:v>
                </c:pt>
                <c:pt idx="142">
                  <c:v>797637</c:v>
                </c:pt>
                <c:pt idx="143">
                  <c:v>813213</c:v>
                </c:pt>
                <c:pt idx="144">
                  <c:v>815913</c:v>
                </c:pt>
                <c:pt idx="145">
                  <c:v>829875</c:v>
                </c:pt>
                <c:pt idx="146">
                  <c:v>837059</c:v>
                </c:pt>
                <c:pt idx="147">
                  <c:v>829849</c:v>
                </c:pt>
                <c:pt idx="148">
                  <c:v>844391</c:v>
                </c:pt>
                <c:pt idx="149">
                  <c:v>852591</c:v>
                </c:pt>
                <c:pt idx="150">
                  <c:v>873242</c:v>
                </c:pt>
                <c:pt idx="151">
                  <c:v>881930</c:v>
                </c:pt>
                <c:pt idx="152">
                  <c:v>893860</c:v>
                </c:pt>
                <c:pt idx="153">
                  <c:v>908877</c:v>
                </c:pt>
                <c:pt idx="154">
                  <c:v>919637</c:v>
                </c:pt>
                <c:pt idx="155">
                  <c:v>936547</c:v>
                </c:pt>
                <c:pt idx="156">
                  <c:v>941242</c:v>
                </c:pt>
                <c:pt idx="157">
                  <c:v>952973</c:v>
                </c:pt>
                <c:pt idx="158">
                  <c:v>961777</c:v>
                </c:pt>
                <c:pt idx="159">
                  <c:v>928228</c:v>
                </c:pt>
                <c:pt idx="160">
                  <c:v>926220</c:v>
                </c:pt>
                <c:pt idx="161">
                  <c:v>915191</c:v>
                </c:pt>
                <c:pt idx="162">
                  <c:v>907056</c:v>
                </c:pt>
                <c:pt idx="163">
                  <c:v>903309</c:v>
                </c:pt>
                <c:pt idx="164">
                  <c:v>896323</c:v>
                </c:pt>
                <c:pt idx="165">
                  <c:v>882390</c:v>
                </c:pt>
                <c:pt idx="166">
                  <c:v>876874</c:v>
                </c:pt>
                <c:pt idx="167">
                  <c:v>883258</c:v>
                </c:pt>
                <c:pt idx="168">
                  <c:v>869801</c:v>
                </c:pt>
                <c:pt idx="169">
                  <c:v>880956</c:v>
                </c:pt>
                <c:pt idx="170">
                  <c:v>888997</c:v>
                </c:pt>
                <c:pt idx="171">
                  <c:v>877379</c:v>
                </c:pt>
                <c:pt idx="172">
                  <c:v>878794</c:v>
                </c:pt>
                <c:pt idx="173">
                  <c:v>878813</c:v>
                </c:pt>
                <c:pt idx="174">
                  <c:v>865177</c:v>
                </c:pt>
                <c:pt idx="175">
                  <c:v>867162</c:v>
                </c:pt>
                <c:pt idx="176">
                  <c:v>867823</c:v>
                </c:pt>
                <c:pt idx="177">
                  <c:v>856568</c:v>
                </c:pt>
                <c:pt idx="178">
                  <c:v>828665</c:v>
                </c:pt>
                <c:pt idx="179">
                  <c:v>812264</c:v>
                </c:pt>
                <c:pt idx="180">
                  <c:v>812247</c:v>
                </c:pt>
                <c:pt idx="181">
                  <c:v>793588</c:v>
                </c:pt>
                <c:pt idx="182">
                  <c:v>788656</c:v>
                </c:pt>
                <c:pt idx="183">
                  <c:v>788427</c:v>
                </c:pt>
                <c:pt idx="184">
                  <c:v>786248</c:v>
                </c:pt>
                <c:pt idx="185">
                  <c:v>767924</c:v>
                </c:pt>
                <c:pt idx="186">
                  <c:v>756771</c:v>
                </c:pt>
                <c:pt idx="187">
                  <c:v>744991</c:v>
                </c:pt>
                <c:pt idx="188">
                  <c:v>748333</c:v>
                </c:pt>
                <c:pt idx="189">
                  <c:v>736844</c:v>
                </c:pt>
                <c:pt idx="190">
                  <c:v>714107</c:v>
                </c:pt>
                <c:pt idx="191">
                  <c:v>682260</c:v>
                </c:pt>
                <c:pt idx="192">
                  <c:v>655718</c:v>
                </c:pt>
                <c:pt idx="193">
                  <c:v>641115</c:v>
                </c:pt>
                <c:pt idx="194">
                  <c:v>630652</c:v>
                </c:pt>
                <c:pt idx="195">
                  <c:v>612714</c:v>
                </c:pt>
                <c:pt idx="196">
                  <c:v>597017</c:v>
                </c:pt>
                <c:pt idx="197">
                  <c:v>583026</c:v>
                </c:pt>
                <c:pt idx="198">
                  <c:v>579142</c:v>
                </c:pt>
                <c:pt idx="199">
                  <c:v>576825</c:v>
                </c:pt>
                <c:pt idx="200">
                  <c:v>570469</c:v>
                </c:pt>
                <c:pt idx="201">
                  <c:v>562830</c:v>
                </c:pt>
                <c:pt idx="202">
                  <c:v>550260</c:v>
                </c:pt>
                <c:pt idx="203">
                  <c:v>532155</c:v>
                </c:pt>
                <c:pt idx="204">
                  <c:v>522611</c:v>
                </c:pt>
                <c:pt idx="205">
                  <c:v>507798</c:v>
                </c:pt>
                <c:pt idx="206">
                  <c:v>509684</c:v>
                </c:pt>
                <c:pt idx="207">
                  <c:v>519225</c:v>
                </c:pt>
                <c:pt idx="208">
                  <c:v>508430</c:v>
                </c:pt>
                <c:pt idx="209">
                  <c:v>505809</c:v>
                </c:pt>
                <c:pt idx="210">
                  <c:v>486219</c:v>
                </c:pt>
                <c:pt idx="211">
                  <c:v>484719</c:v>
                </c:pt>
                <c:pt idx="212">
                  <c:v>485287</c:v>
                </c:pt>
                <c:pt idx="213">
                  <c:v>495446</c:v>
                </c:pt>
                <c:pt idx="214">
                  <c:v>500772</c:v>
                </c:pt>
                <c:pt idx="215">
                  <c:v>488420</c:v>
                </c:pt>
                <c:pt idx="216">
                  <c:v>466746</c:v>
                </c:pt>
                <c:pt idx="217">
                  <c:v>467973</c:v>
                </c:pt>
                <c:pt idx="218">
                  <c:v>473789</c:v>
                </c:pt>
                <c:pt idx="219">
                  <c:v>486416</c:v>
                </c:pt>
                <c:pt idx="220">
                  <c:v>490643</c:v>
                </c:pt>
                <c:pt idx="221">
                  <c:v>509212</c:v>
                </c:pt>
                <c:pt idx="222">
                  <c:v>508076</c:v>
                </c:pt>
                <c:pt idx="223">
                  <c:v>513509</c:v>
                </c:pt>
                <c:pt idx="224">
                  <c:v>517976</c:v>
                </c:pt>
                <c:pt idx="225">
                  <c:v>522796</c:v>
                </c:pt>
                <c:pt idx="226">
                  <c:v>523854</c:v>
                </c:pt>
                <c:pt idx="227">
                  <c:v>528860</c:v>
                </c:pt>
                <c:pt idx="228">
                  <c:v>541896</c:v>
                </c:pt>
                <c:pt idx="229">
                  <c:v>542396</c:v>
                </c:pt>
                <c:pt idx="230">
                  <c:v>554608</c:v>
                </c:pt>
                <c:pt idx="231">
                  <c:v>564786</c:v>
                </c:pt>
                <c:pt idx="232">
                  <c:v>578044</c:v>
                </c:pt>
                <c:pt idx="233">
                  <c:v>584158</c:v>
                </c:pt>
                <c:pt idx="234">
                  <c:v>583345</c:v>
                </c:pt>
                <c:pt idx="235">
                  <c:v>588548</c:v>
                </c:pt>
                <c:pt idx="236">
                  <c:v>602528</c:v>
                </c:pt>
                <c:pt idx="237">
                  <c:v>608577</c:v>
                </c:pt>
                <c:pt idx="238">
                  <c:v>606556</c:v>
                </c:pt>
                <c:pt idx="239">
                  <c:v>616034</c:v>
                </c:pt>
                <c:pt idx="240">
                  <c:v>605268</c:v>
                </c:pt>
                <c:pt idx="241">
                  <c:v>609606</c:v>
                </c:pt>
                <c:pt idx="242">
                  <c:v>611007</c:v>
                </c:pt>
                <c:pt idx="243">
                  <c:v>614379</c:v>
                </c:pt>
                <c:pt idx="244">
                  <c:v>626487</c:v>
                </c:pt>
                <c:pt idx="245">
                  <c:v>627598</c:v>
                </c:pt>
                <c:pt idx="246">
                  <c:v>632652</c:v>
                </c:pt>
                <c:pt idx="247">
                  <c:v>644417</c:v>
                </c:pt>
                <c:pt idx="248">
                  <c:v>657826</c:v>
                </c:pt>
                <c:pt idx="249">
                  <c:v>665489</c:v>
                </c:pt>
                <c:pt idx="250">
                  <c:v>683910</c:v>
                </c:pt>
                <c:pt idx="251">
                  <c:v>695441</c:v>
                </c:pt>
                <c:pt idx="252">
                  <c:v>694062</c:v>
                </c:pt>
                <c:pt idx="253">
                  <c:v>686201</c:v>
                </c:pt>
                <c:pt idx="254">
                  <c:v>682331</c:v>
                </c:pt>
                <c:pt idx="255">
                  <c:v>689006</c:v>
                </c:pt>
                <c:pt idx="256">
                  <c:v>696387</c:v>
                </c:pt>
                <c:pt idx="257">
                  <c:v>684266</c:v>
                </c:pt>
                <c:pt idx="258">
                  <c:v>682819</c:v>
                </c:pt>
                <c:pt idx="259">
                  <c:v>684382</c:v>
                </c:pt>
                <c:pt idx="260">
                  <c:v>692110</c:v>
                </c:pt>
                <c:pt idx="261">
                  <c:v>694872</c:v>
                </c:pt>
                <c:pt idx="262">
                  <c:v>697930</c:v>
                </c:pt>
                <c:pt idx="263">
                  <c:v>700909</c:v>
                </c:pt>
                <c:pt idx="264">
                  <c:v>697597</c:v>
                </c:pt>
              </c:numCache>
            </c:numRef>
          </c:val>
          <c:smooth val="0"/>
        </c:ser>
        <c:dLbls>
          <c:showLegendKey val="0"/>
          <c:showVal val="0"/>
          <c:showCatName val="0"/>
          <c:showSerName val="0"/>
          <c:showPercent val="0"/>
          <c:showBubbleSize val="0"/>
        </c:dLbls>
        <c:marker val="1"/>
        <c:smooth val="0"/>
        <c:axId val="616624496"/>
        <c:axId val="616625056"/>
      </c:lineChart>
      <c:dateAx>
        <c:axId val="616623376"/>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16623936"/>
        <c:crosses val="autoZero"/>
        <c:auto val="1"/>
        <c:lblOffset val="100"/>
        <c:baseTimeUnit val="months"/>
        <c:majorUnit val="3"/>
        <c:majorTimeUnit val="years"/>
      </c:dateAx>
      <c:valAx>
        <c:axId val="616623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16623376"/>
        <c:crosses val="autoZero"/>
        <c:crossBetween val="between"/>
      </c:valAx>
      <c:dateAx>
        <c:axId val="616624496"/>
        <c:scaling>
          <c:orientation val="minMax"/>
        </c:scaling>
        <c:delete val="1"/>
        <c:axPos val="b"/>
        <c:numFmt formatCode="yyyy\-mm\-dd" sourceLinked="1"/>
        <c:majorTickMark val="out"/>
        <c:minorTickMark val="none"/>
        <c:tickLblPos val="nextTo"/>
        <c:crossAx val="616625056"/>
        <c:crosses val="autoZero"/>
        <c:auto val="1"/>
        <c:lblOffset val="100"/>
        <c:baseTimeUnit val="months"/>
      </c:dateAx>
      <c:valAx>
        <c:axId val="616625056"/>
        <c:scaling>
          <c:orientation val="minMax"/>
        </c:scaling>
        <c:delete val="0"/>
        <c:axPos val="r"/>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16624496"/>
        <c:crosses val="max"/>
        <c:crossBetween val="between"/>
        <c:majorUnit val="100000"/>
      </c:valAx>
      <c:spPr>
        <a:noFill/>
        <a:ln w="25400">
          <a:noFill/>
        </a:ln>
      </c:spPr>
    </c:plotArea>
    <c:plotVisOnly val="1"/>
    <c:dispBlanksAs val="zero"/>
    <c:showDLblsOverMax val="0"/>
  </c:chart>
  <c:spPr>
    <a:solidFill>
      <a:schemeClr val="bg1"/>
    </a:solidFill>
    <a:ln w="9525" cap="flat" cmpd="sng" algn="ctr">
      <a:noFill/>
      <a:round/>
    </a:ln>
    <a:effectLst/>
  </c:spPr>
  <c:txPr>
    <a:bodyPr/>
    <a:lstStyle/>
    <a:p>
      <a:pPr>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dirty="0" smtClean="0">
                <a:latin typeface="Gill Sans MT" panose="020B0502020104020203" pitchFamily="34" charset="0"/>
              </a:rPr>
              <a:t>Housing:  Vacancy </a:t>
            </a:r>
            <a:r>
              <a:rPr lang="en-US" sz="3200" dirty="0">
                <a:latin typeface="Gill Sans MT" panose="020B0502020104020203" pitchFamily="34" charset="0"/>
              </a:rPr>
              <a:t>Rates for Rental Units</a:t>
            </a:r>
          </a:p>
        </c:rich>
      </c:tx>
      <c:overlay val="0"/>
      <c:spPr>
        <a:noFill/>
        <a:ln>
          <a:noFill/>
        </a:ln>
        <a:effectLst/>
      </c:spPr>
    </c:title>
    <c:autoTitleDeleted val="0"/>
    <c:plotArea>
      <c:layout>
        <c:manualLayout>
          <c:layoutTarget val="inner"/>
          <c:xMode val="edge"/>
          <c:yMode val="edge"/>
          <c:x val="5.3830685967317701E-2"/>
          <c:y val="8.759573007256663E-2"/>
          <c:w val="0.89149511117921809"/>
          <c:h val="0.84178035470126034"/>
        </c:manualLayout>
      </c:layout>
      <c:lineChart>
        <c:grouping val="standard"/>
        <c:varyColors val="0"/>
        <c:ser>
          <c:idx val="0"/>
          <c:order val="0"/>
          <c:tx>
            <c:strRef>
              <c:f>Sheet1!$B$4</c:f>
              <c:strCache>
                <c:ptCount val="1"/>
                <c:pt idx="0">
                  <c:v>1 unit</c:v>
                </c:pt>
              </c:strCache>
            </c:strRef>
          </c:tx>
          <c:spPr>
            <a:ln w="28575" cap="rnd">
              <a:solidFill>
                <a:srgbClr val="00B0F0"/>
              </a:solidFill>
              <a:round/>
            </a:ln>
            <a:effectLst/>
          </c:spPr>
          <c:marker>
            <c:symbol val="none"/>
          </c:marker>
          <c:cat>
            <c:numRef>
              <c:f>Sheet1!$A$5:$A$49</c:f>
              <c:numCache>
                <c:formatCode>General</c:formatCode>
                <c:ptCount val="45"/>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numCache>
            </c:numRef>
          </c:cat>
          <c:val>
            <c:numRef>
              <c:f>Sheet1!$B$5:$B$49</c:f>
              <c:numCache>
                <c:formatCode>0.0</c:formatCode>
                <c:ptCount val="45"/>
                <c:pt idx="1">
                  <c:v>3.6</c:v>
                </c:pt>
                <c:pt idx="2">
                  <c:v>4</c:v>
                </c:pt>
                <c:pt idx="3">
                  <c:v>4.3</c:v>
                </c:pt>
                <c:pt idx="4">
                  <c:v>3.8</c:v>
                </c:pt>
                <c:pt idx="5">
                  <c:v>3.6</c:v>
                </c:pt>
                <c:pt idx="6">
                  <c:v>3.2</c:v>
                </c:pt>
                <c:pt idx="7">
                  <c:v>3.1</c:v>
                </c:pt>
                <c:pt idx="8">
                  <c:v>3.1</c:v>
                </c:pt>
                <c:pt idx="9">
                  <c:v>3.1</c:v>
                </c:pt>
                <c:pt idx="10">
                  <c:v>3.4</c:v>
                </c:pt>
                <c:pt idx="11">
                  <c:v>3.3</c:v>
                </c:pt>
                <c:pt idx="12">
                  <c:v>3.6</c:v>
                </c:pt>
                <c:pt idx="13">
                  <c:v>3.7</c:v>
                </c:pt>
                <c:pt idx="14">
                  <c:v>3.8</c:v>
                </c:pt>
                <c:pt idx="15">
                  <c:v>3.8</c:v>
                </c:pt>
                <c:pt idx="16">
                  <c:v>3.9</c:v>
                </c:pt>
                <c:pt idx="17">
                  <c:v>4</c:v>
                </c:pt>
                <c:pt idx="18">
                  <c:v>3.6</c:v>
                </c:pt>
                <c:pt idx="19">
                  <c:v>3.5</c:v>
                </c:pt>
                <c:pt idx="20">
                  <c:v>4</c:v>
                </c:pt>
                <c:pt idx="21">
                  <c:v>3.9</c:v>
                </c:pt>
                <c:pt idx="22">
                  <c:v>3.9</c:v>
                </c:pt>
                <c:pt idx="23">
                  <c:v>3.8</c:v>
                </c:pt>
                <c:pt idx="24">
                  <c:v>4.5</c:v>
                </c:pt>
                <c:pt idx="25">
                  <c:v>5.4</c:v>
                </c:pt>
                <c:pt idx="26">
                  <c:v>5.5</c:v>
                </c:pt>
                <c:pt idx="27">
                  <c:v>5.8</c:v>
                </c:pt>
                <c:pt idx="28">
                  <c:v>6.3</c:v>
                </c:pt>
                <c:pt idx="29">
                  <c:v>7.3</c:v>
                </c:pt>
                <c:pt idx="30">
                  <c:v>7.1</c:v>
                </c:pt>
                <c:pt idx="31">
                  <c:v>7.9</c:v>
                </c:pt>
                <c:pt idx="32">
                  <c:v>8.1</c:v>
                </c:pt>
                <c:pt idx="33">
                  <c:v>8.4</c:v>
                </c:pt>
                <c:pt idx="34">
                  <c:v>9</c:v>
                </c:pt>
                <c:pt idx="35">
                  <c:v>9.9</c:v>
                </c:pt>
                <c:pt idx="36">
                  <c:v>9.8000000000000007</c:v>
                </c:pt>
                <c:pt idx="37">
                  <c:v>9.6</c:v>
                </c:pt>
                <c:pt idx="38">
                  <c:v>9.8000000000000007</c:v>
                </c:pt>
                <c:pt idx="39">
                  <c:v>9.8000000000000007</c:v>
                </c:pt>
                <c:pt idx="40">
                  <c:v>9.6</c:v>
                </c:pt>
                <c:pt idx="41">
                  <c:v>8.9</c:v>
                </c:pt>
                <c:pt idx="42">
                  <c:v>8.5</c:v>
                </c:pt>
                <c:pt idx="43">
                  <c:v>7.9</c:v>
                </c:pt>
                <c:pt idx="44">
                  <c:v>7.3</c:v>
                </c:pt>
              </c:numCache>
            </c:numRef>
          </c:val>
          <c:smooth val="0"/>
        </c:ser>
        <c:ser>
          <c:idx val="1"/>
          <c:order val="1"/>
          <c:tx>
            <c:strRef>
              <c:f>Sheet1!$C$4</c:f>
              <c:strCache>
                <c:ptCount val="1"/>
                <c:pt idx="0">
                  <c:v>2  or more units</c:v>
                </c:pt>
              </c:strCache>
            </c:strRef>
          </c:tx>
          <c:spPr>
            <a:ln w="28575" cap="rnd">
              <a:solidFill>
                <a:srgbClr val="C00000"/>
              </a:solidFill>
              <a:round/>
            </a:ln>
            <a:effectLst/>
          </c:spPr>
          <c:marker>
            <c:symbol val="none"/>
          </c:marker>
          <c:cat>
            <c:numRef>
              <c:f>Sheet1!$A$5:$A$49</c:f>
              <c:numCache>
                <c:formatCode>General</c:formatCode>
                <c:ptCount val="45"/>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numCache>
            </c:numRef>
          </c:cat>
          <c:val>
            <c:numRef>
              <c:f>Sheet1!$C$5:$C$49</c:f>
              <c:numCache>
                <c:formatCode>0.0</c:formatCode>
                <c:ptCount val="45"/>
                <c:pt idx="1">
                  <c:v>6.4</c:v>
                </c:pt>
                <c:pt idx="2">
                  <c:v>7</c:v>
                </c:pt>
                <c:pt idx="3">
                  <c:v>7</c:v>
                </c:pt>
                <c:pt idx="4">
                  <c:v>7.5</c:v>
                </c:pt>
                <c:pt idx="5">
                  <c:v>7.3</c:v>
                </c:pt>
                <c:pt idx="6">
                  <c:v>6.8</c:v>
                </c:pt>
                <c:pt idx="7">
                  <c:v>6.4</c:v>
                </c:pt>
                <c:pt idx="8">
                  <c:v>6.1</c:v>
                </c:pt>
                <c:pt idx="9">
                  <c:v>5.9</c:v>
                </c:pt>
                <c:pt idx="10">
                  <c:v>6.4</c:v>
                </c:pt>
                <c:pt idx="11">
                  <c:v>6</c:v>
                </c:pt>
                <c:pt idx="12">
                  <c:v>6.2</c:v>
                </c:pt>
                <c:pt idx="13">
                  <c:v>6.7</c:v>
                </c:pt>
                <c:pt idx="14">
                  <c:v>7</c:v>
                </c:pt>
                <c:pt idx="15">
                  <c:v>7.9</c:v>
                </c:pt>
                <c:pt idx="16">
                  <c:v>9.1999999999999993</c:v>
                </c:pt>
                <c:pt idx="17">
                  <c:v>9.6999999999999993</c:v>
                </c:pt>
                <c:pt idx="18">
                  <c:v>9.8000000000000007</c:v>
                </c:pt>
                <c:pt idx="19">
                  <c:v>9</c:v>
                </c:pt>
                <c:pt idx="20">
                  <c:v>9</c:v>
                </c:pt>
                <c:pt idx="21">
                  <c:v>9.4</c:v>
                </c:pt>
                <c:pt idx="22">
                  <c:v>9.3000000000000007</c:v>
                </c:pt>
                <c:pt idx="23">
                  <c:v>9.4</c:v>
                </c:pt>
                <c:pt idx="24">
                  <c:v>9.1</c:v>
                </c:pt>
                <c:pt idx="25">
                  <c:v>9</c:v>
                </c:pt>
                <c:pt idx="26">
                  <c:v>9.1999999999999993</c:v>
                </c:pt>
                <c:pt idx="27">
                  <c:v>9</c:v>
                </c:pt>
                <c:pt idx="28">
                  <c:v>9</c:v>
                </c:pt>
                <c:pt idx="29">
                  <c:v>8.6999999999999993</c:v>
                </c:pt>
                <c:pt idx="30">
                  <c:v>8.6</c:v>
                </c:pt>
                <c:pt idx="31">
                  <c:v>8.9</c:v>
                </c:pt>
                <c:pt idx="32">
                  <c:v>9.6999999999999993</c:v>
                </c:pt>
                <c:pt idx="33">
                  <c:v>10.7</c:v>
                </c:pt>
                <c:pt idx="34">
                  <c:v>11.1</c:v>
                </c:pt>
                <c:pt idx="35">
                  <c:v>10</c:v>
                </c:pt>
                <c:pt idx="36">
                  <c:v>9.9</c:v>
                </c:pt>
                <c:pt idx="37">
                  <c:v>10</c:v>
                </c:pt>
                <c:pt idx="38">
                  <c:v>10.4</c:v>
                </c:pt>
                <c:pt idx="39" formatCode="General">
                  <c:v>11.3</c:v>
                </c:pt>
                <c:pt idx="40">
                  <c:v>10.8</c:v>
                </c:pt>
                <c:pt idx="41">
                  <c:v>10</c:v>
                </c:pt>
                <c:pt idx="42">
                  <c:v>9</c:v>
                </c:pt>
                <c:pt idx="43">
                  <c:v>8.8000000000000007</c:v>
                </c:pt>
                <c:pt idx="44">
                  <c:v>7.9</c:v>
                </c:pt>
              </c:numCache>
            </c:numRef>
          </c:val>
          <c:smooth val="0"/>
        </c:ser>
        <c:ser>
          <c:idx val="2"/>
          <c:order val="2"/>
          <c:tx>
            <c:strRef>
              <c:f>Sheet1!$D$4</c:f>
              <c:strCache>
                <c:ptCount val="1"/>
                <c:pt idx="0">
                  <c:v>5 or more units</c:v>
                </c:pt>
              </c:strCache>
            </c:strRef>
          </c:tx>
          <c:spPr>
            <a:ln w="28575" cap="rnd">
              <a:solidFill>
                <a:sysClr val="window" lastClr="FFFFFF">
                  <a:lumMod val="65000"/>
                </a:sysClr>
              </a:solidFill>
              <a:round/>
            </a:ln>
            <a:effectLst/>
          </c:spPr>
          <c:marker>
            <c:symbol val="none"/>
          </c:marker>
          <c:cat>
            <c:numRef>
              <c:f>Sheet1!$A$5:$A$49</c:f>
              <c:numCache>
                <c:formatCode>General</c:formatCode>
                <c:ptCount val="45"/>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numCache>
            </c:numRef>
          </c:cat>
          <c:val>
            <c:numRef>
              <c:f>Sheet1!$D$5:$D$49</c:f>
              <c:numCache>
                <c:formatCode>0.0</c:formatCode>
                <c:ptCount val="45"/>
                <c:pt idx="1">
                  <c:v>7.9</c:v>
                </c:pt>
                <c:pt idx="2">
                  <c:v>8.3000000000000007</c:v>
                </c:pt>
                <c:pt idx="3">
                  <c:v>8.1</c:v>
                </c:pt>
                <c:pt idx="4">
                  <c:v>8.8000000000000007</c:v>
                </c:pt>
                <c:pt idx="5">
                  <c:v>8.3000000000000007</c:v>
                </c:pt>
                <c:pt idx="6">
                  <c:v>7.8</c:v>
                </c:pt>
                <c:pt idx="7">
                  <c:v>7.1</c:v>
                </c:pt>
                <c:pt idx="8">
                  <c:v>6.7</c:v>
                </c:pt>
                <c:pt idx="9">
                  <c:v>6.6</c:v>
                </c:pt>
                <c:pt idx="10">
                  <c:v>7.1</c:v>
                </c:pt>
                <c:pt idx="11">
                  <c:v>6.4</c:v>
                </c:pt>
                <c:pt idx="12">
                  <c:v>6.5</c:v>
                </c:pt>
                <c:pt idx="13">
                  <c:v>7.1</c:v>
                </c:pt>
                <c:pt idx="14">
                  <c:v>7.5</c:v>
                </c:pt>
                <c:pt idx="15">
                  <c:v>8.8000000000000007</c:v>
                </c:pt>
                <c:pt idx="16">
                  <c:v>10.4</c:v>
                </c:pt>
                <c:pt idx="17">
                  <c:v>11.2</c:v>
                </c:pt>
                <c:pt idx="18">
                  <c:v>11.4</c:v>
                </c:pt>
                <c:pt idx="19">
                  <c:v>10.3</c:v>
                </c:pt>
                <c:pt idx="20">
                  <c:v>9.5</c:v>
                </c:pt>
                <c:pt idx="21">
                  <c:v>10.4</c:v>
                </c:pt>
                <c:pt idx="22">
                  <c:v>10.1</c:v>
                </c:pt>
                <c:pt idx="23">
                  <c:v>10.3</c:v>
                </c:pt>
                <c:pt idx="24">
                  <c:v>9.8000000000000007</c:v>
                </c:pt>
                <c:pt idx="25">
                  <c:v>9.5</c:v>
                </c:pt>
                <c:pt idx="26">
                  <c:v>9.6</c:v>
                </c:pt>
                <c:pt idx="27">
                  <c:v>9.1</c:v>
                </c:pt>
                <c:pt idx="28">
                  <c:v>9.4</c:v>
                </c:pt>
                <c:pt idx="29">
                  <c:v>8.9</c:v>
                </c:pt>
                <c:pt idx="30">
                  <c:v>9.1</c:v>
                </c:pt>
                <c:pt idx="31">
                  <c:v>9.6</c:v>
                </c:pt>
                <c:pt idx="32">
                  <c:v>10.5</c:v>
                </c:pt>
                <c:pt idx="33">
                  <c:v>11.4</c:v>
                </c:pt>
                <c:pt idx="34">
                  <c:v>11.7</c:v>
                </c:pt>
                <c:pt idx="35">
                  <c:v>10.4</c:v>
                </c:pt>
                <c:pt idx="36">
                  <c:v>10.199999999999999</c:v>
                </c:pt>
                <c:pt idx="37">
                  <c:v>10.3</c:v>
                </c:pt>
                <c:pt idx="38">
                  <c:v>10.8</c:v>
                </c:pt>
                <c:pt idx="39" formatCode="General">
                  <c:v>12.3</c:v>
                </c:pt>
                <c:pt idx="40">
                  <c:v>11.6</c:v>
                </c:pt>
                <c:pt idx="41">
                  <c:v>10.3</c:v>
                </c:pt>
                <c:pt idx="42">
                  <c:v>9.3000000000000007</c:v>
                </c:pt>
                <c:pt idx="43">
                  <c:v>9.1</c:v>
                </c:pt>
                <c:pt idx="44">
                  <c:v>8.3000000000000007</c:v>
                </c:pt>
              </c:numCache>
            </c:numRef>
          </c:val>
          <c:smooth val="0"/>
        </c:ser>
        <c:dLbls>
          <c:showLegendKey val="0"/>
          <c:showVal val="0"/>
          <c:showCatName val="0"/>
          <c:showSerName val="0"/>
          <c:showPercent val="0"/>
          <c:showBubbleSize val="0"/>
        </c:dLbls>
        <c:smooth val="0"/>
        <c:axId val="616628416"/>
        <c:axId val="616628976"/>
      </c:lineChart>
      <c:catAx>
        <c:axId val="616628416"/>
        <c:scaling>
          <c:orientation val="minMax"/>
        </c:scaling>
        <c:delete val="0"/>
        <c:axPos val="b"/>
        <c:numFmt formatCode="General"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16628976"/>
        <c:crosses val="autoZero"/>
        <c:auto val="1"/>
        <c:lblAlgn val="ctr"/>
        <c:lblOffset val="100"/>
        <c:tickLblSkip val="4"/>
        <c:noMultiLvlLbl val="0"/>
      </c:catAx>
      <c:valAx>
        <c:axId val="616628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16628416"/>
        <c:crosses val="autoZero"/>
        <c:crossBetween val="between"/>
      </c:valAx>
      <c:spPr>
        <a:noFill/>
        <a:ln w="25400">
          <a:noFill/>
        </a:ln>
      </c:spPr>
    </c:plotArea>
    <c:legend>
      <c:legendPos val="r"/>
      <c:layout>
        <c:manualLayout>
          <c:xMode val="edge"/>
          <c:yMode val="edge"/>
          <c:x val="0.6619717432228438"/>
          <c:y val="0.57053429439940617"/>
          <c:w val="0.17662782027159166"/>
          <c:h val="0.13887856433638202"/>
        </c:manualLayout>
      </c:layout>
      <c:overlay val="0"/>
      <c:txPr>
        <a:bodyPr/>
        <a:lstStyle/>
        <a:p>
          <a:pPr>
            <a:defRPr sz="1400" baseline="0"/>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b="1" i="0" u="none" strike="noStrike" baseline="0">
                <a:solidFill>
                  <a:srgbClr val="000000"/>
                </a:solidFill>
                <a:latin typeface="Gill Sans MT"/>
                <a:ea typeface="Gill Sans MT"/>
                <a:cs typeface="Gill Sans MT"/>
              </a:defRPr>
            </a:pPr>
            <a:r>
              <a:rPr lang="en-US" sz="2400" b="0" dirty="0"/>
              <a:t>Foreclosure Rate per 1,000 Housing Units</a:t>
            </a:r>
          </a:p>
        </c:rich>
      </c:tx>
      <c:layout>
        <c:manualLayout>
          <c:xMode val="edge"/>
          <c:yMode val="edge"/>
          <c:x val="0.21152777777777779"/>
          <c:y val="0"/>
        </c:manualLayout>
      </c:layout>
      <c:overlay val="0"/>
      <c:spPr>
        <a:noFill/>
        <a:ln w="25400">
          <a:noFill/>
        </a:ln>
      </c:spPr>
    </c:title>
    <c:autoTitleDeleted val="0"/>
    <c:plotArea>
      <c:layout>
        <c:manualLayout>
          <c:layoutTarget val="inner"/>
          <c:xMode val="edge"/>
          <c:yMode val="edge"/>
          <c:x val="8.7680355160932297E-2"/>
          <c:y val="7.01468189233279E-2"/>
          <c:w val="0.88852209098862645"/>
          <c:h val="0.8242345724226332"/>
        </c:manualLayout>
      </c:layout>
      <c:lineChart>
        <c:grouping val="standard"/>
        <c:varyColors val="0"/>
        <c:ser>
          <c:idx val="0"/>
          <c:order val="0"/>
          <c:tx>
            <c:strRef>
              <c:f>newnorth!$G$2</c:f>
              <c:strCache>
                <c:ptCount val="1"/>
                <c:pt idx="0">
                  <c:v>La Crosse</c:v>
                </c:pt>
              </c:strCache>
            </c:strRef>
          </c:tx>
          <c:spPr>
            <a:ln w="25400">
              <a:solidFill>
                <a:sysClr val="windowText" lastClr="000000"/>
              </a:solidFill>
              <a:prstDash val="solid"/>
            </a:ln>
          </c:spPr>
          <c:marker>
            <c:symbol val="diamond"/>
            <c:size val="6"/>
            <c:spPr>
              <a:solidFill>
                <a:srgbClr val="C0C0C0"/>
              </a:solidFill>
              <a:ln>
                <a:solidFill>
                  <a:srgbClr val="FF0000"/>
                </a:solidFill>
                <a:prstDash val="solid"/>
              </a:ln>
            </c:spPr>
          </c:marker>
          <c:cat>
            <c:numRef>
              <c:f>newnorth!$B$13:$B$27</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newnorth!$G$13:$G$27</c:f>
              <c:numCache>
                <c:formatCode>0.00</c:formatCode>
                <c:ptCount val="15"/>
                <c:pt idx="0">
                  <c:v>1.6119577960140681</c:v>
                </c:pt>
                <c:pt idx="1">
                  <c:v>2.2818623346173168</c:v>
                </c:pt>
                <c:pt idx="2">
                  <c:v>3.0355049405459722</c:v>
                </c:pt>
                <c:pt idx="3">
                  <c:v>3.2029810751967842</c:v>
                </c:pt>
                <c:pt idx="4">
                  <c:v>2.6168146039189417</c:v>
                </c:pt>
                <c:pt idx="5">
                  <c:v>2.8889633227265112</c:v>
                </c:pt>
                <c:pt idx="6">
                  <c:v>4.2706414335957126</c:v>
                </c:pt>
                <c:pt idx="7">
                  <c:v>5.003349522693016</c:v>
                </c:pt>
                <c:pt idx="8">
                  <c:v>5.128956623681125</c:v>
                </c:pt>
                <c:pt idx="9">
                  <c:v>5.505777926645453</c:v>
                </c:pt>
                <c:pt idx="10">
                  <c:v>5.1080221068497744</c:v>
                </c:pt>
                <c:pt idx="11">
                  <c:v>5.589515993970859</c:v>
                </c:pt>
                <c:pt idx="12">
                  <c:v>5.8197956791157264</c:v>
                </c:pt>
                <c:pt idx="13">
                  <c:v>3.9566236811254392</c:v>
                </c:pt>
                <c:pt idx="14">
                  <c:v>2.5958800870875898</c:v>
                </c:pt>
              </c:numCache>
            </c:numRef>
          </c:val>
          <c:smooth val="0"/>
        </c:ser>
        <c:ser>
          <c:idx val="1"/>
          <c:order val="1"/>
          <c:tx>
            <c:strRef>
              <c:f>newnorth!$H$2</c:f>
              <c:strCache>
                <c:ptCount val="1"/>
                <c:pt idx="0">
                  <c:v>Brown</c:v>
                </c:pt>
              </c:strCache>
            </c:strRef>
          </c:tx>
          <c:spPr>
            <a:ln w="25400">
              <a:solidFill>
                <a:srgbClr val="339966"/>
              </a:solidFill>
              <a:prstDash val="solid"/>
            </a:ln>
          </c:spPr>
          <c:marker>
            <c:symbol val="square"/>
            <c:size val="6"/>
            <c:spPr>
              <a:solidFill>
                <a:srgbClr val="C0C0C0"/>
              </a:solidFill>
              <a:ln>
                <a:solidFill>
                  <a:srgbClr val="339966"/>
                </a:solidFill>
                <a:prstDash val="solid"/>
              </a:ln>
            </c:spPr>
          </c:marker>
          <c:cat>
            <c:numRef>
              <c:f>newnorth!$B$13:$B$27</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newnorth!$H$13:$H$27</c:f>
              <c:numCache>
                <c:formatCode>0.00</c:formatCode>
                <c:ptCount val="15"/>
                <c:pt idx="0">
                  <c:v>0.95899566998924757</c:v>
                </c:pt>
                <c:pt idx="1">
                  <c:v>1.4820842172561102</c:v>
                </c:pt>
                <c:pt idx="2">
                  <c:v>1.7823757906870865</c:v>
                </c:pt>
                <c:pt idx="3">
                  <c:v>2.0148595894723584</c:v>
                </c:pt>
                <c:pt idx="4">
                  <c:v>1.7823757906870865</c:v>
                </c:pt>
                <c:pt idx="5">
                  <c:v>1.7048811910919959</c:v>
                </c:pt>
                <c:pt idx="6">
                  <c:v>2.6445032111824709</c:v>
                </c:pt>
                <c:pt idx="7">
                  <c:v>2.8673001850183568</c:v>
                </c:pt>
                <c:pt idx="8">
                  <c:v>3.0319762091579245</c:v>
                </c:pt>
                <c:pt idx="9">
                  <c:v>3.1094708087530152</c:v>
                </c:pt>
                <c:pt idx="10">
                  <c:v>3.4388228570321506</c:v>
                </c:pt>
                <c:pt idx="11">
                  <c:v>3.0029157343097652</c:v>
                </c:pt>
                <c:pt idx="12">
                  <c:v>3.4969438067284684</c:v>
                </c:pt>
                <c:pt idx="13">
                  <c:v>3.0900971588542423</c:v>
                </c:pt>
                <c:pt idx="14">
                  <c:v>2.421706237346585</c:v>
                </c:pt>
              </c:numCache>
            </c:numRef>
          </c:val>
          <c:smooth val="0"/>
        </c:ser>
        <c:ser>
          <c:idx val="2"/>
          <c:order val="2"/>
          <c:tx>
            <c:strRef>
              <c:f>newnorth!$I$2</c:f>
              <c:strCache>
                <c:ptCount val="1"/>
                <c:pt idx="0">
                  <c:v>Outagamie</c:v>
                </c:pt>
              </c:strCache>
            </c:strRef>
          </c:tx>
          <c:spPr>
            <a:ln w="25400">
              <a:solidFill>
                <a:srgbClr val="FF6600"/>
              </a:solidFill>
              <a:prstDash val="solid"/>
            </a:ln>
          </c:spPr>
          <c:marker>
            <c:symbol val="circle"/>
            <c:size val="6"/>
            <c:spPr>
              <a:solidFill>
                <a:srgbClr val="C0C0C0"/>
              </a:solidFill>
              <a:ln>
                <a:solidFill>
                  <a:srgbClr val="FF6600"/>
                </a:solidFill>
                <a:prstDash val="solid"/>
              </a:ln>
            </c:spPr>
          </c:marker>
          <c:cat>
            <c:numRef>
              <c:f>newnorth!$B$13:$B$27</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newnorth!$I$13:$I$27</c:f>
              <c:numCache>
                <c:formatCode>0.00</c:formatCode>
                <c:ptCount val="15"/>
                <c:pt idx="0">
                  <c:v>1.6971079611056241</c:v>
                </c:pt>
                <c:pt idx="1">
                  <c:v>2.0587867069150194</c:v>
                </c:pt>
                <c:pt idx="2">
                  <c:v>2.2535368008123862</c:v>
                </c:pt>
                <c:pt idx="3">
                  <c:v>2.78214419853381</c:v>
                </c:pt>
                <c:pt idx="4">
                  <c:v>2.5595726626511053</c:v>
                </c:pt>
                <c:pt idx="5">
                  <c:v>2.8377870825044864</c:v>
                </c:pt>
                <c:pt idx="6">
                  <c:v>3.5333231321379386</c:v>
                </c:pt>
                <c:pt idx="7">
                  <c:v>3.2968408752625646</c:v>
                </c:pt>
                <c:pt idx="8">
                  <c:v>3.7002517840499674</c:v>
                </c:pt>
                <c:pt idx="9">
                  <c:v>3.8950018779473341</c:v>
                </c:pt>
                <c:pt idx="10">
                  <c:v>4.2705913447493984</c:v>
                </c:pt>
                <c:pt idx="11">
                  <c:v>3.5472338531306078</c:v>
                </c:pt>
                <c:pt idx="12">
                  <c:v>4.9243952314048443</c:v>
                </c:pt>
                <c:pt idx="13">
                  <c:v>3.8810911569546653</c:v>
                </c:pt>
                <c:pt idx="14">
                  <c:v>3.1160015023578671</c:v>
                </c:pt>
              </c:numCache>
            </c:numRef>
          </c:val>
          <c:smooth val="0"/>
        </c:ser>
        <c:ser>
          <c:idx val="3"/>
          <c:order val="3"/>
          <c:tx>
            <c:strRef>
              <c:f>newnorth!$J$2</c:f>
              <c:strCache>
                <c:ptCount val="1"/>
                <c:pt idx="0">
                  <c:v>Winnebago</c:v>
                </c:pt>
              </c:strCache>
            </c:strRef>
          </c:tx>
          <c:spPr>
            <a:ln w="25400">
              <a:solidFill>
                <a:sysClr val="window" lastClr="FFFFFF">
                  <a:lumMod val="65000"/>
                </a:sysClr>
              </a:solidFill>
              <a:prstDash val="solid"/>
            </a:ln>
          </c:spPr>
          <c:marker>
            <c:symbol val="triangle"/>
            <c:size val="6"/>
            <c:spPr>
              <a:solidFill>
                <a:srgbClr val="C0C0C0"/>
              </a:solidFill>
              <a:ln>
                <a:solidFill>
                  <a:srgbClr val="333333"/>
                </a:solidFill>
                <a:prstDash val="solid"/>
              </a:ln>
            </c:spPr>
          </c:marker>
          <c:cat>
            <c:numRef>
              <c:f>newnorth!$B$13:$B$27</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newnorth!$J$13:$J$27</c:f>
              <c:numCache>
                <c:formatCode>0.00</c:formatCode>
                <c:ptCount val="15"/>
                <c:pt idx="0">
                  <c:v>2.021300323408052</c:v>
                </c:pt>
                <c:pt idx="1">
                  <c:v>2.2164603546336568</c:v>
                </c:pt>
                <c:pt idx="2">
                  <c:v>2.969220475075276</c:v>
                </c:pt>
                <c:pt idx="3">
                  <c:v>3.4431805509088882</c:v>
                </c:pt>
                <c:pt idx="4">
                  <c:v>3.5965205754432921</c:v>
                </c:pt>
                <c:pt idx="5">
                  <c:v>3.0389204862272776</c:v>
                </c:pt>
                <c:pt idx="6">
                  <c:v>3.9032006245120998</c:v>
                </c:pt>
                <c:pt idx="7">
                  <c:v>4.0147206423553028</c:v>
                </c:pt>
                <c:pt idx="8">
                  <c:v>4.5723207315713168</c:v>
                </c:pt>
                <c:pt idx="9">
                  <c:v>4.3911007025761117</c:v>
                </c:pt>
                <c:pt idx="10">
                  <c:v>4.4608007137281138</c:v>
                </c:pt>
                <c:pt idx="11">
                  <c:v>3.9450206312033012</c:v>
                </c:pt>
                <c:pt idx="12">
                  <c:v>5.5202408832385412</c:v>
                </c:pt>
                <c:pt idx="13">
                  <c:v>4.2795806847329096</c:v>
                </c:pt>
                <c:pt idx="14">
                  <c:v>3.1922605107616819</c:v>
                </c:pt>
              </c:numCache>
            </c:numRef>
          </c:val>
          <c:smooth val="0"/>
        </c:ser>
        <c:dLbls>
          <c:showLegendKey val="0"/>
          <c:showVal val="0"/>
          <c:showCatName val="0"/>
          <c:showSerName val="0"/>
          <c:showPercent val="0"/>
          <c:showBubbleSize val="0"/>
        </c:dLbls>
        <c:marker val="1"/>
        <c:smooth val="0"/>
        <c:axId val="616632896"/>
        <c:axId val="616633456"/>
      </c:lineChart>
      <c:catAx>
        <c:axId val="616632896"/>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Gill Sans MT"/>
                <a:ea typeface="Gill Sans MT"/>
                <a:cs typeface="Gill Sans MT"/>
              </a:defRPr>
            </a:pPr>
            <a:endParaRPr lang="en-US"/>
          </a:p>
        </c:txPr>
        <c:crossAx val="616633456"/>
        <c:crosses val="autoZero"/>
        <c:auto val="1"/>
        <c:lblAlgn val="ctr"/>
        <c:lblOffset val="100"/>
        <c:tickLblSkip val="2"/>
        <c:tickMarkSkip val="1"/>
        <c:noMultiLvlLbl val="0"/>
      </c:catAx>
      <c:valAx>
        <c:axId val="616633456"/>
        <c:scaling>
          <c:orientation val="minMax"/>
        </c:scaling>
        <c:delete val="0"/>
        <c:axPos val="l"/>
        <c:majorGridlines>
          <c:spPr>
            <a:ln w="3175">
              <a:solidFill>
                <a:srgbClr val="C0C0C0"/>
              </a:solidFill>
              <a:prstDash val="solid"/>
            </a:ln>
          </c:spPr>
        </c:majorGridlines>
        <c:numFmt formatCode="_(* #,##0.0_);_(* \(#,##0.0\);_(* &quot;-&quot;??_);_(@_)" sourceLinked="0"/>
        <c:majorTickMark val="out"/>
        <c:minorTickMark val="none"/>
        <c:tickLblPos val="nextTo"/>
        <c:spPr>
          <a:ln w="9525">
            <a:noFill/>
          </a:ln>
        </c:spPr>
        <c:txPr>
          <a:bodyPr rot="0" vert="horz"/>
          <a:lstStyle/>
          <a:p>
            <a:pPr>
              <a:defRPr sz="1600" b="0" i="0" u="none" strike="noStrike" baseline="0">
                <a:solidFill>
                  <a:srgbClr val="000000"/>
                </a:solidFill>
                <a:latin typeface="Gill Sans MT"/>
                <a:ea typeface="Gill Sans MT"/>
                <a:cs typeface="Gill Sans MT"/>
              </a:defRPr>
            </a:pPr>
            <a:endParaRPr lang="en-US"/>
          </a:p>
        </c:txPr>
        <c:crossAx val="616632896"/>
        <c:crosses val="autoZero"/>
        <c:crossBetween val="between"/>
      </c:valAx>
      <c:spPr>
        <a:noFill/>
        <a:ln w="25400">
          <a:noFill/>
        </a:ln>
      </c:spPr>
    </c:plotArea>
    <c:legend>
      <c:legendPos val="r"/>
      <c:layout>
        <c:manualLayout>
          <c:xMode val="edge"/>
          <c:yMode val="edge"/>
          <c:x val="0.58230358705161855"/>
          <c:y val="0.6013535287255759"/>
          <c:w val="0.23660739282589671"/>
          <c:h val="0.23164771070282886"/>
        </c:manualLayout>
      </c:layout>
      <c:overlay val="0"/>
      <c:spPr>
        <a:solidFill>
          <a:srgbClr val="FFFFFF"/>
        </a:solidFill>
        <a:ln w="25400">
          <a:noFill/>
        </a:ln>
      </c:spPr>
      <c:txPr>
        <a:bodyPr/>
        <a:lstStyle/>
        <a:p>
          <a:pPr>
            <a:defRPr sz="1400" b="0" i="0" u="none" strike="noStrike" baseline="0">
              <a:solidFill>
                <a:srgbClr val="000000"/>
              </a:solidFill>
              <a:latin typeface="Gill Sans MT"/>
              <a:ea typeface="Gill Sans MT"/>
              <a:cs typeface="Gill Sans MT"/>
            </a:defRPr>
          </a:pPr>
          <a:endParaRPr lang="en-US"/>
        </a:p>
      </c:txPr>
    </c:legend>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Gill Sans MT"/>
          <a:ea typeface="Gill Sans MT"/>
          <a:cs typeface="Gill Sans MT"/>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0.92206</cdr:x>
      <cdr:y>0.53636</cdr:y>
    </cdr:from>
    <cdr:to>
      <cdr:x>1</cdr:x>
      <cdr:y>0.65755</cdr:y>
    </cdr:to>
    <cdr:sp macro="" textlink="">
      <cdr:nvSpPr>
        <cdr:cNvPr id="2" name="TextBox 1"/>
        <cdr:cNvSpPr txBox="1"/>
      </cdr:nvSpPr>
      <cdr:spPr>
        <a:xfrm xmlns:a="http://schemas.openxmlformats.org/drawingml/2006/main">
          <a:off x="7990649" y="3372401"/>
          <a:ext cx="675449" cy="762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dirty="0" smtClean="0">
              <a:latin typeface="Adobe Ming Std L" panose="02020300000000000000" pitchFamily="18" charset="-128"/>
              <a:ea typeface="Adobe Ming Std L" panose="02020300000000000000" pitchFamily="18" charset="-128"/>
            </a:rPr>
            <a:t>?</a:t>
          </a:r>
          <a:endParaRPr lang="en-US" sz="3200" dirty="0">
            <a:latin typeface="Adobe Ming Std L" panose="02020300000000000000" pitchFamily="18" charset="-128"/>
            <a:ea typeface="Adobe Ming Std L" panose="02020300000000000000" pitchFamily="18"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0.00669</cdr:x>
      <cdr:y>0.40281</cdr:y>
    </cdr:from>
    <cdr:to>
      <cdr:x>0.06835</cdr:x>
      <cdr:y>0.53217</cdr:y>
    </cdr:to>
    <cdr:sp macro="" textlink="">
      <cdr:nvSpPr>
        <cdr:cNvPr id="2" name="TextBox 1"/>
        <cdr:cNvSpPr txBox="1"/>
      </cdr:nvSpPr>
      <cdr:spPr>
        <a:xfrm xmlns:a="http://schemas.openxmlformats.org/drawingml/2006/main" rot="16200000">
          <a:off x="-81142" y="2665593"/>
          <a:ext cx="811396" cy="533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dirty="0">
              <a:latin typeface="Gill Sans MT" pitchFamily="34" charset="0"/>
            </a:rPr>
            <a:t>Trillions</a:t>
          </a:r>
        </a:p>
      </cdr:txBody>
    </cdr:sp>
  </cdr:relSizeAnchor>
</c:userShapes>
</file>

<file path=ppt/drawings/drawing3.xml><?xml version="1.0" encoding="utf-8"?>
<c:userShapes xmlns:c="http://schemas.openxmlformats.org/drawingml/2006/chart">
  <cdr:relSizeAnchor xmlns:cdr="http://schemas.openxmlformats.org/drawingml/2006/chartDrawing">
    <cdr:from>
      <cdr:x>0.8798</cdr:x>
      <cdr:y>0.12195</cdr:y>
    </cdr:from>
    <cdr:to>
      <cdr:x>0.95225</cdr:x>
      <cdr:y>0.16742</cdr:y>
    </cdr:to>
    <cdr:sp macro="" textlink="">
      <cdr:nvSpPr>
        <cdr:cNvPr id="2" name="TextBox 1"/>
        <cdr:cNvSpPr txBox="1"/>
      </cdr:nvSpPr>
      <cdr:spPr>
        <a:xfrm xmlns:a="http://schemas.openxmlformats.org/drawingml/2006/main">
          <a:off x="7620262" y="766655"/>
          <a:ext cx="627519" cy="28584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kern="1200" dirty="0">
              <a:solidFill>
                <a:srgbClr val="000000"/>
              </a:solidFill>
              <a:latin typeface="Gill Sans MT"/>
              <a:ea typeface="Gill Sans MT"/>
              <a:cs typeface="Gill Sans MT"/>
            </a:rPr>
            <a:t>US</a:t>
          </a:r>
        </a:p>
      </cdr:txBody>
    </cdr:sp>
  </cdr:relSizeAnchor>
  <cdr:relSizeAnchor xmlns:cdr="http://schemas.openxmlformats.org/drawingml/2006/chartDrawing">
    <cdr:from>
      <cdr:x>0.87817</cdr:x>
      <cdr:y>0.4255</cdr:y>
    </cdr:from>
    <cdr:to>
      <cdr:x>0.95087</cdr:x>
      <cdr:y>0.46848</cdr:y>
    </cdr:to>
    <cdr:sp macro="" textlink="">
      <cdr:nvSpPr>
        <cdr:cNvPr id="3" name="TextBox 1"/>
        <cdr:cNvSpPr txBox="1"/>
      </cdr:nvSpPr>
      <cdr:spPr>
        <a:xfrm xmlns:a="http://schemas.openxmlformats.org/drawingml/2006/main">
          <a:off x="7606182" y="2674911"/>
          <a:ext cx="629683" cy="27019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kern="1200" dirty="0">
              <a:solidFill>
                <a:srgbClr val="000000"/>
              </a:solidFill>
              <a:latin typeface="Gill Sans MT"/>
              <a:ea typeface="Gill Sans MT"/>
              <a:cs typeface="Gill Sans MT"/>
            </a:rPr>
            <a:t>France</a:t>
          </a:r>
        </a:p>
      </cdr:txBody>
    </cdr:sp>
  </cdr:relSizeAnchor>
  <cdr:relSizeAnchor xmlns:cdr="http://schemas.openxmlformats.org/drawingml/2006/chartDrawing">
    <cdr:from>
      <cdr:x>0.87581</cdr:x>
      <cdr:y>0.28774</cdr:y>
    </cdr:from>
    <cdr:to>
      <cdr:x>0.94852</cdr:x>
      <cdr:y>0.32897</cdr:y>
    </cdr:to>
    <cdr:sp macro="" textlink="">
      <cdr:nvSpPr>
        <cdr:cNvPr id="4" name="TextBox 1"/>
        <cdr:cNvSpPr txBox="1"/>
      </cdr:nvSpPr>
      <cdr:spPr>
        <a:xfrm xmlns:a="http://schemas.openxmlformats.org/drawingml/2006/main">
          <a:off x="7585708" y="1808900"/>
          <a:ext cx="629771" cy="25919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kern="1200" dirty="0">
              <a:solidFill>
                <a:srgbClr val="000000"/>
              </a:solidFill>
              <a:latin typeface="Gill Sans MT"/>
              <a:ea typeface="Gill Sans MT"/>
              <a:cs typeface="Gill Sans MT"/>
            </a:rPr>
            <a:t>Germany</a:t>
          </a:r>
        </a:p>
      </cdr:txBody>
    </cdr:sp>
  </cdr:relSizeAnchor>
  <cdr:relSizeAnchor xmlns:cdr="http://schemas.openxmlformats.org/drawingml/2006/chartDrawing">
    <cdr:from>
      <cdr:x>0.88008</cdr:x>
      <cdr:y>0.76424</cdr:y>
    </cdr:from>
    <cdr:to>
      <cdr:x>0.95253</cdr:x>
      <cdr:y>0.80647</cdr:y>
    </cdr:to>
    <cdr:sp macro="" textlink="">
      <cdr:nvSpPr>
        <cdr:cNvPr id="5" name="TextBox 1"/>
        <cdr:cNvSpPr txBox="1"/>
      </cdr:nvSpPr>
      <cdr:spPr>
        <a:xfrm xmlns:a="http://schemas.openxmlformats.org/drawingml/2006/main">
          <a:off x="7622725" y="4804373"/>
          <a:ext cx="627518" cy="2654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defRPr sz="1800" b="0" i="0" u="none" strike="noStrike" kern="1200" baseline="0">
              <a:solidFill>
                <a:srgbClr val="000000"/>
              </a:solidFill>
              <a:latin typeface="Gill Sans MT"/>
              <a:ea typeface="Gill Sans MT"/>
              <a:cs typeface="Gill Sans MT"/>
            </a:defRPr>
          </a:pPr>
          <a:r>
            <a:rPr lang="en-US" sz="1800" kern="1200" dirty="0">
              <a:solidFill>
                <a:srgbClr val="000000"/>
              </a:solidFill>
              <a:latin typeface="Gill Sans MT"/>
              <a:ea typeface="Gill Sans MT"/>
              <a:cs typeface="Gill Sans MT"/>
            </a:rPr>
            <a:t>Spain</a:t>
          </a:r>
        </a:p>
      </cdr:txBody>
    </cdr:sp>
  </cdr:relSizeAnchor>
  <cdr:relSizeAnchor xmlns:cdr="http://schemas.openxmlformats.org/drawingml/2006/chartDrawing">
    <cdr:from>
      <cdr:x>0.87861</cdr:x>
      <cdr:y>0.838</cdr:y>
    </cdr:from>
    <cdr:to>
      <cdr:x>0.95106</cdr:x>
      <cdr:y>0.88023</cdr:y>
    </cdr:to>
    <cdr:sp macro="" textlink="">
      <cdr:nvSpPr>
        <cdr:cNvPr id="6" name="TextBox 1"/>
        <cdr:cNvSpPr txBox="1"/>
      </cdr:nvSpPr>
      <cdr:spPr>
        <a:xfrm xmlns:a="http://schemas.openxmlformats.org/drawingml/2006/main">
          <a:off x="7610025" y="5268086"/>
          <a:ext cx="627518" cy="26547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defRPr sz="1800" b="0" i="0" u="none" strike="noStrike" kern="1200" baseline="0">
              <a:solidFill>
                <a:srgbClr val="000000"/>
              </a:solidFill>
              <a:latin typeface="Gill Sans MT"/>
              <a:ea typeface="Gill Sans MT"/>
              <a:cs typeface="Gill Sans MT"/>
            </a:defRPr>
          </a:pPr>
          <a:r>
            <a:rPr lang="en-US" sz="1800" kern="1200" dirty="0">
              <a:solidFill>
                <a:srgbClr val="000000"/>
              </a:solidFill>
              <a:latin typeface="Gill Sans MT"/>
              <a:ea typeface="Gill Sans MT"/>
              <a:cs typeface="Gill Sans MT"/>
            </a:rPr>
            <a:t>Italy</a:t>
          </a:r>
        </a:p>
      </cdr:txBody>
    </cdr:sp>
  </cdr:relSizeAnchor>
</c:userShapes>
</file>

<file path=ppt/drawings/drawing4.xml><?xml version="1.0" encoding="utf-8"?>
<c:userShapes xmlns:c="http://schemas.openxmlformats.org/drawingml/2006/chart">
  <cdr:relSizeAnchor xmlns:cdr="http://schemas.openxmlformats.org/drawingml/2006/chartDrawing">
    <cdr:from>
      <cdr:x>0.12579</cdr:x>
      <cdr:y>0.2373</cdr:y>
    </cdr:from>
    <cdr:to>
      <cdr:x>0.43393</cdr:x>
      <cdr:y>0.3275</cdr:y>
    </cdr:to>
    <cdr:sp macro="" textlink="">
      <cdr:nvSpPr>
        <cdr:cNvPr id="2" name="TextBox 1"/>
        <cdr:cNvSpPr txBox="1"/>
      </cdr:nvSpPr>
      <cdr:spPr>
        <a:xfrm xmlns:a="http://schemas.openxmlformats.org/drawingml/2006/main">
          <a:off x="1090145" y="1492066"/>
          <a:ext cx="2670303" cy="5670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a:solidFill>
                <a:srgbClr val="00B0F0"/>
              </a:solidFill>
              <a:latin typeface="Gill Sans MT" panose="020B0502020104020203" pitchFamily="34" charset="0"/>
            </a:rPr>
            <a:t>Total Public</a:t>
          </a:r>
          <a:r>
            <a:rPr lang="en-US" sz="1400" baseline="0">
              <a:solidFill>
                <a:srgbClr val="00B0F0"/>
              </a:solidFill>
              <a:latin typeface="Gill Sans MT" panose="020B0502020104020203" pitchFamily="34" charset="0"/>
            </a:rPr>
            <a:t> Construction Spending</a:t>
          </a:r>
        </a:p>
        <a:p xmlns:a="http://schemas.openxmlformats.org/drawingml/2006/main">
          <a:r>
            <a:rPr lang="en-US" sz="1400" baseline="0">
              <a:solidFill>
                <a:srgbClr val="00B0F0"/>
              </a:solidFill>
              <a:latin typeface="Gill Sans MT" panose="020B0502020104020203" pitchFamily="34" charset="0"/>
            </a:rPr>
            <a:t>Left Axis</a:t>
          </a:r>
          <a:endParaRPr lang="en-US" sz="1400">
            <a:solidFill>
              <a:srgbClr val="00B0F0"/>
            </a:solidFill>
            <a:latin typeface="Gill Sans MT" panose="020B0502020104020203" pitchFamily="34" charset="0"/>
          </a:endParaRPr>
        </a:p>
      </cdr:txBody>
    </cdr:sp>
  </cdr:relSizeAnchor>
  <cdr:relSizeAnchor xmlns:cdr="http://schemas.openxmlformats.org/drawingml/2006/chartDrawing">
    <cdr:from>
      <cdr:x>0.57575</cdr:x>
      <cdr:y>0.58601</cdr:y>
    </cdr:from>
    <cdr:to>
      <cdr:x>0.88388</cdr:x>
      <cdr:y>0.67621</cdr:y>
    </cdr:to>
    <cdr:sp macro="" textlink="">
      <cdr:nvSpPr>
        <cdr:cNvPr id="3" name="TextBox 1"/>
        <cdr:cNvSpPr txBox="1"/>
      </cdr:nvSpPr>
      <cdr:spPr>
        <a:xfrm xmlns:a="http://schemas.openxmlformats.org/drawingml/2006/main">
          <a:off x="4989486" y="3684615"/>
          <a:ext cx="2670303" cy="56709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a:solidFill>
                <a:srgbClr val="C00000"/>
              </a:solidFill>
              <a:latin typeface="Gill Sans MT" panose="020B0502020104020203" pitchFamily="34" charset="0"/>
            </a:rPr>
            <a:t>Total Private </a:t>
          </a:r>
          <a:r>
            <a:rPr lang="en-US" sz="1400" baseline="0">
              <a:solidFill>
                <a:srgbClr val="C00000"/>
              </a:solidFill>
              <a:latin typeface="Gill Sans MT" panose="020B0502020104020203" pitchFamily="34" charset="0"/>
            </a:rPr>
            <a:t>Construction Spending</a:t>
          </a:r>
        </a:p>
        <a:p xmlns:a="http://schemas.openxmlformats.org/drawingml/2006/main">
          <a:r>
            <a:rPr lang="en-US" sz="1400" baseline="0">
              <a:solidFill>
                <a:srgbClr val="C00000"/>
              </a:solidFill>
              <a:latin typeface="Gill Sans MT" panose="020B0502020104020203" pitchFamily="34" charset="0"/>
            </a:rPr>
            <a:t>Right Axis</a:t>
          </a:r>
          <a:endParaRPr lang="en-US" sz="1400">
            <a:solidFill>
              <a:srgbClr val="C00000"/>
            </a:solidFill>
            <a:latin typeface="Gill Sans MT" panose="020B0502020104020203"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0.64067</cdr:x>
      <cdr:y>0.22138</cdr:y>
    </cdr:from>
    <cdr:to>
      <cdr:x>0.74587</cdr:x>
      <cdr:y>0.26087</cdr:y>
    </cdr:to>
    <cdr:sp macro="" textlink="">
      <cdr:nvSpPr>
        <cdr:cNvPr id="5" name="TextBox 4"/>
        <cdr:cNvSpPr txBox="1"/>
      </cdr:nvSpPr>
      <cdr:spPr>
        <a:xfrm xmlns:a="http://schemas.openxmlformats.org/drawingml/2006/main">
          <a:off x="5552604" y="1392536"/>
          <a:ext cx="911748" cy="248403"/>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600" b="1" dirty="0">
              <a:solidFill>
                <a:srgbClr val="C00000"/>
              </a:solidFill>
              <a:latin typeface="Gill Sans MT" pitchFamily="34" charset="0"/>
            </a:rPr>
            <a:t>Phoenix</a:t>
          </a:r>
        </a:p>
      </cdr:txBody>
    </cdr:sp>
  </cdr:relSizeAnchor>
  <cdr:relSizeAnchor xmlns:cdr="http://schemas.openxmlformats.org/drawingml/2006/chartDrawing">
    <cdr:from>
      <cdr:x>0.68464</cdr:x>
      <cdr:y>0.42732</cdr:y>
    </cdr:from>
    <cdr:to>
      <cdr:x>0.78984</cdr:x>
      <cdr:y>0.46606</cdr:y>
    </cdr:to>
    <cdr:sp macro="" textlink="">
      <cdr:nvSpPr>
        <cdr:cNvPr id="6" name="TextBox 1"/>
        <cdr:cNvSpPr txBox="1"/>
      </cdr:nvSpPr>
      <cdr:spPr>
        <a:xfrm xmlns:a="http://schemas.openxmlformats.org/drawingml/2006/main">
          <a:off x="5933604" y="2687936"/>
          <a:ext cx="911749" cy="24368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600" b="1" dirty="0">
              <a:solidFill>
                <a:srgbClr val="00AEEF"/>
              </a:solidFill>
              <a:latin typeface="Gill Sans MT" pitchFamily="34" charset="0"/>
            </a:rPr>
            <a:t>Minneapolis</a:t>
          </a:r>
        </a:p>
      </cdr:txBody>
    </cdr:sp>
  </cdr:relSizeAnchor>
  <cdr:relSizeAnchor xmlns:cdr="http://schemas.openxmlformats.org/drawingml/2006/chartDrawing">
    <cdr:from>
      <cdr:x>0.7286</cdr:x>
      <cdr:y>0.53634</cdr:y>
    </cdr:from>
    <cdr:to>
      <cdr:x>0.8333</cdr:x>
      <cdr:y>0.57333</cdr:y>
    </cdr:to>
    <cdr:sp macro="" textlink="">
      <cdr:nvSpPr>
        <cdr:cNvPr id="7" name="TextBox 1"/>
        <cdr:cNvSpPr txBox="1"/>
      </cdr:nvSpPr>
      <cdr:spPr>
        <a:xfrm xmlns:a="http://schemas.openxmlformats.org/drawingml/2006/main">
          <a:off x="6314604" y="3373736"/>
          <a:ext cx="907415" cy="23267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tx1"/>
              </a:solidFill>
              <a:latin typeface="Gill Sans MT" pitchFamily="34" charset="0"/>
            </a:rPr>
            <a:t>7</a:t>
          </a:r>
          <a:r>
            <a:rPr lang="en-US" sz="1600" b="1" baseline="0" dirty="0">
              <a:solidFill>
                <a:schemeClr val="tx1"/>
              </a:solidFill>
              <a:latin typeface="Gill Sans MT" pitchFamily="34" charset="0"/>
            </a:rPr>
            <a:t> Rivers Region</a:t>
          </a:r>
          <a:endParaRPr lang="en-US" sz="1600" b="1" dirty="0">
            <a:solidFill>
              <a:schemeClr val="tx1"/>
            </a:solidFill>
            <a:latin typeface="Gill Sans MT"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206A28F-CC62-4A86-A37D-E9EE80DF9C0B}" type="datetimeFigureOut">
              <a:rPr lang="en-US" smtClean="0"/>
              <a:t>3/13/2015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F5539C3-A94B-432E-B1C7-2DB521A629AC}" type="slidenum">
              <a:rPr lang="en-US" smtClean="0"/>
              <a:t>‹#›</a:t>
            </a:fld>
            <a:endParaRPr lang="en-US"/>
          </a:p>
        </p:txBody>
      </p:sp>
    </p:spTree>
    <p:extLst>
      <p:ext uri="{BB962C8B-B14F-4D97-AF65-F5344CB8AC3E}">
        <p14:creationId xmlns:p14="http://schemas.microsoft.com/office/powerpoint/2010/main" val="4017962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529D45A-1747-480C-9C53-F6FB92A136F0}" type="datetimeFigureOut">
              <a:rPr lang="en-US" smtClean="0"/>
              <a:t>3/13/2015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C4F574A-AB4B-4DBF-AA61-6948F9E3D0DC}" type="slidenum">
              <a:rPr lang="en-US" smtClean="0"/>
              <a:t>‹#›</a:t>
            </a:fld>
            <a:endParaRPr lang="en-US"/>
          </a:p>
        </p:txBody>
      </p:sp>
    </p:spTree>
    <p:extLst>
      <p:ext uri="{BB962C8B-B14F-4D97-AF65-F5344CB8AC3E}">
        <p14:creationId xmlns:p14="http://schemas.microsoft.com/office/powerpoint/2010/main" val="465342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www.economist.com/news/finance-and-economics/21643203-reports-death-stockbroking-america-were-exaggerated-survival" TargetMode="External"/><Relationship Id="rId13" Type="http://schemas.openxmlformats.org/officeDocument/2006/relationships/hyperlink" Target="http://www.economist.com/topics/united-states" TargetMode="External"/><Relationship Id="rId3" Type="http://schemas.openxmlformats.org/officeDocument/2006/relationships/hyperlink" Target="http://www.economist.com/printedition/2015-02-14" TargetMode="External"/><Relationship Id="rId7" Type="http://schemas.openxmlformats.org/officeDocument/2006/relationships/hyperlink" Target="http://www.economist.com/news/finance-and-economics/21643205-introduction-new-coins-triggers-debate-about-what-currency-use-nothing" TargetMode="External"/><Relationship Id="rId12" Type="http://schemas.openxmlformats.org/officeDocument/2006/relationships/hyperlink" Target="http://www.economist.com/rights" TargetMode="External"/><Relationship Id="rId17" Type="http://schemas.openxmlformats.org/officeDocument/2006/relationships/hyperlink" Target="http://www.economist.com/topics/property" TargetMode="External"/><Relationship Id="rId2" Type="http://schemas.openxmlformats.org/officeDocument/2006/relationships/slide" Target="../slides/slide23.xml"/><Relationship Id="rId16" Type="http://schemas.openxmlformats.org/officeDocument/2006/relationships/hyperlink" Target="http://www.economist.com/topics/business" TargetMode="External"/><Relationship Id="rId1" Type="http://schemas.openxmlformats.org/officeDocument/2006/relationships/notesMaster" Target="../notesMasters/notesMaster1.xml"/><Relationship Id="rId6" Type="http://schemas.openxmlformats.org/officeDocument/2006/relationships/hyperlink" Target="http://www.economist.com/news/finance-and-economics/21643204-new-figures-show-indias-gdp-grew-faster-chinas-end-2014" TargetMode="External"/><Relationship Id="rId11" Type="http://schemas.openxmlformats.org/officeDocument/2006/relationships/hyperlink" Target="http://www.economist.com/news/finance-and-economics/21643162-internship" TargetMode="External"/><Relationship Id="rId5" Type="http://schemas.openxmlformats.org/officeDocument/2006/relationships/hyperlink" Target="http://www.economist.com/news/finance-and-economics/21643066-plunging-oil-price-has-pummelled-private-equity-may-now-help-it-refilling" TargetMode="External"/><Relationship Id="rId15" Type="http://schemas.openxmlformats.org/officeDocument/2006/relationships/hyperlink" Target="http://www.economist.com/topics/japan" TargetMode="External"/><Relationship Id="rId10" Type="http://schemas.openxmlformats.org/officeDocument/2006/relationships/hyperlink" Target="http://www.economist.com/news/finance-and-economics/21643239-price-match-guarantees-prevent-rather-provoke-price-wars-guaranteed-profits" TargetMode="External"/><Relationship Id="rId4" Type="http://schemas.openxmlformats.org/officeDocument/2006/relationships/hyperlink" Target="http://www.economist.com/news/finance-and-economics/21643195-can-greeces-new-government-satisfy-voters-and-compromise-its" TargetMode="External"/><Relationship Id="rId9" Type="http://schemas.openxmlformats.org/officeDocument/2006/relationships/hyperlink" Target="http://www.economist.com/news/finance-and-economics/21643202-problem-not-super-rich-secure-v-poor" TargetMode="External"/><Relationship Id="rId14" Type="http://schemas.openxmlformats.org/officeDocument/2006/relationships/hyperlink" Target="http://www.economist.com/topics/switzerland"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allasfed.org/news/speeches/fisher/2011/fs110713.cfm#n6"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dallasfed.org/news/speeches/fisher/2011/fs110713.cfm#n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Boom</a:t>
            </a:r>
            <a:r>
              <a:rPr lang="en-US" baseline="0" dirty="0" smtClean="0"/>
              <a:t> sounds like Bubble and that makes me nervous.</a:t>
            </a:r>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0940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not just interest rates which have fallen from low global demand, Oil prices too.</a:t>
            </a:r>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877160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
Poll Title: How have the </a:t>
            </a:r>
            <a:r>
              <a:rPr lang="en-US" dirty="0" err="1" smtClean="0"/>
              <a:t>lsat</a:t>
            </a:r>
            <a:r>
              <a:rPr lang="en-US" dirty="0" smtClean="0"/>
              <a:t> 3 years been for your business?
http://www.polleverywhere.com/multiple_choice_polls/Oxls51E44nhEOaR</a:t>
            </a:r>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4264589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fontAlgn="base"/>
            <a:r>
              <a:rPr lang="en-US" b="1" dirty="0"/>
              <a:t>http://www.economist.com/news/finance-and-economics/21643207-commercial-property-has-been-delivering-excellent-returns-skys-limit?fsrc=scn/tw/te/pe/theskysthelimit</a:t>
            </a:r>
          </a:p>
          <a:p>
            <a:pPr fontAlgn="base"/>
            <a:endParaRPr lang="en-US" b="1" dirty="0"/>
          </a:p>
          <a:p>
            <a:pPr fontAlgn="base"/>
            <a:r>
              <a:rPr lang="en-US" b="1" dirty="0"/>
              <a:t>Commercial property has been delivering excellent returns</a:t>
            </a:r>
          </a:p>
          <a:p>
            <a:pPr fontAlgn="base"/>
            <a:r>
              <a:rPr lang="en-US" dirty="0" smtClean="0"/>
              <a:t>Feb 14th 2015 | </a:t>
            </a:r>
            <a:r>
              <a:rPr lang="en-US" dirty="0">
                <a:hlinkClick r:id="rId3"/>
              </a:rPr>
              <a:t>From the print edition</a:t>
            </a:r>
            <a:endParaRPr lang="en-US" dirty="0"/>
          </a:p>
          <a:p>
            <a:pPr fontAlgn="base"/>
            <a:r>
              <a:rPr lang="en-US" dirty="0"/>
              <a:t>KEEP interest rates low for long enough and the property market will eventually boom. That has been a good rule of thumb for investors throughout history. It is even proving true in Europe, despite the continent’s sluggish economy.</a:t>
            </a:r>
          </a:p>
          <a:p>
            <a:pPr fontAlgn="base"/>
            <a:r>
              <a:rPr lang="en-US" dirty="0"/>
              <a:t>According to Real Capital Analytics, an information provider, Europe saw €213 billion ($241 billion) of commercial-property transactions last year, up by 13% from 2013 and the highest annual total since 2007. The number of transactions more than doubled in Spain last year and there were big gains in Switzerland and the Netherlands, too. Three European markets—Austria, Ireland and Switzerland—surpassed the transaction levels of 2007, the top of the last cycle.</a:t>
            </a:r>
          </a:p>
          <a:p>
            <a:pPr fontAlgn="base"/>
            <a:r>
              <a:rPr lang="en-US" b="1" dirty="0"/>
              <a:t>In this section</a:t>
            </a:r>
          </a:p>
          <a:p>
            <a:pPr fontAlgn="base"/>
            <a:r>
              <a:rPr lang="en-US" dirty="0">
                <a:hlinkClick r:id="rId4"/>
              </a:rPr>
              <a:t>Smoking out the firebrands</a:t>
            </a:r>
            <a:endParaRPr lang="en-US" dirty="0"/>
          </a:p>
          <a:p>
            <a:pPr fontAlgn="base"/>
            <a:r>
              <a:rPr lang="en-US" dirty="0">
                <a:hlinkClick r:id="rId5"/>
              </a:rPr>
              <a:t>Refilling the pipeline</a:t>
            </a:r>
            <a:endParaRPr lang="en-US" dirty="0"/>
          </a:p>
          <a:p>
            <a:pPr fontAlgn="base"/>
            <a:r>
              <a:rPr lang="en-US" dirty="0">
                <a:hlinkClick r:id="rId6"/>
              </a:rPr>
              <a:t>On the dragon’s tail</a:t>
            </a:r>
            <a:endParaRPr lang="en-US" dirty="0"/>
          </a:p>
          <a:p>
            <a:pPr fontAlgn="base"/>
            <a:r>
              <a:rPr lang="en-US" dirty="0">
                <a:hlinkClick r:id="rId7"/>
              </a:rPr>
              <a:t>Nothing for money</a:t>
            </a:r>
            <a:endParaRPr lang="en-US" dirty="0"/>
          </a:p>
          <a:p>
            <a:pPr fontAlgn="base"/>
            <a:r>
              <a:rPr lang="en-US" dirty="0">
                <a:hlinkClick r:id="rId8"/>
              </a:rPr>
              <a:t>Survival of the least fit</a:t>
            </a:r>
            <a:endParaRPr lang="en-US" dirty="0"/>
          </a:p>
          <a:p>
            <a:pPr fontAlgn="base"/>
            <a:r>
              <a:rPr lang="en-US" dirty="0">
                <a:hlinkClick r:id="rId9"/>
              </a:rPr>
              <a:t>The secure v the poor</a:t>
            </a:r>
            <a:endParaRPr lang="en-US" dirty="0"/>
          </a:p>
          <a:p>
            <a:pPr fontAlgn="base"/>
            <a:r>
              <a:rPr lang="en-US" dirty="0">
                <a:hlinkClick r:id="rId10"/>
              </a:rPr>
              <a:t>Guaranteed profits</a:t>
            </a:r>
            <a:endParaRPr lang="en-US" dirty="0"/>
          </a:p>
          <a:p>
            <a:pPr fontAlgn="base"/>
            <a:r>
              <a:rPr lang="en-US" dirty="0">
                <a:hlinkClick r:id="rId11"/>
              </a:rPr>
              <a:t>Internship</a:t>
            </a:r>
            <a:endParaRPr lang="en-US" dirty="0"/>
          </a:p>
          <a:p>
            <a:pPr fontAlgn="base"/>
            <a:r>
              <a:rPr lang="en-US" b="1" dirty="0"/>
              <a:t>The sky’s the limit</a:t>
            </a:r>
            <a:endParaRPr lang="en-US" dirty="0"/>
          </a:p>
          <a:p>
            <a:pPr fontAlgn="base"/>
            <a:r>
              <a:rPr lang="en-US" dirty="0">
                <a:hlinkClick r:id="rId12"/>
              </a:rPr>
              <a:t>Reprints</a:t>
            </a:r>
            <a:endParaRPr lang="en-US" dirty="0"/>
          </a:p>
          <a:p>
            <a:pPr fontAlgn="base"/>
            <a:r>
              <a:rPr lang="en-US" b="1" dirty="0"/>
              <a:t>Related topics</a:t>
            </a:r>
          </a:p>
          <a:p>
            <a:pPr fontAlgn="base"/>
            <a:r>
              <a:rPr lang="en-US" dirty="0">
                <a:hlinkClick r:id="rId13"/>
              </a:rPr>
              <a:t>United States</a:t>
            </a:r>
            <a:endParaRPr lang="en-US" dirty="0"/>
          </a:p>
          <a:p>
            <a:pPr fontAlgn="base"/>
            <a:r>
              <a:rPr lang="en-US" dirty="0">
                <a:hlinkClick r:id="rId14"/>
              </a:rPr>
              <a:t>Switzerland</a:t>
            </a:r>
            <a:endParaRPr lang="en-US" dirty="0"/>
          </a:p>
          <a:p>
            <a:pPr fontAlgn="base"/>
            <a:r>
              <a:rPr lang="en-US" dirty="0">
                <a:hlinkClick r:id="rId15"/>
              </a:rPr>
              <a:t>Japan</a:t>
            </a:r>
            <a:endParaRPr lang="en-US" dirty="0"/>
          </a:p>
          <a:p>
            <a:pPr fontAlgn="base"/>
            <a:r>
              <a:rPr lang="en-US" dirty="0">
                <a:hlinkClick r:id="rId16"/>
              </a:rPr>
              <a:t>Business</a:t>
            </a:r>
            <a:endParaRPr lang="en-US" dirty="0"/>
          </a:p>
          <a:p>
            <a:pPr fontAlgn="base"/>
            <a:r>
              <a:rPr lang="en-US" dirty="0">
                <a:hlinkClick r:id="rId17"/>
              </a:rPr>
              <a:t>Property</a:t>
            </a:r>
            <a:endParaRPr lang="en-US" dirty="0"/>
          </a:p>
          <a:p>
            <a:pPr fontAlgn="base"/>
            <a:r>
              <a:rPr lang="en-US" dirty="0"/>
              <a:t>Europe’s rebound outpaced the 9% rise in global property transactions, although not a 15% rise in American deals. Office buildings and hotels were the most active sectors worldwide.</a:t>
            </a:r>
          </a:p>
          <a:p>
            <a:pPr fontAlgn="base"/>
            <a:r>
              <a:rPr lang="en-US" dirty="0"/>
              <a:t>It is hardly surprising that investors are enthusiastic for bricks and mortar. In both the cash and government-bond markets, yields are zero or even negative. By comparison, yields of 5% on American property or even 4% on office blocks in central London look attractive.</a:t>
            </a:r>
          </a:p>
          <a:p>
            <a:pPr fontAlgn="base"/>
            <a:r>
              <a:rPr lang="en-US" dirty="0"/>
              <a:t>Those yields have been falling, however. Sabina </a:t>
            </a:r>
            <a:r>
              <a:rPr lang="en-US" dirty="0" err="1"/>
              <a:t>Kalyan</a:t>
            </a:r>
            <a:r>
              <a:rPr lang="en-US" dirty="0"/>
              <a:t> of CBRE Global Investors says that prime offices (those in the best locations) in Madrid are now changing hands at 4.5%, compared with around 8% at the bottom of the market. Prime property yields in all Europe’s capitals are now at or below the level of 2007.</a:t>
            </a:r>
          </a:p>
          <a:p>
            <a:pPr fontAlgn="base"/>
            <a:r>
              <a:rPr lang="en-US" dirty="0"/>
              <a:t>Nonetheless, the long-term returns from property look very respectable. In the ten years to end-September, American commercial property delivered a total </a:t>
            </a:r>
            <a:r>
              <a:rPr lang="en-US" dirty="0" err="1"/>
              <a:t>annualised</a:t>
            </a:r>
            <a:r>
              <a:rPr lang="en-US" dirty="0"/>
              <a:t> return of 7.9%, according to IPD, a property-information group; returns in both Canada and New Zealand were in the double digits over the same period (see chart). That compares with the 8.1% annual return (including dividends) achieved by American equities over the same period and with the 6.8% annual return achieved on long-term Treasury bonds. The equivalent rates for British equities and long-term bonds were 8% and 6.8% respectively.</a:t>
            </a:r>
          </a:p>
          <a:p>
            <a:pPr fontAlgn="base"/>
            <a:r>
              <a:rPr lang="en-US" dirty="0"/>
              <a:t>So does this mean the market is now hideously overblown and due for another downturn? Not necessarily. Property is vulnerable to three things: a rise in interest rates, a downturn in the economy that hits demand, and a burst of speculative building that leads to oversupply. On the first point, central banks are still cutting rates in much of the world. There is the possibility of rate rises in America and Britain over the next year, but with inflation very low, central banks are likely to be cautious.</a:t>
            </a:r>
          </a:p>
          <a:p>
            <a:pPr fontAlgn="base"/>
            <a:r>
              <a:rPr lang="en-US" dirty="0"/>
              <a:t>The world economy is not exactly racing, but forecasts (for what they are worth) predict GDP growth of more than 1% in the euro area and Japan and more than 3% in America. In any case, prime properties, which investors are most enthusiastic about, managed to weather the 2008-09 recession and so should be resilient to another downturn.</a:t>
            </a:r>
          </a:p>
          <a:p>
            <a:pPr fontAlgn="base"/>
            <a:r>
              <a:rPr lang="en-US" dirty="0"/>
              <a:t>In terms of supply, it is easy to be misled by the view from </a:t>
            </a:r>
            <a:r>
              <a:rPr lang="en-US" i="1" dirty="0"/>
              <a:t>The Economist</a:t>
            </a:r>
            <a:r>
              <a:rPr lang="en-US" dirty="0"/>
              <a:t>’s offices of the flocks of cranes perched over London. This is the exception. Globally there is yet to be the kind of development spree that usually marks the peak of the property cycle. Deals involving development land fell by 29% globally last year, including a 3% decline in Europe.</a:t>
            </a:r>
          </a:p>
          <a:p>
            <a:pPr fontAlgn="base"/>
            <a:r>
              <a:rPr lang="en-US" dirty="0"/>
              <a:t>So it is possible that commercial property’s streak could last a good deal longer. Lots of investors need income and the obvious alternative to property—corporate bonds—has had a very good run. Investors have even been willing to accept a negative yield on bonds issued by Nestlé, a Swiss foods group, in effect paying for the privilege of lending it money.</a:t>
            </a:r>
          </a:p>
          <a:p>
            <a:pPr fontAlgn="base"/>
            <a:r>
              <a:rPr lang="en-US" dirty="0"/>
              <a:t>Until the 1970s property was the asset of choice for long-term investors such as university endowments and pension funds. It has been replaced in recent decades by government bonds, which are much more liquid. If yields on bonds stay at Japan-like levels for a while, however, the allure of property will only increase. And if inflation returns, property will be a better hedge than conventional government bonds.</a:t>
            </a:r>
          </a:p>
          <a:p>
            <a:pPr fontAlgn="base"/>
            <a:r>
              <a:rPr lang="en-US" dirty="0"/>
              <a:t>Eventually, such logic will inflate a bubble, of course. Residential property in London (fuelled by a combination of low rates and international capital) has already reached that point. But the surge of interest in second-tier and more speculative commercial-property projects that marks the top of the cycle is only just beginning, at least in Europe. The skyscrapers will tell you when to worry.</a:t>
            </a:r>
          </a:p>
          <a:p>
            <a:pPr fontAlgn="base"/>
            <a:r>
              <a:rPr lang="en-US" b="1" dirty="0"/>
              <a:t>Economist.com/blogs/buttonwood</a:t>
            </a:r>
            <a:endParaRPr lang="en-US" dirty="0"/>
          </a:p>
          <a:p>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750918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180770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mtClean="0"/>
              <a:t>
Poll Title: Where would you like to live when you retire?
http://www.polleverywhere.com/multiple_choice_polls/E53n00e5uWqgqMu</a:t>
            </a:r>
            <a:endParaRPr lang="en-US"/>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796135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Fact 1: Millennials are now the largest, most diverse generation in the U.S. population................................. 5 Fact 2: Millennials have been shaped by technology. ....................................................................................... 7 Fact 3: Millennials value community, family, and creativity in their work........................................................ 9 Fact 4: Millennials have invested in human capital more than previous generations. ................................... 12 Fact 5: College-going Millennials are more likely to study social science and applied fields.......................... 14 Fact 6: As college enrollments grow, more students rely on loans to pay for post-secondary education. .... 16 Fact 7: Millennials are more likely to focus exclusively on studies instead of combining school and work. .. 18 Fact 8: As a result of the Affordable Care Act, Millennials are much more likely to have health insurance coverage during their young adult years. ........................................................................................................ 20 Fact 9: Millennials will contend with the effects of starting their careers during a historic downturn for years to come. ........................................................................................................................................................... 23 Fact 10: Investments in human capital are likely to have a substantial payoff for Millennials....................... 27 Fact 11: Working Millennials are staying with their early-career employers longer....................................... 29 Fact 12: Millennial women have more labor market equality than previous generations ............................. 31 Fact 13: Millennials tend to get married later than previous generations...................................................... 34 Fact 14: Millennials are less likely to be homeowners than young adults in previous generations. .............. 37 Fact 15: College-educated Millennials have moved into urban areas faster than their less educated peers. 42 Conclusion........................................................................................................................................................ 44</a:t>
            </a:r>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335718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088021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717414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889000"/>
            <a:ext cx="4187825" cy="3141663"/>
          </a:xfrm>
        </p:spPr>
      </p:sp>
      <p:sp>
        <p:nvSpPr>
          <p:cNvPr id="3" name="Notes Placeholder 2"/>
          <p:cNvSpPr>
            <a:spLocks noGrp="1"/>
          </p:cNvSpPr>
          <p:nvPr>
            <p:ph type="body" idx="1"/>
          </p:nvPr>
        </p:nvSpPr>
        <p:spPr/>
        <p:txBody>
          <a:bodyPr/>
          <a:lstStyle/>
          <a:p>
            <a:endParaRPr lang="en-US" dirty="0" smtClean="0"/>
          </a:p>
          <a:p>
            <a:r>
              <a:rPr lang="en-US" dirty="0" smtClean="0"/>
              <a:t>[Greeting]</a:t>
            </a:r>
          </a:p>
          <a:p>
            <a:endParaRPr lang="en-US" dirty="0" smtClean="0"/>
          </a:p>
          <a:p>
            <a:r>
              <a:rPr lang="en-US" dirty="0" smtClean="0"/>
              <a:t>[Introduction of WEDC Representatives]</a:t>
            </a:r>
          </a:p>
          <a:p>
            <a:endParaRPr lang="en-US" dirty="0" smtClean="0"/>
          </a:p>
          <a:p>
            <a:r>
              <a:rPr lang="en-US" dirty="0" smtClean="0"/>
              <a:t>Thank you for the invitation to share with Keller the business development tools and resources WEDC offers to help businesses succeed in Wisconsin.</a:t>
            </a:r>
          </a:p>
          <a:p>
            <a:endParaRPr lang="en-US" dirty="0" smtClean="0"/>
          </a:p>
          <a:p>
            <a:r>
              <a:rPr lang="en-US" dirty="0" smtClean="0"/>
              <a:t>Whenever we are given the opportunity to talk about the financial and operational assistance we offer to companies operating in the state, we find that people are surprised to learn about the full breadth of our services. </a:t>
            </a:r>
          </a:p>
          <a:p>
            <a:endParaRPr lang="en-US" dirty="0" smtClean="0"/>
          </a:p>
          <a:p>
            <a:r>
              <a:rPr lang="en-US" dirty="0" smtClean="0"/>
              <a:t>That’s why we are reaching out to companies such as Keller, so that you can help connect your clients with the funding and expertise available through WEDC and our many economic development partners to help them reach their goals. </a:t>
            </a:r>
          </a:p>
          <a:p>
            <a:endParaRPr lang="en-US" dirty="0" smtClean="0"/>
          </a:p>
          <a:p>
            <a:r>
              <a:rPr lang="en-US" dirty="0" smtClean="0"/>
              <a:t>Our presentation and the reference materials we’ll leave with you are organized by company “need” to help you identify the particular programs most relevant to the businesses you serve.</a:t>
            </a:r>
          </a:p>
          <a:p>
            <a:endParaRPr lang="en-US" dirty="0"/>
          </a:p>
        </p:txBody>
      </p:sp>
      <p:sp>
        <p:nvSpPr>
          <p:cNvPr id="4" name="Slide Number Placeholder 3"/>
          <p:cNvSpPr>
            <a:spLocks noGrp="1"/>
          </p:cNvSpPr>
          <p:nvPr>
            <p:ph type="sldNum" sz="quarter" idx="10"/>
          </p:nvPr>
        </p:nvSpPr>
        <p:spPr/>
        <p:txBody>
          <a:bodyPr/>
          <a:lstStyle/>
          <a:p>
            <a:fld id="{D0D66107-7C2B-B143-B931-2A0548EF36A7}" type="slidenum">
              <a:rPr lang="en-US" smtClean="0">
                <a:solidFill>
                  <a:prstClr val="black"/>
                </a:solidFill>
              </a:rPr>
              <a:pPr/>
              <a:t>61</a:t>
            </a:fld>
            <a:endParaRPr lang="en-US">
              <a:solidFill>
                <a:prstClr val="black"/>
              </a:solidFill>
            </a:endParaRPr>
          </a:p>
        </p:txBody>
      </p:sp>
      <p:sp>
        <p:nvSpPr>
          <p:cNvPr id="6" name="Notes Placeholder 2"/>
          <p:cNvSpPr txBox="1">
            <a:spLocks/>
          </p:cNvSpPr>
          <p:nvPr/>
        </p:nvSpPr>
        <p:spPr>
          <a:xfrm>
            <a:off x="858379" y="4635155"/>
            <a:ext cx="5618480" cy="3665459"/>
          </a:xfrm>
          <a:prstGeom prst="rect">
            <a:avLst/>
          </a:prstGeom>
        </p:spPr>
        <p:txBody>
          <a:bodyPr vert="horz" lIns="92446" tIns="46223" rIns="92446" bIns="46223"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smtClean="0">
                <a:solidFill>
                  <a:prstClr val="black"/>
                </a:solidFill>
              </a:rPr>
              <a:t> </a:t>
            </a:r>
          </a:p>
          <a:p>
            <a:endParaRPr lang="en-US" dirty="0" smtClean="0">
              <a:solidFill>
                <a:prstClr val="black"/>
              </a:solidFill>
            </a:endParaRPr>
          </a:p>
          <a:p>
            <a:endParaRPr lang="en-US" dirty="0" smtClean="0">
              <a:solidFill>
                <a:prstClr val="black"/>
              </a:solidFill>
            </a:endParaRPr>
          </a:p>
        </p:txBody>
      </p:sp>
    </p:spTree>
    <p:extLst>
      <p:ext uri="{BB962C8B-B14F-4D97-AF65-F5344CB8AC3E}">
        <p14:creationId xmlns:p14="http://schemas.microsoft.com/office/powerpoint/2010/main" val="960602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divisional structure reflects critical drivers for Wisconsin’s economy.</a:t>
            </a:r>
          </a:p>
          <a:p>
            <a:endParaRPr lang="en-US" dirty="0" smtClean="0"/>
          </a:p>
          <a:p>
            <a:pPr marL="232075" indent="-232075">
              <a:buAutoNum type="arabicPeriod"/>
            </a:pPr>
            <a:r>
              <a:rPr lang="en-US" dirty="0" smtClean="0"/>
              <a:t>Our Division of Economic and Community Development helps businesses in our communities with their plans for growth. The majority of new jobs created in our state will come from businesses already here. Companies looking to relocate to Wisconsin are going to look to our existing businesses as a barometer of the state’s economic climate. This division also helps communities like yours in developing the infrastructure and programs need to retain and attract businesses and people.</a:t>
            </a:r>
          </a:p>
          <a:p>
            <a:pPr marL="232075" indent="-232075">
              <a:buAutoNum type="arabicPeriod"/>
            </a:pPr>
            <a:r>
              <a:rPr lang="en-US" dirty="0" smtClean="0"/>
              <a:t>The Division of Entrepreneurship and Innovation provides support to entrepreneurs. Filling the start-up pipeline is critical to Wisconsin’s economic future. Entrepreneurs need to know that they can succeed in Wisconsin.</a:t>
            </a:r>
          </a:p>
          <a:p>
            <a:pPr marL="232075" indent="-232075">
              <a:buAutoNum type="arabicPeriod"/>
            </a:pPr>
            <a:r>
              <a:rPr lang="en-US" dirty="0" smtClean="0"/>
              <a:t>Our Division of Business and Industry Development supports and nurtures driver industries that provide or will provide a competitive advantage for the state.</a:t>
            </a:r>
          </a:p>
          <a:p>
            <a:pPr marL="232075" indent="-232075">
              <a:buAutoNum type="arabicPeriod"/>
            </a:pPr>
            <a:r>
              <a:rPr lang="en-US" dirty="0" smtClean="0"/>
              <a:t>The Division of International Business Development encourages the globalization of Wisconsin companies while attracting capital from international investors.</a:t>
            </a:r>
          </a:p>
          <a:p>
            <a:pPr marL="232075" indent="-232075">
              <a:buAutoNum type="arabicPeriod"/>
            </a:pPr>
            <a:endParaRPr lang="en-US" dirty="0" smtClean="0"/>
          </a:p>
          <a:p>
            <a:r>
              <a:rPr lang="en-US" dirty="0" smtClean="0"/>
              <a:t>Today we’re going</a:t>
            </a:r>
            <a:r>
              <a:rPr lang="en-US" baseline="0" dirty="0" smtClean="0"/>
              <a:t> to talk mostly about the tools and resources available from the Division of Economic and Community Development.  </a:t>
            </a:r>
            <a:r>
              <a:rPr lang="en-US" i="1" baseline="0" dirty="0" smtClean="0"/>
              <a:t>Explain RAM and CAM and that CAMs are the gateway for lenders to access or learn about any WEDC resources</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D0D66107-7C2B-B143-B931-2A0548EF36A7}" type="slidenum">
              <a:rPr lang="en-US" smtClean="0">
                <a:solidFill>
                  <a:prstClr val="black"/>
                </a:solidFill>
              </a:rPr>
              <a:pPr/>
              <a:t>62</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Hartland Connect Communities Site Visit</a:t>
            </a:r>
            <a:endParaRPr lang="en-US">
              <a:solidFill>
                <a:prstClr val="black"/>
              </a:solidFill>
            </a:endParaRPr>
          </a:p>
        </p:txBody>
      </p:sp>
      <p:sp>
        <p:nvSpPr>
          <p:cNvPr id="6" name="Date Placeholder 5"/>
          <p:cNvSpPr>
            <a:spLocks noGrp="1"/>
          </p:cNvSpPr>
          <p:nvPr>
            <p:ph type="dt" idx="12"/>
          </p:nvPr>
        </p:nvSpPr>
        <p:spPr/>
        <p:txBody>
          <a:bodyPr/>
          <a:lstStyle/>
          <a:p>
            <a:r>
              <a:rPr lang="en-US" smtClean="0">
                <a:solidFill>
                  <a:prstClr val="black"/>
                </a:solidFill>
              </a:rPr>
              <a:t>6/4/2013</a:t>
            </a:r>
            <a:endParaRPr lang="en-US">
              <a:solidFill>
                <a:prstClr val="black"/>
              </a:solidFill>
            </a:endParaRPr>
          </a:p>
        </p:txBody>
      </p:sp>
    </p:spTree>
    <p:extLst>
      <p:ext uri="{BB962C8B-B14F-4D97-AF65-F5344CB8AC3E}">
        <p14:creationId xmlns:p14="http://schemas.microsoft.com/office/powerpoint/2010/main" val="3882452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39978B-FDA9-4557-9555-8A3D646C36E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236325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419600"/>
          </a:xfrm>
        </p:spPr>
        <p:txBody>
          <a:bodyPr/>
          <a:lstStyle/>
          <a:p>
            <a:endParaRPr lang="en-US" sz="900" dirty="0" smtClean="0"/>
          </a:p>
        </p:txBody>
      </p:sp>
      <p:sp>
        <p:nvSpPr>
          <p:cNvPr id="4" name="Slide Number Placeholder 3"/>
          <p:cNvSpPr>
            <a:spLocks noGrp="1"/>
          </p:cNvSpPr>
          <p:nvPr>
            <p:ph type="sldNum" sz="quarter" idx="10"/>
          </p:nvPr>
        </p:nvSpPr>
        <p:spPr/>
        <p:txBody>
          <a:bodyPr/>
          <a:lstStyle/>
          <a:p>
            <a:fld id="{D0D66107-7C2B-B143-B931-2A0548EF36A7}"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89390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smtClean="0"/>
              <a:t>When should you think about bringing in a WEDC representative to talk about possible state assistance?</a:t>
            </a:r>
          </a:p>
          <a:p>
            <a:endParaRPr lang="en-US" dirty="0"/>
          </a:p>
          <a:p>
            <a:endParaRPr lang="en-US" dirty="0"/>
          </a:p>
        </p:txBody>
      </p:sp>
      <p:sp>
        <p:nvSpPr>
          <p:cNvPr id="4" name="Slide Number Placeholder 3"/>
          <p:cNvSpPr>
            <a:spLocks noGrp="1"/>
          </p:cNvSpPr>
          <p:nvPr>
            <p:ph type="sldNum" sz="quarter" idx="10"/>
          </p:nvPr>
        </p:nvSpPr>
        <p:spPr/>
        <p:txBody>
          <a:bodyPr/>
          <a:lstStyle/>
          <a:p>
            <a:fld id="{5A3EDD8F-AF44-4F93-89FC-0C2698778769}"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785686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3EDD8F-AF44-4F93-89FC-0C269877876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75124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3EDD8F-AF44-4F93-89FC-0C2698778769}"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7813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3EDD8F-AF44-4F93-89FC-0C2698778769}"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841246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3EDD8F-AF44-4F93-89FC-0C2698778769}"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4055779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3EDD8F-AF44-4F93-89FC-0C2698778769}"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865587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our</a:t>
            </a:r>
            <a:r>
              <a:rPr lang="en-US" dirty="0" smtClean="0"/>
              <a:t> contact information if anyone would like to contact any one of us after today’s event.</a:t>
            </a:r>
            <a:endParaRPr lang="en-US" dirty="0"/>
          </a:p>
        </p:txBody>
      </p:sp>
      <p:sp>
        <p:nvSpPr>
          <p:cNvPr id="4" name="Slide Number Placeholder 3"/>
          <p:cNvSpPr>
            <a:spLocks noGrp="1"/>
          </p:cNvSpPr>
          <p:nvPr>
            <p:ph type="sldNum" sz="quarter" idx="10"/>
          </p:nvPr>
        </p:nvSpPr>
        <p:spPr/>
        <p:txBody>
          <a:bodyPr/>
          <a:lstStyle/>
          <a:p>
            <a:fld id="{D0D66107-7C2B-B143-B931-2A0548EF36A7}"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4121125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733373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http://www.dallasfed.org/news/speeches/fisher/2011/fs110713.cfm</a:t>
            </a:r>
          </a:p>
          <a:p>
            <a:endParaRPr lang="en-US" dirty="0" smtClean="0"/>
          </a:p>
          <a:p>
            <a:r>
              <a:rPr lang="en-US" dirty="0"/>
              <a:t>Kenneth Arrow, one of the most notable Nobel Laureates in economics, has his own perspective on forecasting. During World War II, he served as a weather officer in the U.S. Army Air Corps and worked with a team charged with the particularly difficult task of producing month-ahead weather forecasts. As Arrow and his team reviewed these predictions, they confirmed statistically what you and I might just as easily have guessed: The Corps’ weather forecasts were no more useful than random rolls of a die. Understandably, the forecasters asked to be relieved of this seemingly futile duty. Arrow’s recollection of his superiors’ response was priceless: “The commanding general is well aware that the forecasts are no good. However, he needs them for planning purposes.”[</a:t>
            </a:r>
            <a:r>
              <a:rPr lang="en-US" dirty="0">
                <a:hlinkClick r:id="rId3"/>
              </a:rPr>
              <a:t>6</a:t>
            </a:r>
            <a:r>
              <a:rPr lang="en-US" dirty="0"/>
              <a:t>]</a:t>
            </a:r>
          </a:p>
          <a:p>
            <a:endParaRPr lang="en-US" dirty="0"/>
          </a:p>
          <a:p>
            <a:pPr defTabSz="931774">
              <a:defRPr/>
            </a:pPr>
            <a:r>
              <a:rPr lang="en-US" i="1" dirty="0"/>
              <a:t>Eminent Economists: Their Life Philosophies</a:t>
            </a:r>
            <a:r>
              <a:rPr lang="en-US" dirty="0"/>
              <a:t>, ed. Michael </a:t>
            </a:r>
            <a:r>
              <a:rPr lang="en-US" dirty="0" err="1"/>
              <a:t>Szenberg</a:t>
            </a:r>
            <a:r>
              <a:rPr lang="en-US" dirty="0"/>
              <a:t>, Cambridge, England: Cambridge University Press, 1992.</a:t>
            </a:r>
          </a:p>
          <a:p>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502309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http://www.dallasfed.org/news/speeches/fisher/2011/fs110713.cfm</a:t>
            </a:r>
          </a:p>
          <a:p>
            <a:endParaRPr lang="en-US" dirty="0" smtClean="0"/>
          </a:p>
          <a:p>
            <a:r>
              <a:rPr lang="en-US" dirty="0"/>
              <a:t>Kenneth Arrow, one of the most notable Nobel Laureates in economics, has his own perspective on forecasting. During World War II, he served as a weather officer in the U.S. Army Air Corps and worked with a team charged with the particularly difficult task of producing month-ahead weather forecasts. As Arrow and his team reviewed these predictions, they confirmed statistically what you and I might just as easily have guessed: The Corps’ weather forecasts were no more useful than random rolls of a die. Understandably, the forecasters asked to be relieved of this seemingly futile duty. Arrow’s recollection of his superiors’ response was priceless: “The commanding general is well aware that the forecasts are no good. However, he needs them for planning purposes.”[</a:t>
            </a:r>
            <a:r>
              <a:rPr lang="en-US" dirty="0">
                <a:hlinkClick r:id="rId3"/>
              </a:rPr>
              <a:t>6</a:t>
            </a:r>
            <a:r>
              <a:rPr lang="en-US" dirty="0"/>
              <a:t>]</a:t>
            </a:r>
          </a:p>
          <a:p>
            <a:endParaRPr lang="en-US" dirty="0"/>
          </a:p>
          <a:p>
            <a:pPr defTabSz="931774">
              <a:defRPr/>
            </a:pPr>
            <a:r>
              <a:rPr lang="en-US" i="1" dirty="0"/>
              <a:t>Eminent Economists: Their Life Philosophies</a:t>
            </a:r>
            <a:r>
              <a:rPr lang="en-US" dirty="0"/>
              <a:t>, ed. Michael </a:t>
            </a:r>
            <a:r>
              <a:rPr lang="en-US" dirty="0" err="1"/>
              <a:t>Szenberg</a:t>
            </a:r>
            <a:r>
              <a:rPr lang="en-US" dirty="0"/>
              <a:t>, Cambridge, England: Cambridge University Press, 1992.</a:t>
            </a:r>
          </a:p>
          <a:p>
            <a:endParaRPr lang="en-US" dirty="0"/>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73251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mtClean="0"/>
              <a:t>
Poll Title: What will 30 year mortgage rates be one year from now?
http://www.polleverywhere.com/multiple_choice_polls/fO8UK8W1yWuMqkH</a:t>
            </a:r>
            <a:endParaRPr lang="en-US"/>
          </a:p>
        </p:txBody>
      </p:sp>
      <p:sp>
        <p:nvSpPr>
          <p:cNvPr id="4" name="Slide Number Placeholder 3"/>
          <p:cNvSpPr>
            <a:spLocks noGrp="1"/>
          </p:cNvSpPr>
          <p:nvPr>
            <p:ph type="sldNum" sz="quarter" idx="10"/>
          </p:nvPr>
        </p:nvSpPr>
        <p:spPr/>
        <p:txBody>
          <a:bodyPr/>
          <a:lstStyle/>
          <a:p>
            <a:fld id="{91A30B06-EA29-4588-88D3-3FF25835780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345143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9D579C-2F5F-423A-9174-66A60C61237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122149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9D579C-2F5F-423A-9174-66A60C61237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193781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Patients. 1 Drug, we will call it the FED, and a Placebo, we will call it the ECB.</a:t>
            </a:r>
            <a:endParaRPr lang="en-US" dirty="0"/>
          </a:p>
        </p:txBody>
      </p:sp>
      <p:sp>
        <p:nvSpPr>
          <p:cNvPr id="4" name="Slide Number Placeholder 3"/>
          <p:cNvSpPr>
            <a:spLocks noGrp="1"/>
          </p:cNvSpPr>
          <p:nvPr>
            <p:ph type="sldNum" sz="quarter" idx="10"/>
          </p:nvPr>
        </p:nvSpPr>
        <p:spPr/>
        <p:txBody>
          <a:bodyPr/>
          <a:lstStyle/>
          <a:p>
            <a:fld id="{BA9D579C-2F5F-423A-9174-66A60C61237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009257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1057EF5-3177-4AC0-A87B-EC8248C17F38}" type="datetimeFigureOut">
              <a:rPr lang="en-US" smtClean="0"/>
              <a:t>3/13/2015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79C82-5A17-4AB1-8B27-A1FEF9092639}" type="slidenum">
              <a:rPr lang="en-US" smtClean="0"/>
              <a:t>‹#›</a:t>
            </a:fld>
            <a:endParaRPr lang="en-US"/>
          </a:p>
        </p:txBody>
      </p:sp>
    </p:spTree>
    <p:extLst>
      <p:ext uri="{BB962C8B-B14F-4D97-AF65-F5344CB8AC3E}">
        <p14:creationId xmlns:p14="http://schemas.microsoft.com/office/powerpoint/2010/main" val="2483364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057EF5-3177-4AC0-A87B-EC8248C17F38}" type="datetimeFigureOut">
              <a:rPr lang="en-US" smtClean="0"/>
              <a:t>3/13/2015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79C82-5A17-4AB1-8B27-A1FEF9092639}" type="slidenum">
              <a:rPr lang="en-US" smtClean="0"/>
              <a:t>‹#›</a:t>
            </a:fld>
            <a:endParaRPr lang="en-US"/>
          </a:p>
        </p:txBody>
      </p:sp>
    </p:spTree>
    <p:extLst>
      <p:ext uri="{BB962C8B-B14F-4D97-AF65-F5344CB8AC3E}">
        <p14:creationId xmlns:p14="http://schemas.microsoft.com/office/powerpoint/2010/main" val="2640302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057EF5-3177-4AC0-A87B-EC8248C17F38}" type="datetimeFigureOut">
              <a:rPr lang="en-US" smtClean="0"/>
              <a:t>3/13/2015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79C82-5A17-4AB1-8B27-A1FEF9092639}" type="slidenum">
              <a:rPr lang="en-US" smtClean="0"/>
              <a:t>‹#›</a:t>
            </a:fld>
            <a:endParaRPr lang="en-US"/>
          </a:p>
        </p:txBody>
      </p:sp>
    </p:spTree>
    <p:extLst>
      <p:ext uri="{BB962C8B-B14F-4D97-AF65-F5344CB8AC3E}">
        <p14:creationId xmlns:p14="http://schemas.microsoft.com/office/powerpoint/2010/main" val="2846914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E2F76C8-9499-42B6-8503-7BF665B00EF5}" type="datetimeFigureOut">
              <a:rPr lang="en-US" smtClean="0">
                <a:solidFill>
                  <a:prstClr val="black"/>
                </a:solidFill>
              </a:rPr>
              <a:pPr/>
              <a:t>3/13/2015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1D94A8EC-E4A3-4FAD-AA46-96BD49C6C19F}"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491929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057EF5-3177-4AC0-A87B-EC8248C17F38}" type="datetimeFigureOut">
              <a:rPr lang="en-US" smtClean="0"/>
              <a:t>3/13/2015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E79C82-5A17-4AB1-8B27-A1FEF9092639}" type="slidenum">
              <a:rPr lang="en-US" smtClean="0"/>
              <a:t>‹#›</a:t>
            </a:fld>
            <a:endParaRPr lang="en-US"/>
          </a:p>
        </p:txBody>
      </p:sp>
    </p:spTree>
    <p:extLst>
      <p:ext uri="{BB962C8B-B14F-4D97-AF65-F5344CB8AC3E}">
        <p14:creationId xmlns:p14="http://schemas.microsoft.com/office/powerpoint/2010/main" val="1294398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E2F76C8-9499-42B6-8503-7BF665B00EF5}" type="datetimeFigureOut">
              <a:rPr lang="en-US" smtClean="0">
                <a:solidFill>
                  <a:prstClr val="black"/>
                </a:solidFill>
              </a:rPr>
              <a:pPr/>
              <a:t>3/13/2015</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1D94A8EC-E4A3-4FAD-AA46-96BD49C6C19F}"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461928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E2F76C8-9499-42B6-8503-7BF665B00EF5}" type="datetimeFigureOut">
              <a:rPr lang="en-US" smtClean="0"/>
              <a:pPr/>
              <a:t>3/13/2015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1D94A8EC-E4A3-4FAD-AA46-96BD49C6C19F}" type="slidenum">
              <a:rPr lang="en-US" smtClean="0"/>
              <a:pPr/>
              <a:t>‹#›</a:t>
            </a:fld>
            <a:endParaRPr lang="en-US"/>
          </a:p>
        </p:txBody>
      </p:sp>
    </p:spTree>
    <p:extLst>
      <p:ext uri="{BB962C8B-B14F-4D97-AF65-F5344CB8AC3E}">
        <p14:creationId xmlns:p14="http://schemas.microsoft.com/office/powerpoint/2010/main" val="4186589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23FB28C-2121-4347-B38E-3B60061E033C}" type="datetimeFigureOut">
              <a:rPr lang="en-US" smtClean="0"/>
              <a:pPr/>
              <a:t>3/13/2015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FFFFFF"/>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10A1FA4-4836-4DE4-B80F-849FF47E114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6040304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23FB28C-2121-4347-B38E-3B60061E033C}" type="datetimeFigureOut">
              <a:rPr lang="en-US" smtClean="0">
                <a:solidFill>
                  <a:srgbClr val="7F7F7F"/>
                </a:solidFill>
              </a:rPr>
              <a:pPr/>
              <a:t>3/13/2015</a:t>
            </a:fld>
            <a:endParaRPr lang="en-US">
              <a:solidFill>
                <a:srgbClr val="7F7F7F"/>
              </a:solidFill>
            </a:endParaRPr>
          </a:p>
        </p:txBody>
      </p:sp>
      <p:sp>
        <p:nvSpPr>
          <p:cNvPr id="5" name="Footer Placeholder 4"/>
          <p:cNvSpPr>
            <a:spLocks noGrp="1"/>
          </p:cNvSpPr>
          <p:nvPr>
            <p:ph type="ftr" sz="quarter" idx="11"/>
          </p:nvPr>
        </p:nvSpPr>
        <p:spPr/>
        <p:txBody>
          <a:bodyPr/>
          <a:lstStyle/>
          <a:p>
            <a:endParaRPr lang="en-US">
              <a:solidFill>
                <a:srgbClr val="7F7F7F"/>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10A1FA4-4836-4DE4-B80F-849FF47E1149}"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236100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23FB28C-2121-4347-B38E-3B60061E033C}" type="datetimeFigureOut">
              <a:rPr lang="en-US" smtClean="0">
                <a:solidFill>
                  <a:srgbClr val="7F7F7F"/>
                </a:solidFill>
              </a:rPr>
              <a:pPr/>
              <a:t>3/13/2015</a:t>
            </a:fld>
            <a:endParaRPr lang="en-US">
              <a:solidFill>
                <a:srgbClr val="7F7F7F"/>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10A1FA4-4836-4DE4-B80F-849FF47E1149}"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F7F7F"/>
              </a:solidFill>
            </a:endParaRPr>
          </a:p>
        </p:txBody>
      </p:sp>
    </p:spTree>
    <p:extLst>
      <p:ext uri="{BB962C8B-B14F-4D97-AF65-F5344CB8AC3E}">
        <p14:creationId xmlns:p14="http://schemas.microsoft.com/office/powerpoint/2010/main" val="188115650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23FB28C-2121-4347-B38E-3B60061E033C}" type="datetimeFigureOut">
              <a:rPr lang="en-US" smtClean="0">
                <a:solidFill>
                  <a:srgbClr val="7F7F7F"/>
                </a:solidFill>
              </a:rPr>
              <a:pPr/>
              <a:t>3/13/2015</a:t>
            </a:fld>
            <a:endParaRPr lang="en-US">
              <a:solidFill>
                <a:srgbClr val="7F7F7F"/>
              </a:solidFill>
            </a:endParaRPr>
          </a:p>
        </p:txBody>
      </p:sp>
      <p:sp>
        <p:nvSpPr>
          <p:cNvPr id="10" name="Slide Number Placeholder 9"/>
          <p:cNvSpPr>
            <a:spLocks noGrp="1"/>
          </p:cNvSpPr>
          <p:nvPr>
            <p:ph type="sldNum" sz="quarter" idx="16"/>
          </p:nvPr>
        </p:nvSpPr>
        <p:spPr/>
        <p:txBody>
          <a:bodyPr rtlCol="0"/>
          <a:lstStyle/>
          <a:p>
            <a:fld id="{C10A1FA4-4836-4DE4-B80F-849FF47E1149}"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F7F7F"/>
              </a:solidFill>
            </a:endParaRPr>
          </a:p>
        </p:txBody>
      </p:sp>
    </p:spTree>
    <p:extLst>
      <p:ext uri="{BB962C8B-B14F-4D97-AF65-F5344CB8AC3E}">
        <p14:creationId xmlns:p14="http://schemas.microsoft.com/office/powerpoint/2010/main" val="1613026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057EF5-3177-4AC0-A87B-EC8248C17F38}" type="datetimeFigureOut">
              <a:rPr lang="en-US" smtClean="0"/>
              <a:t>3/13/2015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79C82-5A17-4AB1-8B27-A1FEF9092639}" type="slidenum">
              <a:rPr lang="en-US" smtClean="0"/>
              <a:t>‹#›</a:t>
            </a:fld>
            <a:endParaRPr lang="en-US"/>
          </a:p>
        </p:txBody>
      </p:sp>
    </p:spTree>
    <p:extLst>
      <p:ext uri="{BB962C8B-B14F-4D97-AF65-F5344CB8AC3E}">
        <p14:creationId xmlns:p14="http://schemas.microsoft.com/office/powerpoint/2010/main" val="797278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923FB28C-2121-4347-B38E-3B60061E033C}" type="datetimeFigureOut">
              <a:rPr lang="en-US" smtClean="0">
                <a:solidFill>
                  <a:srgbClr val="7F7F7F"/>
                </a:solidFill>
              </a:rPr>
              <a:pPr/>
              <a:t>3/13/2015</a:t>
            </a:fld>
            <a:endParaRPr lang="en-US">
              <a:solidFill>
                <a:srgbClr val="7F7F7F"/>
              </a:solidFill>
            </a:endParaRPr>
          </a:p>
        </p:txBody>
      </p:sp>
      <p:sp>
        <p:nvSpPr>
          <p:cNvPr id="12" name="Slide Number Placeholder 11"/>
          <p:cNvSpPr>
            <a:spLocks noGrp="1"/>
          </p:cNvSpPr>
          <p:nvPr>
            <p:ph type="sldNum" sz="quarter" idx="16"/>
          </p:nvPr>
        </p:nvSpPr>
        <p:spPr/>
        <p:txBody>
          <a:bodyPr rtlCol="0"/>
          <a:lstStyle/>
          <a:p>
            <a:fld id="{C10A1FA4-4836-4DE4-B80F-849FF47E1149}"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F7F7F"/>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065570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3FB28C-2121-4347-B38E-3B60061E033C}" type="datetimeFigureOut">
              <a:rPr lang="en-US" smtClean="0">
                <a:solidFill>
                  <a:srgbClr val="7F7F7F"/>
                </a:solidFill>
              </a:rPr>
              <a:pPr/>
              <a:t>3/13/2015</a:t>
            </a:fld>
            <a:endParaRPr lang="en-US">
              <a:solidFill>
                <a:srgbClr val="7F7F7F"/>
              </a:solidFill>
            </a:endParaRPr>
          </a:p>
        </p:txBody>
      </p:sp>
      <p:sp>
        <p:nvSpPr>
          <p:cNvPr id="4" name="Footer Placeholder 3"/>
          <p:cNvSpPr>
            <a:spLocks noGrp="1"/>
          </p:cNvSpPr>
          <p:nvPr>
            <p:ph type="ftr" sz="quarter" idx="11"/>
          </p:nvPr>
        </p:nvSpPr>
        <p:spPr/>
        <p:txBody>
          <a:bodyPr/>
          <a:lstStyle/>
          <a:p>
            <a:endParaRPr lang="en-US">
              <a:solidFill>
                <a:srgbClr val="7F7F7F"/>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10A1FA4-4836-4DE4-B80F-849FF47E1149}" type="slidenum">
              <a:rPr lang="en-US" smtClean="0"/>
              <a:pPr/>
              <a:t>‹#›</a:t>
            </a:fld>
            <a:endParaRPr lang="en-US"/>
          </a:p>
        </p:txBody>
      </p:sp>
    </p:spTree>
    <p:extLst>
      <p:ext uri="{BB962C8B-B14F-4D97-AF65-F5344CB8AC3E}">
        <p14:creationId xmlns:p14="http://schemas.microsoft.com/office/powerpoint/2010/main" val="3964288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3FB28C-2121-4347-B38E-3B60061E033C}" type="datetimeFigureOut">
              <a:rPr lang="en-US" smtClean="0">
                <a:solidFill>
                  <a:srgbClr val="7F7F7F"/>
                </a:solidFill>
              </a:rPr>
              <a:pPr/>
              <a:t>3/13/2015</a:t>
            </a:fld>
            <a:endParaRPr lang="en-US">
              <a:solidFill>
                <a:srgbClr val="7F7F7F"/>
              </a:solidFill>
            </a:endParaRPr>
          </a:p>
        </p:txBody>
      </p:sp>
      <p:sp>
        <p:nvSpPr>
          <p:cNvPr id="3" name="Footer Placeholder 2"/>
          <p:cNvSpPr>
            <a:spLocks noGrp="1"/>
          </p:cNvSpPr>
          <p:nvPr>
            <p:ph type="ftr" sz="quarter" idx="11"/>
          </p:nvPr>
        </p:nvSpPr>
        <p:spPr/>
        <p:txBody>
          <a:bodyPr/>
          <a:lstStyle/>
          <a:p>
            <a:endParaRPr lang="en-US">
              <a:solidFill>
                <a:srgbClr val="7F7F7F"/>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10A1FA4-4836-4DE4-B80F-849FF47E1149}" type="slidenum">
              <a:rPr lang="en-US" smtClean="0">
                <a:solidFill>
                  <a:srgbClr val="7F7F7F"/>
                </a:solidFill>
              </a:rPr>
              <a:pPr/>
              <a:t>‹#›</a:t>
            </a:fld>
            <a:endParaRPr lang="en-US">
              <a:solidFill>
                <a:srgbClr val="7F7F7F"/>
              </a:solidFill>
            </a:endParaRPr>
          </a:p>
        </p:txBody>
      </p:sp>
    </p:spTree>
    <p:extLst>
      <p:ext uri="{BB962C8B-B14F-4D97-AF65-F5344CB8AC3E}">
        <p14:creationId xmlns:p14="http://schemas.microsoft.com/office/powerpoint/2010/main" val="2755777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23FB28C-2121-4347-B38E-3B60061E033C}" type="datetimeFigureOut">
              <a:rPr lang="en-US" smtClean="0">
                <a:solidFill>
                  <a:srgbClr val="7F7F7F"/>
                </a:solidFill>
              </a:rPr>
              <a:pPr/>
              <a:t>3/13/2015</a:t>
            </a:fld>
            <a:endParaRPr lang="en-US">
              <a:solidFill>
                <a:srgbClr val="7F7F7F"/>
              </a:solidFill>
            </a:endParaRPr>
          </a:p>
        </p:txBody>
      </p:sp>
      <p:sp>
        <p:nvSpPr>
          <p:cNvPr id="6" name="Footer Placeholder 5"/>
          <p:cNvSpPr>
            <a:spLocks noGrp="1"/>
          </p:cNvSpPr>
          <p:nvPr>
            <p:ph type="ftr" sz="quarter" idx="11"/>
          </p:nvPr>
        </p:nvSpPr>
        <p:spPr/>
        <p:txBody>
          <a:bodyPr/>
          <a:lstStyle/>
          <a:p>
            <a:endParaRPr lang="en-US">
              <a:solidFill>
                <a:srgbClr val="7F7F7F"/>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10A1FA4-4836-4DE4-B80F-849FF47E1149}"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60295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923FB28C-2121-4347-B38E-3B60061E033C}" type="datetimeFigureOut">
              <a:rPr lang="en-US" smtClean="0">
                <a:solidFill>
                  <a:srgbClr val="7F7F7F"/>
                </a:solidFill>
              </a:rPr>
              <a:pPr/>
              <a:t>3/13/2015</a:t>
            </a:fld>
            <a:endParaRPr lang="en-US">
              <a:solidFill>
                <a:srgbClr val="7F7F7F"/>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10A1FA4-4836-4DE4-B80F-849FF47E1149}"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7F7F7F"/>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07256985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3FB28C-2121-4347-B38E-3B60061E033C}" type="datetimeFigureOut">
              <a:rPr lang="en-US" smtClean="0">
                <a:solidFill>
                  <a:srgbClr val="7F7F7F"/>
                </a:solidFill>
              </a:rPr>
              <a:pPr/>
              <a:t>3/13/2015</a:t>
            </a:fld>
            <a:endParaRPr lang="en-US">
              <a:solidFill>
                <a:srgbClr val="7F7F7F"/>
              </a:solidFill>
            </a:endParaRPr>
          </a:p>
        </p:txBody>
      </p:sp>
      <p:sp>
        <p:nvSpPr>
          <p:cNvPr id="5" name="Footer Placeholder 4"/>
          <p:cNvSpPr>
            <a:spLocks noGrp="1"/>
          </p:cNvSpPr>
          <p:nvPr>
            <p:ph type="ftr" sz="quarter" idx="11"/>
          </p:nvPr>
        </p:nvSpPr>
        <p:spPr/>
        <p:txBody>
          <a:bodyPr/>
          <a:lstStyle/>
          <a:p>
            <a:endParaRPr lang="en-US">
              <a:solidFill>
                <a:srgbClr val="7F7F7F"/>
              </a:solidFill>
            </a:endParaRPr>
          </a:p>
        </p:txBody>
      </p:sp>
      <p:sp>
        <p:nvSpPr>
          <p:cNvPr id="6" name="Slide Number Placeholder 5"/>
          <p:cNvSpPr>
            <a:spLocks noGrp="1"/>
          </p:cNvSpPr>
          <p:nvPr>
            <p:ph type="sldNum" sz="quarter" idx="12"/>
          </p:nvPr>
        </p:nvSpPr>
        <p:spPr/>
        <p:txBody>
          <a:bodyPr/>
          <a:lstStyle/>
          <a:p>
            <a:fld id="{C10A1FA4-4836-4DE4-B80F-849FF47E1149}" type="slidenum">
              <a:rPr lang="en-US" smtClean="0"/>
              <a:pPr/>
              <a:t>‹#›</a:t>
            </a:fld>
            <a:endParaRPr lang="en-US"/>
          </a:p>
        </p:txBody>
      </p:sp>
    </p:spTree>
    <p:extLst>
      <p:ext uri="{BB962C8B-B14F-4D97-AF65-F5344CB8AC3E}">
        <p14:creationId xmlns:p14="http://schemas.microsoft.com/office/powerpoint/2010/main" val="2677617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23FB28C-2121-4347-B38E-3B60061E033C}" type="datetimeFigureOut">
              <a:rPr lang="en-US" smtClean="0">
                <a:solidFill>
                  <a:srgbClr val="7F7F7F"/>
                </a:solidFill>
              </a:rPr>
              <a:pPr/>
              <a:t>3/13/2015</a:t>
            </a:fld>
            <a:endParaRPr lang="en-US">
              <a:solidFill>
                <a:srgbClr val="7F7F7F"/>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7F7F7F"/>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C10A1FA4-4836-4DE4-B80F-849FF47E1149}" type="slidenum">
              <a:rPr lang="en-US" smtClean="0"/>
              <a:pPr/>
              <a:t>‹#›</a:t>
            </a:fld>
            <a:endParaRPr lang="en-US"/>
          </a:p>
        </p:txBody>
      </p:sp>
    </p:spTree>
    <p:extLst>
      <p:ext uri="{BB962C8B-B14F-4D97-AF65-F5344CB8AC3E}">
        <p14:creationId xmlns:p14="http://schemas.microsoft.com/office/powerpoint/2010/main" val="270871418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23FB28C-2121-4347-B38E-3B60061E033C}" type="datetimeFigureOut">
              <a:rPr lang="en-US" smtClean="0"/>
              <a:pPr/>
              <a:t>3/13/2015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FFFFFF"/>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10A1FA4-4836-4DE4-B80F-849FF47E114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6417359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23FB28C-2121-4347-B38E-3B60061E033C}" type="datetimeFigureOut">
              <a:rPr lang="en-US" smtClean="0">
                <a:solidFill>
                  <a:srgbClr val="7F7F7F"/>
                </a:solidFill>
              </a:rPr>
              <a:pPr/>
              <a:t>3/13/2015</a:t>
            </a:fld>
            <a:endParaRPr lang="en-US">
              <a:solidFill>
                <a:srgbClr val="7F7F7F"/>
              </a:solidFill>
            </a:endParaRPr>
          </a:p>
        </p:txBody>
      </p:sp>
      <p:sp>
        <p:nvSpPr>
          <p:cNvPr id="5" name="Footer Placeholder 4"/>
          <p:cNvSpPr>
            <a:spLocks noGrp="1"/>
          </p:cNvSpPr>
          <p:nvPr>
            <p:ph type="ftr" sz="quarter" idx="11"/>
          </p:nvPr>
        </p:nvSpPr>
        <p:spPr/>
        <p:txBody>
          <a:bodyPr/>
          <a:lstStyle/>
          <a:p>
            <a:endParaRPr lang="en-US">
              <a:solidFill>
                <a:srgbClr val="7F7F7F"/>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10A1FA4-4836-4DE4-B80F-849FF47E1149}"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108822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23FB28C-2121-4347-B38E-3B60061E033C}" type="datetimeFigureOut">
              <a:rPr lang="en-US" smtClean="0">
                <a:solidFill>
                  <a:srgbClr val="7F7F7F"/>
                </a:solidFill>
              </a:rPr>
              <a:pPr/>
              <a:t>3/13/2015</a:t>
            </a:fld>
            <a:endParaRPr lang="en-US">
              <a:solidFill>
                <a:srgbClr val="7F7F7F"/>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10A1FA4-4836-4DE4-B80F-849FF47E1149}"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F7F7F"/>
              </a:solidFill>
            </a:endParaRPr>
          </a:p>
        </p:txBody>
      </p:sp>
    </p:spTree>
    <p:extLst>
      <p:ext uri="{BB962C8B-B14F-4D97-AF65-F5344CB8AC3E}">
        <p14:creationId xmlns:p14="http://schemas.microsoft.com/office/powerpoint/2010/main" val="285175781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057EF5-3177-4AC0-A87B-EC8248C17F38}" type="datetimeFigureOut">
              <a:rPr lang="en-US" smtClean="0"/>
              <a:t>3/13/2015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79C82-5A17-4AB1-8B27-A1FEF9092639}" type="slidenum">
              <a:rPr lang="en-US" smtClean="0"/>
              <a:t>‹#›</a:t>
            </a:fld>
            <a:endParaRPr lang="en-US"/>
          </a:p>
        </p:txBody>
      </p:sp>
    </p:spTree>
    <p:extLst>
      <p:ext uri="{BB962C8B-B14F-4D97-AF65-F5344CB8AC3E}">
        <p14:creationId xmlns:p14="http://schemas.microsoft.com/office/powerpoint/2010/main" val="4204304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23FB28C-2121-4347-B38E-3B60061E033C}" type="datetimeFigureOut">
              <a:rPr lang="en-US" smtClean="0">
                <a:solidFill>
                  <a:srgbClr val="7F7F7F"/>
                </a:solidFill>
              </a:rPr>
              <a:pPr/>
              <a:t>3/13/2015</a:t>
            </a:fld>
            <a:endParaRPr lang="en-US">
              <a:solidFill>
                <a:srgbClr val="7F7F7F"/>
              </a:solidFill>
            </a:endParaRPr>
          </a:p>
        </p:txBody>
      </p:sp>
      <p:sp>
        <p:nvSpPr>
          <p:cNvPr id="10" name="Slide Number Placeholder 9"/>
          <p:cNvSpPr>
            <a:spLocks noGrp="1"/>
          </p:cNvSpPr>
          <p:nvPr>
            <p:ph type="sldNum" sz="quarter" idx="16"/>
          </p:nvPr>
        </p:nvSpPr>
        <p:spPr/>
        <p:txBody>
          <a:bodyPr rtlCol="0"/>
          <a:lstStyle/>
          <a:p>
            <a:fld id="{C10A1FA4-4836-4DE4-B80F-849FF47E1149}"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F7F7F"/>
              </a:solidFill>
            </a:endParaRPr>
          </a:p>
        </p:txBody>
      </p:sp>
    </p:spTree>
    <p:extLst>
      <p:ext uri="{BB962C8B-B14F-4D97-AF65-F5344CB8AC3E}">
        <p14:creationId xmlns:p14="http://schemas.microsoft.com/office/powerpoint/2010/main" val="2816381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923FB28C-2121-4347-B38E-3B60061E033C}" type="datetimeFigureOut">
              <a:rPr lang="en-US" smtClean="0">
                <a:solidFill>
                  <a:srgbClr val="7F7F7F"/>
                </a:solidFill>
              </a:rPr>
              <a:pPr/>
              <a:t>3/13/2015</a:t>
            </a:fld>
            <a:endParaRPr lang="en-US">
              <a:solidFill>
                <a:srgbClr val="7F7F7F"/>
              </a:solidFill>
            </a:endParaRPr>
          </a:p>
        </p:txBody>
      </p:sp>
      <p:sp>
        <p:nvSpPr>
          <p:cNvPr id="12" name="Slide Number Placeholder 11"/>
          <p:cNvSpPr>
            <a:spLocks noGrp="1"/>
          </p:cNvSpPr>
          <p:nvPr>
            <p:ph type="sldNum" sz="quarter" idx="16"/>
          </p:nvPr>
        </p:nvSpPr>
        <p:spPr/>
        <p:txBody>
          <a:bodyPr rtlCol="0"/>
          <a:lstStyle/>
          <a:p>
            <a:fld id="{C10A1FA4-4836-4DE4-B80F-849FF47E1149}"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F7F7F"/>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710630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3FB28C-2121-4347-B38E-3B60061E033C}" type="datetimeFigureOut">
              <a:rPr lang="en-US" smtClean="0">
                <a:solidFill>
                  <a:srgbClr val="7F7F7F"/>
                </a:solidFill>
              </a:rPr>
              <a:pPr/>
              <a:t>3/13/2015</a:t>
            </a:fld>
            <a:endParaRPr lang="en-US">
              <a:solidFill>
                <a:srgbClr val="7F7F7F"/>
              </a:solidFill>
            </a:endParaRPr>
          </a:p>
        </p:txBody>
      </p:sp>
      <p:sp>
        <p:nvSpPr>
          <p:cNvPr id="4" name="Footer Placeholder 3"/>
          <p:cNvSpPr>
            <a:spLocks noGrp="1"/>
          </p:cNvSpPr>
          <p:nvPr>
            <p:ph type="ftr" sz="quarter" idx="11"/>
          </p:nvPr>
        </p:nvSpPr>
        <p:spPr/>
        <p:txBody>
          <a:bodyPr/>
          <a:lstStyle/>
          <a:p>
            <a:endParaRPr lang="en-US">
              <a:solidFill>
                <a:srgbClr val="7F7F7F"/>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10A1FA4-4836-4DE4-B80F-849FF47E1149}" type="slidenum">
              <a:rPr lang="en-US" smtClean="0"/>
              <a:pPr/>
              <a:t>‹#›</a:t>
            </a:fld>
            <a:endParaRPr lang="en-US"/>
          </a:p>
        </p:txBody>
      </p:sp>
    </p:spTree>
    <p:extLst>
      <p:ext uri="{BB962C8B-B14F-4D97-AF65-F5344CB8AC3E}">
        <p14:creationId xmlns:p14="http://schemas.microsoft.com/office/powerpoint/2010/main" val="2459721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3FB28C-2121-4347-B38E-3B60061E033C}" type="datetimeFigureOut">
              <a:rPr lang="en-US" smtClean="0">
                <a:solidFill>
                  <a:srgbClr val="7F7F7F"/>
                </a:solidFill>
              </a:rPr>
              <a:pPr/>
              <a:t>3/13/2015</a:t>
            </a:fld>
            <a:endParaRPr lang="en-US">
              <a:solidFill>
                <a:srgbClr val="7F7F7F"/>
              </a:solidFill>
            </a:endParaRPr>
          </a:p>
        </p:txBody>
      </p:sp>
      <p:sp>
        <p:nvSpPr>
          <p:cNvPr id="3" name="Footer Placeholder 2"/>
          <p:cNvSpPr>
            <a:spLocks noGrp="1"/>
          </p:cNvSpPr>
          <p:nvPr>
            <p:ph type="ftr" sz="quarter" idx="11"/>
          </p:nvPr>
        </p:nvSpPr>
        <p:spPr/>
        <p:txBody>
          <a:bodyPr/>
          <a:lstStyle/>
          <a:p>
            <a:endParaRPr lang="en-US">
              <a:solidFill>
                <a:srgbClr val="7F7F7F"/>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10A1FA4-4836-4DE4-B80F-849FF47E1149}" type="slidenum">
              <a:rPr lang="en-US" smtClean="0">
                <a:solidFill>
                  <a:srgbClr val="7F7F7F"/>
                </a:solidFill>
              </a:rPr>
              <a:pPr/>
              <a:t>‹#›</a:t>
            </a:fld>
            <a:endParaRPr lang="en-US">
              <a:solidFill>
                <a:srgbClr val="7F7F7F"/>
              </a:solidFill>
            </a:endParaRPr>
          </a:p>
        </p:txBody>
      </p:sp>
    </p:spTree>
    <p:extLst>
      <p:ext uri="{BB962C8B-B14F-4D97-AF65-F5344CB8AC3E}">
        <p14:creationId xmlns:p14="http://schemas.microsoft.com/office/powerpoint/2010/main" val="2925395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23FB28C-2121-4347-B38E-3B60061E033C}" type="datetimeFigureOut">
              <a:rPr lang="en-US" smtClean="0">
                <a:solidFill>
                  <a:srgbClr val="7F7F7F"/>
                </a:solidFill>
              </a:rPr>
              <a:pPr/>
              <a:t>3/13/2015</a:t>
            </a:fld>
            <a:endParaRPr lang="en-US">
              <a:solidFill>
                <a:srgbClr val="7F7F7F"/>
              </a:solidFill>
            </a:endParaRPr>
          </a:p>
        </p:txBody>
      </p:sp>
      <p:sp>
        <p:nvSpPr>
          <p:cNvPr id="6" name="Footer Placeholder 5"/>
          <p:cNvSpPr>
            <a:spLocks noGrp="1"/>
          </p:cNvSpPr>
          <p:nvPr>
            <p:ph type="ftr" sz="quarter" idx="11"/>
          </p:nvPr>
        </p:nvSpPr>
        <p:spPr/>
        <p:txBody>
          <a:bodyPr/>
          <a:lstStyle/>
          <a:p>
            <a:endParaRPr lang="en-US">
              <a:solidFill>
                <a:srgbClr val="7F7F7F"/>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10A1FA4-4836-4DE4-B80F-849FF47E1149}"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001881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923FB28C-2121-4347-B38E-3B60061E033C}" type="datetimeFigureOut">
              <a:rPr lang="en-US" smtClean="0">
                <a:solidFill>
                  <a:srgbClr val="7F7F7F"/>
                </a:solidFill>
              </a:rPr>
              <a:pPr/>
              <a:t>3/13/2015</a:t>
            </a:fld>
            <a:endParaRPr lang="en-US">
              <a:solidFill>
                <a:srgbClr val="7F7F7F"/>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10A1FA4-4836-4DE4-B80F-849FF47E1149}"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7F7F7F"/>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90718402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23FB28C-2121-4347-B38E-3B60061E033C}" type="datetimeFigureOut">
              <a:rPr lang="en-US" smtClean="0">
                <a:solidFill>
                  <a:srgbClr val="7F7F7F"/>
                </a:solidFill>
              </a:rPr>
              <a:pPr/>
              <a:t>3/13/2015</a:t>
            </a:fld>
            <a:endParaRPr lang="en-US">
              <a:solidFill>
                <a:srgbClr val="7F7F7F"/>
              </a:solidFill>
            </a:endParaRPr>
          </a:p>
        </p:txBody>
      </p:sp>
      <p:sp>
        <p:nvSpPr>
          <p:cNvPr id="5" name="Footer Placeholder 4"/>
          <p:cNvSpPr>
            <a:spLocks noGrp="1"/>
          </p:cNvSpPr>
          <p:nvPr>
            <p:ph type="ftr" sz="quarter" idx="11"/>
          </p:nvPr>
        </p:nvSpPr>
        <p:spPr/>
        <p:txBody>
          <a:bodyPr/>
          <a:lstStyle/>
          <a:p>
            <a:endParaRPr lang="en-US">
              <a:solidFill>
                <a:srgbClr val="7F7F7F"/>
              </a:solidFill>
            </a:endParaRPr>
          </a:p>
        </p:txBody>
      </p:sp>
      <p:sp>
        <p:nvSpPr>
          <p:cNvPr id="6" name="Slide Number Placeholder 5"/>
          <p:cNvSpPr>
            <a:spLocks noGrp="1"/>
          </p:cNvSpPr>
          <p:nvPr>
            <p:ph type="sldNum" sz="quarter" idx="12"/>
          </p:nvPr>
        </p:nvSpPr>
        <p:spPr/>
        <p:txBody>
          <a:bodyPr/>
          <a:lstStyle/>
          <a:p>
            <a:fld id="{C10A1FA4-4836-4DE4-B80F-849FF47E1149}" type="slidenum">
              <a:rPr lang="en-US" smtClean="0"/>
              <a:pPr/>
              <a:t>‹#›</a:t>
            </a:fld>
            <a:endParaRPr lang="en-US"/>
          </a:p>
        </p:txBody>
      </p:sp>
    </p:spTree>
    <p:extLst>
      <p:ext uri="{BB962C8B-B14F-4D97-AF65-F5344CB8AC3E}">
        <p14:creationId xmlns:p14="http://schemas.microsoft.com/office/powerpoint/2010/main" val="1291912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23FB28C-2121-4347-B38E-3B60061E033C}" type="datetimeFigureOut">
              <a:rPr lang="en-US" smtClean="0">
                <a:solidFill>
                  <a:srgbClr val="7F7F7F"/>
                </a:solidFill>
              </a:rPr>
              <a:pPr/>
              <a:t>3/13/2015</a:t>
            </a:fld>
            <a:endParaRPr lang="en-US">
              <a:solidFill>
                <a:srgbClr val="7F7F7F"/>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7F7F7F"/>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C10A1FA4-4836-4DE4-B80F-849FF47E1149}" type="slidenum">
              <a:rPr lang="en-US" smtClean="0"/>
              <a:pPr/>
              <a:t>‹#›</a:t>
            </a:fld>
            <a:endParaRPr lang="en-US"/>
          </a:p>
        </p:txBody>
      </p:sp>
    </p:spTree>
    <p:extLst>
      <p:ext uri="{BB962C8B-B14F-4D97-AF65-F5344CB8AC3E}">
        <p14:creationId xmlns:p14="http://schemas.microsoft.com/office/powerpoint/2010/main" val="614708244"/>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2F8344-B758-424B-95EC-4F4E87C665A9}"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93604B-5D9F-4AE2-AA25-124306F83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543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2F8344-B758-424B-95EC-4F4E87C665A9}"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93604B-5D9F-4AE2-AA25-124306F83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344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1057EF5-3177-4AC0-A87B-EC8248C17F38}" type="datetimeFigureOut">
              <a:rPr lang="en-US" smtClean="0"/>
              <a:t>3/13/2015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79C82-5A17-4AB1-8B27-A1FEF9092639}" type="slidenum">
              <a:rPr lang="en-US" smtClean="0"/>
              <a:t>‹#›</a:t>
            </a:fld>
            <a:endParaRPr lang="en-US"/>
          </a:p>
        </p:txBody>
      </p:sp>
    </p:spTree>
    <p:extLst>
      <p:ext uri="{BB962C8B-B14F-4D97-AF65-F5344CB8AC3E}">
        <p14:creationId xmlns:p14="http://schemas.microsoft.com/office/powerpoint/2010/main" val="3979457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2F8344-B758-424B-95EC-4F4E87C665A9}"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93604B-5D9F-4AE2-AA25-124306F83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762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2F8344-B758-424B-95EC-4F4E87C665A9}"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93604B-5D9F-4AE2-AA25-124306F83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0047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2F8344-B758-424B-95EC-4F4E87C665A9}" type="datetimeFigureOut">
              <a:rPr lang="en-US" smtClean="0">
                <a:solidFill>
                  <a:prstClr val="black">
                    <a:tint val="75000"/>
                  </a:prstClr>
                </a:solidFill>
              </a:rPr>
              <a:pPr/>
              <a:t>3/13/2015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B93604B-5D9F-4AE2-AA25-124306F83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4337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2F8344-B758-424B-95EC-4F4E87C665A9}" type="datetimeFigureOut">
              <a:rPr lang="en-US" smtClean="0">
                <a:solidFill>
                  <a:prstClr val="black">
                    <a:tint val="75000"/>
                  </a:prstClr>
                </a:solidFill>
              </a:rPr>
              <a:pPr/>
              <a:t>3/13/2015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B93604B-5D9F-4AE2-AA25-124306F83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7527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2F8344-B758-424B-95EC-4F4E87C665A9}" type="datetimeFigureOut">
              <a:rPr lang="en-US" smtClean="0">
                <a:solidFill>
                  <a:prstClr val="black">
                    <a:tint val="75000"/>
                  </a:prstClr>
                </a:solidFill>
              </a:rPr>
              <a:pPr/>
              <a:t>3/13/2015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93604B-5D9F-4AE2-AA25-124306F83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630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2F8344-B758-424B-95EC-4F4E87C665A9}"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93604B-5D9F-4AE2-AA25-124306F83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3516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2F8344-B758-424B-95EC-4F4E87C665A9}"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93604B-5D9F-4AE2-AA25-124306F83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565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2F8344-B758-424B-95EC-4F4E87C665A9}"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93604B-5D9F-4AE2-AA25-124306F83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333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2F8344-B758-424B-95EC-4F4E87C665A9}"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93604B-5D9F-4AE2-AA25-124306F83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164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275D99-9290-3F42-AEED-A9F2FE74CD3B}"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74869A-B824-324A-8CE0-D1116EECDC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16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1057EF5-3177-4AC0-A87B-EC8248C17F38}" type="datetimeFigureOut">
              <a:rPr lang="en-US" smtClean="0"/>
              <a:t>3/13/2015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E79C82-5A17-4AB1-8B27-A1FEF9092639}" type="slidenum">
              <a:rPr lang="en-US" smtClean="0"/>
              <a:t>‹#›</a:t>
            </a:fld>
            <a:endParaRPr lang="en-US"/>
          </a:p>
        </p:txBody>
      </p:sp>
    </p:spTree>
    <p:extLst>
      <p:ext uri="{BB962C8B-B14F-4D97-AF65-F5344CB8AC3E}">
        <p14:creationId xmlns:p14="http://schemas.microsoft.com/office/powerpoint/2010/main" val="30135029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75D99-9290-3F42-AEED-A9F2FE74CD3B}"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74869A-B824-324A-8CE0-D1116EECDC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8051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275D99-9290-3F42-AEED-A9F2FE74CD3B}"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74869A-B824-324A-8CE0-D1116EECDC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116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275D99-9290-3F42-AEED-A9F2FE74CD3B}"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74869A-B824-324A-8CE0-D1116EECDC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2127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275D99-9290-3F42-AEED-A9F2FE74CD3B}" type="datetimeFigureOut">
              <a:rPr lang="en-US" smtClean="0">
                <a:solidFill>
                  <a:prstClr val="black">
                    <a:tint val="75000"/>
                  </a:prstClr>
                </a:solidFill>
              </a:rPr>
              <a:pPr/>
              <a:t>3/13/2015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74869A-B824-324A-8CE0-D1116EECDC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036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275D99-9290-3F42-AEED-A9F2FE74CD3B}" type="datetimeFigureOut">
              <a:rPr lang="en-US" smtClean="0">
                <a:solidFill>
                  <a:prstClr val="black">
                    <a:tint val="75000"/>
                  </a:prstClr>
                </a:solidFill>
              </a:rPr>
              <a:pPr/>
              <a:t>3/13/2015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74869A-B824-324A-8CE0-D1116EECDC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8558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275D99-9290-3F42-AEED-A9F2FE74CD3B}" type="datetimeFigureOut">
              <a:rPr lang="en-US" smtClean="0">
                <a:solidFill>
                  <a:prstClr val="black">
                    <a:tint val="75000"/>
                  </a:prstClr>
                </a:solidFill>
              </a:rPr>
              <a:pPr/>
              <a:t>3/13/2015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74869A-B824-324A-8CE0-D1116EECDC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3896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75D99-9290-3F42-AEED-A9F2FE74CD3B}"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74869A-B824-324A-8CE0-D1116EECDC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67917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75D99-9290-3F42-AEED-A9F2FE74CD3B}" type="datetimeFigureOut">
              <a:rPr lang="en-US" smtClean="0">
                <a:solidFill>
                  <a:prstClr val="black">
                    <a:tint val="75000"/>
                  </a:prstClr>
                </a:solidFill>
              </a:rPr>
              <a:pPr/>
              <a:t>3/13/2015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74869A-B824-324A-8CE0-D1116EECDC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002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75D99-9290-3F42-AEED-A9F2FE74CD3B}"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74869A-B824-324A-8CE0-D1116EECDC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5948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275D99-9290-3F42-AEED-A9F2FE74CD3B}"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74869A-B824-324A-8CE0-D1116EECDC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944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1057EF5-3177-4AC0-A87B-EC8248C17F38}" type="datetimeFigureOut">
              <a:rPr lang="en-US" smtClean="0"/>
              <a:t>3/13/2015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E79C82-5A17-4AB1-8B27-A1FEF9092639}" type="slidenum">
              <a:rPr lang="en-US" smtClean="0"/>
              <a:t>‹#›</a:t>
            </a:fld>
            <a:endParaRPr lang="en-US"/>
          </a:p>
        </p:txBody>
      </p:sp>
    </p:spTree>
    <p:extLst>
      <p:ext uri="{BB962C8B-B14F-4D97-AF65-F5344CB8AC3E}">
        <p14:creationId xmlns:p14="http://schemas.microsoft.com/office/powerpoint/2010/main" val="40217460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9" name="Picture 8" descr="4124_WEDC Brand Presentation Template Powerpoint Cover 0924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50" y="0"/>
            <a:ext cx="9194845" cy="6896134"/>
          </a:xfrm>
          <a:prstGeom prst="rect">
            <a:avLst/>
          </a:prstGeom>
        </p:spPr>
      </p:pic>
      <p:sp>
        <p:nvSpPr>
          <p:cNvPr id="2" name="Title 1"/>
          <p:cNvSpPr>
            <a:spLocks noGrp="1"/>
          </p:cNvSpPr>
          <p:nvPr>
            <p:ph type="ctrTitle"/>
          </p:nvPr>
        </p:nvSpPr>
        <p:spPr>
          <a:xfrm>
            <a:off x="833553" y="2213862"/>
            <a:ext cx="7772400" cy="1716916"/>
          </a:xfrm>
        </p:spPr>
        <p:txBody>
          <a:bodyPr/>
          <a:lstStyle>
            <a:lvl1pPr algn="r">
              <a:lnSpc>
                <a:spcPts val="3900"/>
              </a:lnSpc>
              <a:spcBef>
                <a:spcPts val="0"/>
              </a:spcBef>
              <a:defRPr sz="3900" cap="all">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3553" y="4116191"/>
            <a:ext cx="7772400" cy="1188860"/>
          </a:xfrm>
        </p:spPr>
        <p:txBody>
          <a:bodyPr anchor="t" anchorCtr="0">
            <a:normAutofit/>
          </a:bodyPr>
          <a:lstStyle>
            <a:lvl1pPr marL="0" indent="0" algn="r">
              <a:lnSpc>
                <a:spcPts val="2100"/>
              </a:lnSpc>
              <a:buNone/>
              <a:defRPr sz="195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767440745"/>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7895347" cy="949094"/>
          </a:xfrm>
        </p:spPr>
        <p:txBody>
          <a:bodyPr anchor="b" anchorCtr="0"/>
          <a:lstStyle/>
          <a:p>
            <a:r>
              <a:rPr lang="en-US" smtClean="0"/>
              <a:t>Click to edit Master title style</a:t>
            </a:r>
            <a:endParaRPr lang="en-US" dirty="0"/>
          </a:p>
        </p:txBody>
      </p:sp>
      <p:sp>
        <p:nvSpPr>
          <p:cNvPr id="3" name="Content Placeholder 2"/>
          <p:cNvSpPr>
            <a:spLocks noGrp="1"/>
          </p:cNvSpPr>
          <p:nvPr>
            <p:ph idx="1"/>
          </p:nvPr>
        </p:nvSpPr>
        <p:spPr>
          <a:xfrm>
            <a:off x="457200" y="1603832"/>
            <a:ext cx="8229600" cy="49332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41498097"/>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descr="4124_WEDC Brand Presentation Template Powerpoint Cover 0924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50" y="0"/>
            <a:ext cx="9194845" cy="6896134"/>
          </a:xfrm>
          <a:prstGeom prst="rect">
            <a:avLst/>
          </a:prstGeom>
        </p:spPr>
      </p:pic>
      <p:sp>
        <p:nvSpPr>
          <p:cNvPr id="2" name="Title 1"/>
          <p:cNvSpPr>
            <a:spLocks noGrp="1"/>
          </p:cNvSpPr>
          <p:nvPr>
            <p:ph type="title"/>
          </p:nvPr>
        </p:nvSpPr>
        <p:spPr>
          <a:xfrm>
            <a:off x="722313" y="4110241"/>
            <a:ext cx="7772400" cy="1362075"/>
          </a:xfrm>
        </p:spPr>
        <p:txBody>
          <a:bodyPr anchor="t"/>
          <a:lstStyle>
            <a:lvl1pPr algn="l">
              <a:lnSpc>
                <a:spcPts val="3900"/>
              </a:lnSpc>
              <a:defRPr sz="3900" b="1" cap="all">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418678"/>
            <a:ext cx="7772400" cy="1500187"/>
          </a:xfrm>
        </p:spPr>
        <p:txBody>
          <a:bodyPr anchor="b">
            <a:normAutofit/>
          </a:bodyPr>
          <a:lstStyle>
            <a:lvl1pPr marL="0" indent="0">
              <a:lnSpc>
                <a:spcPts val="2100"/>
              </a:lnSpc>
              <a:buNone/>
              <a:defRPr sz="195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736376532"/>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p:spPr>
        <p:txBody>
          <a:bodyPr/>
          <a:lstStyle>
            <a:lvl1pPr>
              <a:defRPr sz="165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2"/>
            <a:ext cx="4038600" cy="4525963"/>
          </a:xfrm>
        </p:spPr>
        <p:txBody>
          <a:bodyPr/>
          <a:lstStyle>
            <a:lvl1pPr>
              <a:defRPr sz="1650"/>
            </a:lvl1pPr>
            <a:lvl2pPr>
              <a:defRPr sz="1200"/>
            </a:lvl2pPr>
            <a:lvl3pPr>
              <a:defRPr sz="1200"/>
            </a:lvl3pPr>
            <a:lvl4pPr>
              <a:defRPr sz="1200"/>
            </a:lvl4pPr>
            <a:lvl5pPr>
              <a:defRPr sz="120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p:nvPr>
        </p:nvSpPr>
        <p:spPr>
          <a:xfrm>
            <a:off x="457201" y="274638"/>
            <a:ext cx="7904618" cy="93278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764987790"/>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1650" b="0" i="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65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650" b="0" i="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65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50316878"/>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12433938"/>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grpSp>
        <p:nvGrpSpPr>
          <p:cNvPr id="7" name="Group 6"/>
          <p:cNvGrpSpPr/>
          <p:nvPr/>
        </p:nvGrpSpPr>
        <p:grpSpPr>
          <a:xfrm>
            <a:off x="6907" y="0"/>
            <a:ext cx="9144000" cy="6858000"/>
            <a:chOff x="6907" y="0"/>
            <a:chExt cx="9144000" cy="6858000"/>
          </a:xfrm>
        </p:grpSpPr>
        <p:pic>
          <p:nvPicPr>
            <p:cNvPr id="5" name="Picture 4" descr="background.jpg"/>
            <p:cNvPicPr>
              <a:picLocks noChangeAspect="1"/>
            </p:cNvPicPr>
            <p:nvPr userDrawn="1"/>
          </p:nvPicPr>
          <p:blipFill rotWithShape="1">
            <a:blip r:embed="rId2">
              <a:extLst>
                <a:ext uri="{28A0092B-C50C-407E-A947-70E740481C1C}">
                  <a14:useLocalDpi xmlns:a14="http://schemas.microsoft.com/office/drawing/2010/main" val="0"/>
                </a:ext>
              </a:extLst>
            </a:blip>
            <a:srcRect t="12500" b="12500"/>
            <a:stretch/>
          </p:blipFill>
          <p:spPr>
            <a:xfrm>
              <a:off x="6907" y="0"/>
              <a:ext cx="9144000" cy="6858000"/>
            </a:xfrm>
            <a:prstGeom prst="rect">
              <a:avLst/>
            </a:prstGeom>
          </p:spPr>
        </p:pic>
        <p:pic>
          <p:nvPicPr>
            <p:cNvPr id="6" name="Picture 5" descr="4124_WEDC Brand Presentation Template Logo 0910.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19958" y="5599142"/>
              <a:ext cx="1185370" cy="1054041"/>
            </a:xfrm>
            <a:prstGeom prst="rect">
              <a:avLst/>
            </a:prstGeom>
          </p:spPr>
        </p:pic>
      </p:grpSp>
    </p:spTree>
    <p:extLst>
      <p:ext uri="{BB962C8B-B14F-4D97-AF65-F5344CB8AC3E}">
        <p14:creationId xmlns:p14="http://schemas.microsoft.com/office/powerpoint/2010/main" val="373139407"/>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35102"/>
            <a:ext cx="5111750" cy="4691063"/>
          </a:xfrm>
        </p:spPr>
        <p:txBody>
          <a:bodyPr/>
          <a:lstStyle>
            <a:lvl1pPr>
              <a:defRPr sz="1650"/>
            </a:lvl1pPr>
            <a:lvl2pPr>
              <a:defRPr sz="1350"/>
            </a:lvl2pPr>
            <a:lvl3pPr>
              <a:defRPr sz="1350"/>
            </a:lvl3pPr>
            <a:lvl4pPr>
              <a:defRPr sz="1050"/>
            </a:lvl4pPr>
            <a:lvl5pPr>
              <a:defRPr sz="105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itle 1"/>
          <p:cNvSpPr>
            <a:spLocks noGrp="1"/>
          </p:cNvSpPr>
          <p:nvPr>
            <p:ph type="title"/>
          </p:nvPr>
        </p:nvSpPr>
        <p:spPr>
          <a:xfrm>
            <a:off x="457201" y="274638"/>
            <a:ext cx="7904618" cy="93278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912532215"/>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 name="Group 6"/>
          <p:cNvGrpSpPr/>
          <p:nvPr/>
        </p:nvGrpSpPr>
        <p:grpSpPr>
          <a:xfrm>
            <a:off x="6907" y="0"/>
            <a:ext cx="9144000" cy="6858000"/>
            <a:chOff x="6907" y="0"/>
            <a:chExt cx="9144000" cy="6858000"/>
          </a:xfrm>
        </p:grpSpPr>
        <p:pic>
          <p:nvPicPr>
            <p:cNvPr id="5" name="Picture 4" descr="background.jpg"/>
            <p:cNvPicPr>
              <a:picLocks noChangeAspect="1"/>
            </p:cNvPicPr>
            <p:nvPr userDrawn="1"/>
          </p:nvPicPr>
          <p:blipFill rotWithShape="1">
            <a:blip r:embed="rId2">
              <a:extLst>
                <a:ext uri="{28A0092B-C50C-407E-A947-70E740481C1C}">
                  <a14:useLocalDpi xmlns:a14="http://schemas.microsoft.com/office/drawing/2010/main" val="0"/>
                </a:ext>
              </a:extLst>
            </a:blip>
            <a:srcRect t="12500" b="12500"/>
            <a:stretch/>
          </p:blipFill>
          <p:spPr>
            <a:xfrm>
              <a:off x="6907" y="0"/>
              <a:ext cx="9144000" cy="6858000"/>
            </a:xfrm>
            <a:prstGeom prst="rect">
              <a:avLst/>
            </a:prstGeom>
          </p:spPr>
        </p:pic>
        <p:pic>
          <p:nvPicPr>
            <p:cNvPr id="6" name="Picture 5" descr="4124_WEDC Brand Presentation Template Logo 0910.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19958" y="5599142"/>
              <a:ext cx="1185370" cy="1054041"/>
            </a:xfrm>
            <a:prstGeom prst="rect">
              <a:avLst/>
            </a:prstGeom>
          </p:spPr>
        </p:pic>
      </p:grpSp>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2761769024"/>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6" name="Group 5"/>
          <p:cNvGrpSpPr/>
          <p:nvPr/>
        </p:nvGrpSpPr>
        <p:grpSpPr>
          <a:xfrm>
            <a:off x="6907" y="0"/>
            <a:ext cx="9144000" cy="6858000"/>
            <a:chOff x="6907" y="0"/>
            <a:chExt cx="9144000" cy="6858000"/>
          </a:xfrm>
        </p:grpSpPr>
        <p:pic>
          <p:nvPicPr>
            <p:cNvPr id="7" name="Picture 6" descr="background.jpg"/>
            <p:cNvPicPr>
              <a:picLocks noChangeAspect="1"/>
            </p:cNvPicPr>
            <p:nvPr userDrawn="1"/>
          </p:nvPicPr>
          <p:blipFill rotWithShape="1">
            <a:blip r:embed="rId2">
              <a:extLst>
                <a:ext uri="{28A0092B-C50C-407E-A947-70E740481C1C}">
                  <a14:useLocalDpi xmlns:a14="http://schemas.microsoft.com/office/drawing/2010/main" val="0"/>
                </a:ext>
              </a:extLst>
            </a:blip>
            <a:srcRect t="12500" b="12500"/>
            <a:stretch/>
          </p:blipFill>
          <p:spPr>
            <a:xfrm>
              <a:off x="6907" y="0"/>
              <a:ext cx="9144000" cy="6858000"/>
            </a:xfrm>
            <a:prstGeom prst="rect">
              <a:avLst/>
            </a:prstGeom>
          </p:spPr>
        </p:pic>
        <p:pic>
          <p:nvPicPr>
            <p:cNvPr id="8" name="Picture 7" descr="4124_WEDC Brand Presentation Template Logo 0910.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83040" y="5599142"/>
              <a:ext cx="1185370" cy="1054041"/>
            </a:xfrm>
            <a:prstGeom prst="rect">
              <a:avLst/>
            </a:prstGeom>
          </p:spPr>
        </p:pic>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9525875"/>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057EF5-3177-4AC0-A87B-EC8248C17F38}" type="datetimeFigureOut">
              <a:rPr lang="en-US" smtClean="0"/>
              <a:t>3/13/2015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E79C82-5A17-4AB1-8B27-A1FEF9092639}" type="slidenum">
              <a:rPr lang="en-US" smtClean="0"/>
              <a:t>‹#›</a:t>
            </a:fld>
            <a:endParaRPr lang="en-US"/>
          </a:p>
        </p:txBody>
      </p:sp>
    </p:spTree>
    <p:extLst>
      <p:ext uri="{BB962C8B-B14F-4D97-AF65-F5344CB8AC3E}">
        <p14:creationId xmlns:p14="http://schemas.microsoft.com/office/powerpoint/2010/main" val="17551343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6" name="Group 5"/>
          <p:cNvGrpSpPr/>
          <p:nvPr/>
        </p:nvGrpSpPr>
        <p:grpSpPr>
          <a:xfrm>
            <a:off x="6907" y="0"/>
            <a:ext cx="9144000" cy="6858000"/>
            <a:chOff x="6907" y="0"/>
            <a:chExt cx="9144000" cy="6858000"/>
          </a:xfrm>
        </p:grpSpPr>
        <p:pic>
          <p:nvPicPr>
            <p:cNvPr id="4" name="Picture 3" descr="background.jpg"/>
            <p:cNvPicPr>
              <a:picLocks noChangeAspect="1"/>
            </p:cNvPicPr>
            <p:nvPr userDrawn="1"/>
          </p:nvPicPr>
          <p:blipFill rotWithShape="1">
            <a:blip r:embed="rId2">
              <a:extLst>
                <a:ext uri="{28A0092B-C50C-407E-A947-70E740481C1C}">
                  <a14:useLocalDpi xmlns:a14="http://schemas.microsoft.com/office/drawing/2010/main" val="0"/>
                </a:ext>
              </a:extLst>
            </a:blip>
            <a:srcRect t="12500" b="12500"/>
            <a:stretch/>
          </p:blipFill>
          <p:spPr>
            <a:xfrm>
              <a:off x="6907" y="0"/>
              <a:ext cx="9144000" cy="6858000"/>
            </a:xfrm>
            <a:prstGeom prst="rect">
              <a:avLst/>
            </a:prstGeom>
          </p:spPr>
        </p:pic>
        <p:pic>
          <p:nvPicPr>
            <p:cNvPr id="5" name="Picture 4" descr="4124_WEDC Brand Presentation Template Logo 0910.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83040" y="5599142"/>
              <a:ext cx="1185370" cy="1054041"/>
            </a:xfrm>
            <a:prstGeom prst="rect">
              <a:avLst/>
            </a:prstGeom>
          </p:spPr>
        </p:pic>
      </p:grpSp>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8533694"/>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057EF5-3177-4AC0-A87B-EC8248C17F38}" type="datetimeFigureOut">
              <a:rPr lang="en-US" smtClean="0"/>
              <a:t>3/13/2015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79C82-5A17-4AB1-8B27-A1FEF9092639}" type="slidenum">
              <a:rPr lang="en-US" smtClean="0"/>
              <a:t>‹#›</a:t>
            </a:fld>
            <a:endParaRPr lang="en-US"/>
          </a:p>
        </p:txBody>
      </p:sp>
    </p:spTree>
    <p:extLst>
      <p:ext uri="{BB962C8B-B14F-4D97-AF65-F5344CB8AC3E}">
        <p14:creationId xmlns:p14="http://schemas.microsoft.com/office/powerpoint/2010/main" val="278380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057EF5-3177-4AC0-A87B-EC8248C17F38}" type="datetimeFigureOut">
              <a:rPr lang="en-US" smtClean="0"/>
              <a:t>3/13/2015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79C82-5A17-4AB1-8B27-A1FEF9092639}" type="slidenum">
              <a:rPr lang="en-US" smtClean="0"/>
              <a:t>‹#›</a:t>
            </a:fld>
            <a:endParaRPr lang="en-US"/>
          </a:p>
        </p:txBody>
      </p:sp>
    </p:spTree>
    <p:extLst>
      <p:ext uri="{BB962C8B-B14F-4D97-AF65-F5344CB8AC3E}">
        <p14:creationId xmlns:p14="http://schemas.microsoft.com/office/powerpoint/2010/main" val="92790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4.jp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9.xml"/><Relationship Id="rId2" Type="http://schemas.openxmlformats.org/officeDocument/2006/relationships/slideLayout" Target="../slideLayouts/slideLayout61.xml"/><Relationship Id="rId16" Type="http://schemas.openxmlformats.org/officeDocument/2006/relationships/image" Target="../media/image7.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6.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57EF5-3177-4AC0-A87B-EC8248C17F38}" type="datetimeFigureOut">
              <a:rPr lang="en-US" smtClean="0"/>
              <a:t>3/13/2015</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79C82-5A17-4AB1-8B27-A1FEF9092639}" type="slidenum">
              <a:rPr lang="en-US" smtClean="0"/>
              <a:t>‹#›</a:t>
            </a:fld>
            <a:endParaRPr lang="en-US"/>
          </a:p>
        </p:txBody>
      </p:sp>
    </p:spTree>
    <p:extLst>
      <p:ext uri="{BB962C8B-B14F-4D97-AF65-F5344CB8AC3E}">
        <p14:creationId xmlns:p14="http://schemas.microsoft.com/office/powerpoint/2010/main" val="1256643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E2F76C8-9499-42B6-8503-7BF665B00EF5}" type="datetimeFigureOut">
              <a:rPr lang="en-US" smtClean="0">
                <a:solidFill>
                  <a:prstClr val="black"/>
                </a:solidFill>
              </a:rPr>
              <a:pPr/>
              <a:t>3/13/2015</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D94A8EC-E4A3-4FAD-AA46-96BD49C6C19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68507394"/>
      </p:ext>
    </p:extLst>
  </p:cSld>
  <p:clrMap bg1="lt1" tx1="dk1" bg2="lt2" tx2="dk2" accent1="accent1" accent2="accent2" accent3="accent3" accent4="accent4" accent5="accent5" accent6="accent6" hlink="hlink" folHlink="folHlink"/>
  <p:sldLayoutIdLst>
    <p:sldLayoutId id="2147483673" r:id="rId1"/>
    <p:sldLayoutId id="2147483678" r:id="rId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E2F76C8-9499-42B6-8503-7BF665B00EF5}" type="datetimeFigureOut">
              <a:rPr lang="en-US" smtClean="0">
                <a:solidFill>
                  <a:prstClr val="black"/>
                </a:solidFill>
              </a:rPr>
              <a:pPr/>
              <a:t>3/13/2015</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D94A8EC-E4A3-4FAD-AA46-96BD49C6C19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28919521"/>
      </p:ext>
    </p:extLst>
  </p:cSld>
  <p:clrMap bg1="lt1" tx1="dk1" bg2="lt2" tx2="dk2" accent1="accent1" accent2="accent2" accent3="accent3" accent4="accent4" accent5="accent5" accent6="accent6" hlink="hlink" folHlink="folHlink"/>
  <p:sldLayoutIdLst>
    <p:sldLayoutId id="2147483675"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E2F76C8-9499-42B6-8503-7BF665B00EF5}" type="datetimeFigureOut">
              <a:rPr lang="en-US" smtClean="0">
                <a:solidFill>
                  <a:prstClr val="black"/>
                </a:solidFill>
              </a:rPr>
              <a:pPr/>
              <a:t>3/13/2015</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1D94A8EC-E4A3-4FAD-AA46-96BD49C6C19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79112172"/>
      </p:ext>
    </p:extLst>
  </p:cSld>
  <p:clrMap bg1="lt1" tx1="dk1" bg2="lt2" tx2="dk2" accent1="accent1" accent2="accent2" accent3="accent3" accent4="accent4" accent5="accent5" accent6="accent6" hlink="hlink" folHlink="folHlink"/>
  <p:sldLayoutIdLst>
    <p:sldLayoutId id="2147483677"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923FB28C-2121-4347-B38E-3B60061E033C}" type="datetimeFigureOut">
              <a:rPr lang="en-US" smtClean="0">
                <a:solidFill>
                  <a:srgbClr val="7F7F7F"/>
                </a:solidFill>
              </a:rPr>
              <a:pPr/>
              <a:t>3/13/2015</a:t>
            </a:fld>
            <a:endParaRPr lang="en-US">
              <a:solidFill>
                <a:srgbClr val="7F7F7F"/>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7F7F7F"/>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C10A1FA4-4836-4DE4-B80F-849FF47E1149}" type="slidenum">
              <a:rPr lang="en-US" smtClean="0"/>
              <a:pPr/>
              <a:t>‹#›</a:t>
            </a:fld>
            <a:endParaRPr lang="en-US"/>
          </a:p>
        </p:txBody>
      </p:sp>
    </p:spTree>
    <p:extLst>
      <p:ext uri="{BB962C8B-B14F-4D97-AF65-F5344CB8AC3E}">
        <p14:creationId xmlns:p14="http://schemas.microsoft.com/office/powerpoint/2010/main" val="345635226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923FB28C-2121-4347-B38E-3B60061E033C}" type="datetimeFigureOut">
              <a:rPr lang="en-US" smtClean="0">
                <a:solidFill>
                  <a:srgbClr val="7F7F7F"/>
                </a:solidFill>
              </a:rPr>
              <a:pPr/>
              <a:t>3/13/2015</a:t>
            </a:fld>
            <a:endParaRPr lang="en-US">
              <a:solidFill>
                <a:srgbClr val="7F7F7F"/>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7F7F7F"/>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C10A1FA4-4836-4DE4-B80F-849FF47E1149}" type="slidenum">
              <a:rPr lang="en-US" smtClean="0"/>
              <a:pPr/>
              <a:t>‹#›</a:t>
            </a:fld>
            <a:endParaRPr lang="en-US"/>
          </a:p>
        </p:txBody>
      </p:sp>
    </p:spTree>
    <p:extLst>
      <p:ext uri="{BB962C8B-B14F-4D97-AF65-F5344CB8AC3E}">
        <p14:creationId xmlns:p14="http://schemas.microsoft.com/office/powerpoint/2010/main" val="35027924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8344-B758-424B-95EC-4F4E87C665A9}" type="datetimeFigureOut">
              <a:rPr lang="en-US" smtClean="0">
                <a:solidFill>
                  <a:prstClr val="black">
                    <a:tint val="75000"/>
                  </a:prstClr>
                </a:solidFill>
              </a:rPr>
              <a:pPr/>
              <a:t>3/13/2015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3604B-5D9F-4AE2-AA25-124306F83F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8147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42275D99-9290-3F42-AEED-A9F2FE74CD3B}" type="datetimeFigureOut">
              <a:rPr lang="en-US" smtClean="0">
                <a:solidFill>
                  <a:prstClr val="black">
                    <a:tint val="75000"/>
                  </a:prstClr>
                </a:solidFill>
              </a:rPr>
              <a:pPr defTabSz="342900"/>
              <a:t>3/13/2015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3C74869A-B824-324A-8CE0-D1116EECDC58}" type="slidenum">
              <a:rPr lang="en-US" smtClean="0">
                <a:solidFill>
                  <a:prstClr val="black">
                    <a:tint val="75000"/>
                  </a:prstClr>
                </a:solidFill>
              </a:rPr>
              <a:pPr defTabSz="342900"/>
              <a:t>‹#›</a:t>
            </a:fld>
            <a:endParaRPr lang="en-US">
              <a:solidFill>
                <a:prstClr val="black">
                  <a:tint val="75000"/>
                </a:prstClr>
              </a:solidFill>
            </a:endParaRPr>
          </a:p>
        </p:txBody>
      </p:sp>
    </p:spTree>
    <p:extLst>
      <p:ext uri="{BB962C8B-B14F-4D97-AF65-F5344CB8AC3E}">
        <p14:creationId xmlns:p14="http://schemas.microsoft.com/office/powerpoint/2010/main" val="394518623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background.jpg"/>
          <p:cNvPicPr>
            <a:picLocks noChangeAspect="1"/>
          </p:cNvPicPr>
          <p:nvPr/>
        </p:nvPicPr>
        <p:blipFill rotWithShape="1">
          <a:blip r:embed="rId13">
            <a:extLst>
              <a:ext uri="{28A0092B-C50C-407E-A947-70E740481C1C}">
                <a14:useLocalDpi xmlns:a14="http://schemas.microsoft.com/office/drawing/2010/main" val="0"/>
              </a:ext>
            </a:extLst>
          </a:blip>
          <a:srcRect t="12500" b="12500"/>
          <a:stretch/>
        </p:blipFill>
        <p:spPr>
          <a:xfrm>
            <a:off x="6907" y="0"/>
            <a:ext cx="9144000" cy="6858000"/>
          </a:xfrm>
          <a:prstGeom prst="rect">
            <a:avLst/>
          </a:prstGeom>
        </p:spPr>
      </p:pic>
      <p:sp>
        <p:nvSpPr>
          <p:cNvPr id="2" name="Title Placeholder 1"/>
          <p:cNvSpPr>
            <a:spLocks noGrp="1"/>
          </p:cNvSpPr>
          <p:nvPr>
            <p:ph type="title"/>
          </p:nvPr>
        </p:nvSpPr>
        <p:spPr>
          <a:xfrm>
            <a:off x="457201" y="274638"/>
            <a:ext cx="7904618" cy="932782"/>
          </a:xfrm>
          <a:prstGeom prst="rect">
            <a:avLst/>
          </a:prstGeom>
        </p:spPr>
        <p:txBody>
          <a:bodyPr vert="horz" lIns="91440" tIns="45720" rIns="91440" bIns="45720" rtlCol="0" anchor="b" anchorCtr="0">
            <a:no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603832"/>
            <a:ext cx="8229600" cy="49332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err="1" smtClean="0"/>
              <a:t>Thirdlevel</a:t>
            </a:r>
            <a:endParaRPr lang="en-US" dirty="0" smtClean="0"/>
          </a:p>
          <a:p>
            <a:pPr lvl="3"/>
            <a:r>
              <a:rPr lang="en-US" dirty="0" smtClean="0"/>
              <a:t>Fourth  level</a:t>
            </a:r>
          </a:p>
          <a:p>
            <a:pPr lvl="4"/>
            <a:r>
              <a:rPr lang="en-US" dirty="0" smtClean="0"/>
              <a:t>Fifth level</a:t>
            </a:r>
          </a:p>
        </p:txBody>
      </p:sp>
      <p:pic>
        <p:nvPicPr>
          <p:cNvPr id="8" name="Picture 7" descr="4124_WEDC Brand Presentation Template Logo 0910.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19958" y="5599144"/>
            <a:ext cx="1185370" cy="1054041"/>
          </a:xfrm>
          <a:prstGeom prst="rect">
            <a:avLst/>
          </a:prstGeom>
        </p:spPr>
      </p:pic>
      <p:pic>
        <p:nvPicPr>
          <p:cNvPr id="9" name="Picture 8" descr="4124_WEDC Brand Presentation Template Line.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01" y="1207422"/>
            <a:ext cx="8175009" cy="21337"/>
          </a:xfrm>
          <a:prstGeom prst="rect">
            <a:avLst/>
          </a:prstGeom>
        </p:spPr>
      </p:pic>
      <p:pic>
        <p:nvPicPr>
          <p:cNvPr id="10" name="Picture 9" descr="4124_WEDC Brand Presentation Template Bullets 0914.png"/>
          <p:cNvPicPr>
            <a:picLocks/>
          </p:cNvPicPr>
          <p:nvPr/>
        </p:nvPicPr>
        <p:blipFill>
          <a:blip r:embed="rId16" cstate="print">
            <a:extLst>
              <a:ext uri="{28A0092B-C50C-407E-A947-70E740481C1C}">
                <a14:useLocalDpi xmlns:a14="http://schemas.microsoft.com/office/drawing/2010/main" val="0"/>
              </a:ext>
            </a:extLst>
          </a:blip>
          <a:stretch>
            <a:fillRect/>
          </a:stretch>
        </p:blipFill>
        <p:spPr>
          <a:xfrm>
            <a:off x="8515022" y="1033402"/>
            <a:ext cx="109590" cy="122769"/>
          </a:xfrm>
          <a:prstGeom prst="rect">
            <a:avLst/>
          </a:prstGeom>
        </p:spPr>
      </p:pic>
    </p:spTree>
    <p:extLst>
      <p:ext uri="{BB962C8B-B14F-4D97-AF65-F5344CB8AC3E}">
        <p14:creationId xmlns:p14="http://schemas.microsoft.com/office/powerpoint/2010/main" val="1832375881"/>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txStyles>
    <p:titleStyle>
      <a:lvl1pPr algn="l" defTabSz="342900" rtl="0" eaLnBrk="1" latinLnBrk="0" hangingPunct="1">
        <a:lnSpc>
          <a:spcPts val="2550"/>
        </a:lnSpc>
        <a:spcBef>
          <a:spcPct val="0"/>
        </a:spcBef>
        <a:buNone/>
        <a:defRPr sz="2700" b="1" i="0" kern="1200" cap="all" spc="-113">
          <a:solidFill>
            <a:srgbClr val="28485C"/>
          </a:solidFill>
          <a:latin typeface="Arial"/>
          <a:ea typeface="+mj-ea"/>
          <a:cs typeface="Arial"/>
        </a:defRPr>
      </a:lvl1pPr>
    </p:titleStyle>
    <p:bodyStyle>
      <a:lvl1pPr marL="258366" indent="-258366" algn="l" defTabSz="342900" rtl="0" eaLnBrk="1" latinLnBrk="0" hangingPunct="1">
        <a:lnSpc>
          <a:spcPts val="1800"/>
        </a:lnSpc>
        <a:spcBef>
          <a:spcPts val="0"/>
        </a:spcBef>
        <a:spcAft>
          <a:spcPts val="450"/>
        </a:spcAft>
        <a:buClr>
          <a:srgbClr val="28485C"/>
        </a:buClr>
        <a:buSzPct val="100000"/>
        <a:buFontTx/>
        <a:buBlip>
          <a:blip r:embed="rId16"/>
        </a:buBlip>
        <a:defRPr sz="1650" kern="1200">
          <a:solidFill>
            <a:schemeClr val="bg1"/>
          </a:solidFill>
          <a:latin typeface="+mn-lt"/>
          <a:ea typeface="+mn-ea"/>
          <a:cs typeface="+mn-cs"/>
        </a:defRPr>
      </a:lvl1pPr>
      <a:lvl2pPr marL="428625" indent="-170260" algn="l" defTabSz="342900" rtl="0" eaLnBrk="1" latinLnBrk="0" hangingPunct="1">
        <a:lnSpc>
          <a:spcPts val="1350"/>
        </a:lnSpc>
        <a:spcBef>
          <a:spcPts val="0"/>
        </a:spcBef>
        <a:spcAft>
          <a:spcPts val="675"/>
        </a:spcAft>
        <a:buClr>
          <a:srgbClr val="28485C"/>
        </a:buClr>
        <a:buFont typeface="Arial"/>
        <a:buChar char="•"/>
        <a:defRPr sz="1200" kern="1200">
          <a:solidFill>
            <a:schemeClr val="bg1"/>
          </a:solidFill>
          <a:latin typeface="+mn-lt"/>
          <a:ea typeface="+mn-ea"/>
          <a:cs typeface="+mn-cs"/>
        </a:defRPr>
      </a:lvl2pPr>
      <a:lvl3pPr marL="598885" indent="-170260" algn="l" defTabSz="342900" rtl="0" eaLnBrk="1" latinLnBrk="0" hangingPunct="1">
        <a:lnSpc>
          <a:spcPts val="1350"/>
        </a:lnSpc>
        <a:spcBef>
          <a:spcPts val="0"/>
        </a:spcBef>
        <a:spcAft>
          <a:spcPts val="675"/>
        </a:spcAft>
        <a:buClr>
          <a:srgbClr val="28485C"/>
        </a:buClr>
        <a:buSzPct val="100000"/>
        <a:buFont typeface="Arial"/>
        <a:buChar char="•"/>
        <a:defRPr sz="1200" kern="1200">
          <a:solidFill>
            <a:schemeClr val="bg1"/>
          </a:solidFill>
          <a:latin typeface="+mn-lt"/>
          <a:ea typeface="+mn-ea"/>
          <a:cs typeface="+mn-cs"/>
        </a:defRPr>
      </a:lvl3pPr>
      <a:lvl4pPr marL="771525" indent="-172641" algn="l" defTabSz="342900" rtl="0" eaLnBrk="1" latinLnBrk="0" hangingPunct="1">
        <a:lnSpc>
          <a:spcPts val="1350"/>
        </a:lnSpc>
        <a:spcBef>
          <a:spcPts val="0"/>
        </a:spcBef>
        <a:spcAft>
          <a:spcPts val="675"/>
        </a:spcAft>
        <a:buClr>
          <a:srgbClr val="28485C"/>
        </a:buClr>
        <a:buSzPct val="100000"/>
        <a:buFont typeface="Arial"/>
        <a:buChar char="•"/>
        <a:defRPr sz="1200" kern="1200">
          <a:solidFill>
            <a:schemeClr val="bg1"/>
          </a:solidFill>
          <a:latin typeface="+mn-lt"/>
          <a:ea typeface="+mn-ea"/>
          <a:cs typeface="+mn-cs"/>
        </a:defRPr>
      </a:lvl4pPr>
      <a:lvl5pPr marL="945356" indent="-173831" algn="l" defTabSz="342900" rtl="0" eaLnBrk="1" latinLnBrk="0" hangingPunct="1">
        <a:lnSpc>
          <a:spcPts val="1350"/>
        </a:lnSpc>
        <a:spcBef>
          <a:spcPts val="0"/>
        </a:spcBef>
        <a:spcAft>
          <a:spcPts val="675"/>
        </a:spcAft>
        <a:buClr>
          <a:srgbClr val="28485C"/>
        </a:buClr>
        <a:buSzPct val="100000"/>
        <a:buFont typeface="Arial"/>
        <a:buChar char="•"/>
        <a:defRPr sz="1200" kern="1200" baseline="0">
          <a:solidFill>
            <a:schemeClr val="bg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xml"/><Relationship Id="rId1" Type="http://schemas.openxmlformats.org/officeDocument/2006/relationships/tags" Target="../tags/tag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2.xml"/><Relationship Id="rId1" Type="http://schemas.openxmlformats.org/officeDocument/2006/relationships/tags" Target="../tags/tag3.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2.xml"/><Relationship Id="rId1" Type="http://schemas.openxmlformats.org/officeDocument/2006/relationships/tags" Target="../tags/tag5.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1.xml"/><Relationship Id="rId4" Type="http://schemas.openxmlformats.org/officeDocument/2006/relationships/image" Target="../media/image52.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61.xm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61.xml"/><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emf"/><Relationship Id="rId1" Type="http://schemas.openxmlformats.org/officeDocument/2006/relationships/slideLayout" Target="../slideLayouts/slideLayout6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61.xml"/><Relationship Id="rId5" Type="http://schemas.openxmlformats.org/officeDocument/2006/relationships/image" Target="../media/image68.png"/><Relationship Id="rId4" Type="http://schemas.openxmlformats.org/officeDocument/2006/relationships/image" Target="../media/image67.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75.xml.rels><?xml version="1.0" encoding="UTF-8" standalone="yes"?>
<Relationships xmlns="http://schemas.openxmlformats.org/package/2006/relationships"><Relationship Id="rId3" Type="http://schemas.openxmlformats.org/officeDocument/2006/relationships/hyperlink" Target="mailto:Naletta.burr@wedc.org" TargetMode="External"/><Relationship Id="rId7"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65.xml"/><Relationship Id="rId6" Type="http://schemas.openxmlformats.org/officeDocument/2006/relationships/hyperlink" Target="http://www.inwisconsin.com/" TargetMode="External"/><Relationship Id="rId5" Type="http://schemas.openxmlformats.org/officeDocument/2006/relationships/hyperlink" Target="mailto:Jon.bartz@wedc.org" TargetMode="External"/><Relationship Id="rId4" Type="http://schemas.openxmlformats.org/officeDocument/2006/relationships/hyperlink" Target="mailto:Jon.Bartz@wedc.org" TargetMode="Externa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6" y="0"/>
            <a:ext cx="9149091" cy="6858000"/>
          </a:xfrm>
          <a:prstGeom prst="rect">
            <a:avLst/>
          </a:prstGeom>
        </p:spPr>
      </p:pic>
    </p:spTree>
    <p:extLst>
      <p:ext uri="{BB962C8B-B14F-4D97-AF65-F5344CB8AC3E}">
        <p14:creationId xmlns:p14="http://schemas.microsoft.com/office/powerpoint/2010/main" val="258609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8951" y="285199"/>
          <a:ext cx="8666098" cy="62876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20894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238951" y="285199"/>
          <a:ext cx="8666098" cy="6287601"/>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Arrow Connector 3"/>
          <p:cNvCxnSpPr/>
          <p:nvPr/>
        </p:nvCxnSpPr>
        <p:spPr>
          <a:xfrm flipV="1">
            <a:off x="7696200" y="4038600"/>
            <a:ext cx="533400" cy="533400"/>
          </a:xfrm>
          <a:prstGeom prst="straightConnector1">
            <a:avLst/>
          </a:prstGeom>
          <a:ln w="317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005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09600" y="188810"/>
            <a:ext cx="8077200" cy="6605001"/>
          </a:xfrm>
          <a:prstGeom prst="rect">
            <a:avLst/>
          </a:prstGeom>
        </p:spPr>
      </p:pic>
    </p:spTree>
    <p:extLst>
      <p:ext uri="{BB962C8B-B14F-4D97-AF65-F5344CB8AC3E}">
        <p14:creationId xmlns:p14="http://schemas.microsoft.com/office/powerpoint/2010/main" val="20138622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nobelprize.org/nobel_prizes/economic-sciences/laureates/1972/arr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67200" cy="5979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43400" y="457200"/>
            <a:ext cx="4572000" cy="2751522"/>
          </a:xfrm>
          <a:prstGeom prst="rect">
            <a:avLst/>
          </a:prstGeom>
        </p:spPr>
        <p:txBody>
          <a:bodyPr>
            <a:spAutoFit/>
          </a:bodyPr>
          <a:lstStyle/>
          <a:p>
            <a:pPr>
              <a:lnSpc>
                <a:spcPct val="90000"/>
              </a:lnSpc>
            </a:pPr>
            <a:r>
              <a:rPr lang="en-US" altLang="en-US" sz="3200" dirty="0" smtClean="0">
                <a:solidFill>
                  <a:prstClr val="white"/>
                </a:solidFill>
              </a:rPr>
              <a:t>As weather officer in </a:t>
            </a:r>
          </a:p>
          <a:p>
            <a:pPr>
              <a:lnSpc>
                <a:spcPct val="90000"/>
              </a:lnSpc>
            </a:pPr>
            <a:r>
              <a:rPr lang="en-US" altLang="en-US" sz="3200" dirty="0" smtClean="0">
                <a:solidFill>
                  <a:prstClr val="white"/>
                </a:solidFill>
              </a:rPr>
              <a:t>World War II he and his team determined long </a:t>
            </a:r>
            <a:r>
              <a:rPr lang="en-US" altLang="en-US" sz="3200" dirty="0">
                <a:solidFill>
                  <a:prstClr val="white"/>
                </a:solidFill>
              </a:rPr>
              <a:t>range weather forecasts </a:t>
            </a:r>
            <a:r>
              <a:rPr lang="en-US" altLang="en-US" sz="3200" dirty="0" smtClean="0">
                <a:solidFill>
                  <a:prstClr val="white"/>
                </a:solidFill>
              </a:rPr>
              <a:t>were no </a:t>
            </a:r>
            <a:r>
              <a:rPr lang="en-US" altLang="en-US" sz="3200" dirty="0">
                <a:solidFill>
                  <a:prstClr val="white"/>
                </a:solidFill>
              </a:rPr>
              <a:t>better then pulling them out of a hat.</a:t>
            </a:r>
          </a:p>
        </p:txBody>
      </p:sp>
      <p:sp>
        <p:nvSpPr>
          <p:cNvPr id="3" name="Subtitle 2"/>
          <p:cNvSpPr>
            <a:spLocks noGrp="1"/>
          </p:cNvSpPr>
          <p:nvPr>
            <p:ph type="subTitle" idx="1"/>
          </p:nvPr>
        </p:nvSpPr>
        <p:spPr/>
        <p:txBody>
          <a:bodyPr/>
          <a:lstStyle/>
          <a:p>
            <a:r>
              <a:rPr lang="en-US" dirty="0" smtClean="0"/>
              <a:t>Ken Arrow, Nobel Laureate in Economics</a:t>
            </a:r>
            <a:endParaRPr lang="en-US" dirty="0"/>
          </a:p>
        </p:txBody>
      </p:sp>
    </p:spTree>
    <p:extLst>
      <p:ext uri="{BB962C8B-B14F-4D97-AF65-F5344CB8AC3E}">
        <p14:creationId xmlns:p14="http://schemas.microsoft.com/office/powerpoint/2010/main" val="2862218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nobelprize.org/nobel_prizes/economic-sciences/laureates/1972/arr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67200" cy="5979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43400" y="457200"/>
            <a:ext cx="4572000" cy="2308324"/>
          </a:xfrm>
          <a:prstGeom prst="rect">
            <a:avLst/>
          </a:prstGeom>
        </p:spPr>
        <p:txBody>
          <a:bodyPr>
            <a:spAutoFit/>
          </a:bodyPr>
          <a:lstStyle/>
          <a:p>
            <a:pPr>
              <a:lnSpc>
                <a:spcPct val="90000"/>
              </a:lnSpc>
            </a:pPr>
            <a:r>
              <a:rPr lang="en-US" altLang="en-US" sz="3200" dirty="0" smtClean="0">
                <a:solidFill>
                  <a:prstClr val="white"/>
                </a:solidFill>
              </a:rPr>
              <a:t>“The </a:t>
            </a:r>
            <a:r>
              <a:rPr lang="en-US" altLang="en-US" sz="3200" dirty="0">
                <a:solidFill>
                  <a:prstClr val="white"/>
                </a:solidFill>
              </a:rPr>
              <a:t>Commanding General is well aware that the forecasts are no good.  However, he needs them for planning </a:t>
            </a:r>
            <a:r>
              <a:rPr lang="en-US" altLang="en-US" sz="3200" dirty="0" smtClean="0">
                <a:solidFill>
                  <a:prstClr val="white"/>
                </a:solidFill>
              </a:rPr>
              <a:t>purposes…”</a:t>
            </a:r>
            <a:endParaRPr lang="en-US" altLang="en-US" sz="3200" dirty="0">
              <a:solidFill>
                <a:prstClr val="white"/>
              </a:solidFill>
            </a:endParaRPr>
          </a:p>
        </p:txBody>
      </p:sp>
      <p:sp>
        <p:nvSpPr>
          <p:cNvPr id="3" name="Subtitle 2"/>
          <p:cNvSpPr>
            <a:spLocks noGrp="1"/>
          </p:cNvSpPr>
          <p:nvPr>
            <p:ph type="subTitle" idx="1"/>
          </p:nvPr>
        </p:nvSpPr>
        <p:spPr/>
        <p:txBody>
          <a:bodyPr/>
          <a:lstStyle/>
          <a:p>
            <a:r>
              <a:rPr lang="en-US" dirty="0" smtClean="0"/>
              <a:t>Ken Arrow, Nobel Laureate in Economics</a:t>
            </a:r>
            <a:endParaRPr lang="en-US" dirty="0"/>
          </a:p>
        </p:txBody>
      </p:sp>
    </p:spTree>
    <p:extLst>
      <p:ext uri="{BB962C8B-B14F-4D97-AF65-F5344CB8AC3E}">
        <p14:creationId xmlns:p14="http://schemas.microsoft.com/office/powerpoint/2010/main" val="16615042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276984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53782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interest rates so low?	</a:t>
            </a:r>
            <a:endParaRPr lang="en-US" dirty="0"/>
          </a:p>
        </p:txBody>
      </p:sp>
      <p:sp>
        <p:nvSpPr>
          <p:cNvPr id="3" name="Content Placeholder 2"/>
          <p:cNvSpPr>
            <a:spLocks noGrp="1"/>
          </p:cNvSpPr>
          <p:nvPr>
            <p:ph sz="quarter" idx="1"/>
          </p:nvPr>
        </p:nvSpPr>
        <p:spPr/>
        <p:txBody>
          <a:bodyPr/>
          <a:lstStyle/>
          <a:p>
            <a:r>
              <a:rPr lang="en-US" dirty="0" smtClean="0"/>
              <a:t>Low inflation and contained expectations</a:t>
            </a:r>
          </a:p>
          <a:p>
            <a:endParaRPr lang="en-US" dirty="0" smtClean="0"/>
          </a:p>
          <a:p>
            <a:r>
              <a:rPr lang="en-US" dirty="0" smtClean="0"/>
              <a:t>Aggressive action by the Federal Reserve (QE) </a:t>
            </a:r>
          </a:p>
          <a:p>
            <a:endParaRPr lang="en-US" dirty="0" smtClean="0"/>
          </a:p>
          <a:p>
            <a:r>
              <a:rPr lang="en-US" dirty="0" smtClean="0"/>
              <a:t>The rest of the world is struggling, leaving the US as a safe haven for investment.</a:t>
            </a:r>
            <a:endParaRPr lang="en-US" dirty="0"/>
          </a:p>
        </p:txBody>
      </p:sp>
    </p:spTree>
    <p:extLst>
      <p:ext uri="{BB962C8B-B14F-4D97-AF65-F5344CB8AC3E}">
        <p14:creationId xmlns:p14="http://schemas.microsoft.com/office/powerpoint/2010/main" val="11095602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3" name="Straight Connector 2"/>
          <p:cNvCxnSpPr/>
          <p:nvPr/>
        </p:nvCxnSpPr>
        <p:spPr>
          <a:xfrm>
            <a:off x="914400" y="3435069"/>
            <a:ext cx="762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25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246944" y="292805"/>
          <a:ext cx="8650111" cy="64127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2182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5888" cy="6858000"/>
          </a:xfrm>
          <a:prstGeom prst="rect">
            <a:avLst/>
          </a:prstGeom>
        </p:spPr>
      </p:pic>
    </p:spTree>
    <p:extLst>
      <p:ext uri="{BB962C8B-B14F-4D97-AF65-F5344CB8AC3E}">
        <p14:creationId xmlns:p14="http://schemas.microsoft.com/office/powerpoint/2010/main" val="251025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241300" y="285750"/>
          <a:ext cx="8661400" cy="6286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209642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Oil Prices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08959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39539699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35541" y="152400"/>
            <a:ext cx="5738883" cy="6629399"/>
          </a:xfrm>
          <a:prstGeom prst="rect">
            <a:avLst/>
          </a:prstGeom>
        </p:spPr>
      </p:pic>
    </p:spTree>
    <p:extLst>
      <p:ext uri="{BB962C8B-B14F-4D97-AF65-F5344CB8AC3E}">
        <p14:creationId xmlns:p14="http://schemas.microsoft.com/office/powerpoint/2010/main" val="25256586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238951" y="285199"/>
          <a:ext cx="8666098" cy="62876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00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238951" y="285199"/>
          <a:ext cx="8666098" cy="62876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12714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76200" y="152400"/>
          <a:ext cx="8534400" cy="655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49663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238951" y="285199"/>
          <a:ext cx="8666098" cy="62876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18460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238951" y="285199"/>
          <a:ext cx="8666098" cy="62876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7383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238951" y="285199"/>
          <a:ext cx="8666098" cy="62876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17608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43" y="-2244"/>
            <a:ext cx="9149091" cy="6858000"/>
          </a:xfrm>
          <a:prstGeom prst="rect">
            <a:avLst/>
          </a:prstGeom>
        </p:spPr>
      </p:pic>
    </p:spTree>
    <p:extLst>
      <p:ext uri="{BB962C8B-B14F-4D97-AF65-F5344CB8AC3E}">
        <p14:creationId xmlns:p14="http://schemas.microsoft.com/office/powerpoint/2010/main" val="1537640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238951" y="285199"/>
          <a:ext cx="8666098" cy="62876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86511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238596" y="283864"/>
          <a:ext cx="8666807" cy="62902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91835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8636000" cy="6350000"/>
          </a:xfrm>
          <a:prstGeom prst="rect">
            <a:avLst/>
          </a:prstGeom>
        </p:spPr>
      </p:pic>
    </p:spTree>
    <p:extLst>
      <p:ext uri="{BB962C8B-B14F-4D97-AF65-F5344CB8AC3E}">
        <p14:creationId xmlns:p14="http://schemas.microsoft.com/office/powerpoint/2010/main" val="23163727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Demographics and Development</a:t>
            </a:r>
            <a:endParaRPr lang="en-US" dirty="0"/>
          </a:p>
        </p:txBody>
      </p:sp>
      <p:sp>
        <p:nvSpPr>
          <p:cNvPr id="3" name="Content Placeholder 2"/>
          <p:cNvSpPr>
            <a:spLocks noGrp="1"/>
          </p:cNvSpPr>
          <p:nvPr>
            <p:ph sz="quarter" idx="1"/>
          </p:nvPr>
        </p:nvSpPr>
        <p:spPr/>
        <p:txBody>
          <a:bodyPr/>
          <a:lstStyle/>
          <a:p>
            <a:r>
              <a:rPr lang="en-US" dirty="0" smtClean="0"/>
              <a:t>Changing Age Profile (Boomer to Millennials)</a:t>
            </a:r>
          </a:p>
          <a:p>
            <a:endParaRPr lang="en-US" dirty="0" smtClean="0"/>
          </a:p>
          <a:p>
            <a:r>
              <a:rPr lang="en-US" dirty="0" smtClean="0"/>
              <a:t>Changing Preferences?</a:t>
            </a:r>
          </a:p>
          <a:p>
            <a:endParaRPr lang="en-US" dirty="0"/>
          </a:p>
          <a:p>
            <a:r>
              <a:rPr lang="en-US" dirty="0" smtClean="0"/>
              <a:t>Technology and Agglomeration Effects</a:t>
            </a:r>
          </a:p>
          <a:p>
            <a:endParaRPr lang="en-US" dirty="0"/>
          </a:p>
        </p:txBody>
      </p:sp>
    </p:spTree>
    <p:extLst>
      <p:ext uri="{BB962C8B-B14F-4D97-AF65-F5344CB8AC3E}">
        <p14:creationId xmlns:p14="http://schemas.microsoft.com/office/powerpoint/2010/main" val="15338068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53610"/>
            <a:ext cx="7039610" cy="6704390"/>
          </a:xfrm>
          <a:prstGeom prst="rect">
            <a:avLst/>
          </a:prstGeom>
        </p:spPr>
      </p:pic>
    </p:spTree>
    <p:extLst>
      <p:ext uri="{BB962C8B-B14F-4D97-AF65-F5344CB8AC3E}">
        <p14:creationId xmlns:p14="http://schemas.microsoft.com/office/powerpoint/2010/main" val="22888365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600200"/>
            <a:ext cx="8610600" cy="978729"/>
          </a:xfrm>
          <a:prstGeom prst="rect">
            <a:avLst/>
          </a:prstGeom>
        </p:spPr>
        <p:txBody>
          <a:bodyPr wrap="square">
            <a:spAutoFit/>
          </a:bodyPr>
          <a:lstStyle/>
          <a:p>
            <a:pPr>
              <a:lnSpc>
                <a:spcPct val="90000"/>
              </a:lnSpc>
            </a:pPr>
            <a:r>
              <a:rPr lang="en-US" altLang="en-US" sz="3200" dirty="0" smtClean="0">
                <a:solidFill>
                  <a:prstClr val="white"/>
                </a:solidFill>
              </a:rPr>
              <a:t>“</a:t>
            </a:r>
            <a:r>
              <a:rPr lang="en-US" sz="3200" dirty="0" smtClean="0">
                <a:solidFill>
                  <a:prstClr val="white"/>
                </a:solidFill>
              </a:rPr>
              <a:t>10,000 </a:t>
            </a:r>
            <a:r>
              <a:rPr lang="en-US" sz="3200" dirty="0">
                <a:solidFill>
                  <a:prstClr val="white"/>
                </a:solidFill>
              </a:rPr>
              <a:t>Baby Boomers a day will turn 65 – every single day between now and the year 2030</a:t>
            </a:r>
            <a:r>
              <a:rPr lang="en-US" sz="3200" dirty="0" smtClean="0">
                <a:solidFill>
                  <a:prstClr val="white"/>
                </a:solidFill>
              </a:rPr>
              <a:t>.”</a:t>
            </a:r>
            <a:endParaRPr lang="en-US" altLang="en-US" sz="3200" dirty="0">
              <a:solidFill>
                <a:prstClr val="white"/>
              </a:solidFill>
            </a:endParaRPr>
          </a:p>
        </p:txBody>
      </p:sp>
      <p:sp>
        <p:nvSpPr>
          <p:cNvPr id="3" name="Subtitle 2"/>
          <p:cNvSpPr>
            <a:spLocks noGrp="1"/>
          </p:cNvSpPr>
          <p:nvPr>
            <p:ph type="subTitle" idx="1"/>
          </p:nvPr>
        </p:nvSpPr>
        <p:spPr/>
        <p:txBody>
          <a:bodyPr/>
          <a:lstStyle/>
          <a:p>
            <a:pPr>
              <a:lnSpc>
                <a:spcPct val="90000"/>
              </a:lnSpc>
            </a:pPr>
            <a:r>
              <a:rPr lang="en-US" sz="2800" dirty="0"/>
              <a:t>Paul Taylor – Author, </a:t>
            </a:r>
            <a:r>
              <a:rPr lang="en-US" sz="2800" i="1" dirty="0"/>
              <a:t>The Next America</a:t>
            </a:r>
            <a:endParaRPr lang="en-US" altLang="en-US" sz="2800" dirty="0"/>
          </a:p>
        </p:txBody>
      </p:sp>
    </p:spTree>
    <p:extLst>
      <p:ext uri="{BB962C8B-B14F-4D97-AF65-F5344CB8AC3E}">
        <p14:creationId xmlns:p14="http://schemas.microsoft.com/office/powerpoint/2010/main" val="12971344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nvPr>
        </p:nvGraphicFramePr>
        <p:xfrm>
          <a:off x="238951" y="285199"/>
          <a:ext cx="8666098" cy="62876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241453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1.prweb.com/prfiles/2006/05/12/385109/logoWithTag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6702425" cy="25778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676400" y="2667000"/>
            <a:ext cx="5934075" cy="2390775"/>
          </a:xfrm>
          <a:prstGeom prst="rect">
            <a:avLst/>
          </a:prstGeom>
        </p:spPr>
      </p:pic>
    </p:spTree>
    <p:extLst>
      <p:ext uri="{BB962C8B-B14F-4D97-AF65-F5344CB8AC3E}">
        <p14:creationId xmlns:p14="http://schemas.microsoft.com/office/powerpoint/2010/main" val="2629896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 to Development</a:t>
            </a:r>
            <a:endParaRPr lang="en-US" dirty="0"/>
          </a:p>
        </p:txBody>
      </p:sp>
      <p:sp>
        <p:nvSpPr>
          <p:cNvPr id="3" name="Content Placeholder 2"/>
          <p:cNvSpPr>
            <a:spLocks noGrp="1"/>
          </p:cNvSpPr>
          <p:nvPr>
            <p:ph sz="quarter" idx="1"/>
          </p:nvPr>
        </p:nvSpPr>
        <p:spPr/>
        <p:txBody>
          <a:bodyPr/>
          <a:lstStyle/>
          <a:p>
            <a:r>
              <a:rPr lang="en-US" dirty="0" smtClean="0"/>
              <a:t>State Budget</a:t>
            </a:r>
          </a:p>
          <a:p>
            <a:endParaRPr lang="en-US" dirty="0" smtClean="0"/>
          </a:p>
          <a:p>
            <a:r>
              <a:rPr lang="en-US" dirty="0" smtClean="0"/>
              <a:t>People </a:t>
            </a:r>
            <a:r>
              <a:rPr lang="en-US" dirty="0"/>
              <a:t>without vision. (NIMBY)</a:t>
            </a:r>
          </a:p>
          <a:p>
            <a:endParaRPr lang="en-US" dirty="0"/>
          </a:p>
          <a:p>
            <a:r>
              <a:rPr lang="en-US" dirty="0" smtClean="0"/>
              <a:t>Manufacturing Employment</a:t>
            </a:r>
          </a:p>
          <a:p>
            <a:endParaRPr lang="en-US" dirty="0" smtClean="0"/>
          </a:p>
          <a:p>
            <a:r>
              <a:rPr lang="en-US" dirty="0" smtClean="0"/>
              <a:t>Dollar </a:t>
            </a:r>
            <a:r>
              <a:rPr lang="en-US" dirty="0"/>
              <a:t>Appreciation</a:t>
            </a:r>
          </a:p>
          <a:p>
            <a:endParaRPr lang="en-US" dirty="0"/>
          </a:p>
          <a:p>
            <a:endParaRPr lang="en-US" dirty="0" smtClean="0"/>
          </a:p>
          <a:p>
            <a:endParaRPr lang="en-US" dirty="0"/>
          </a:p>
        </p:txBody>
      </p:sp>
    </p:spTree>
    <p:extLst>
      <p:ext uri="{BB962C8B-B14F-4D97-AF65-F5344CB8AC3E}">
        <p14:creationId xmlns:p14="http://schemas.microsoft.com/office/powerpoint/2010/main" val="12695589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Fowler Lake - Oconomowoc</a:t>
            </a:r>
            <a:endParaRPr lang="en-US" dirty="0"/>
          </a:p>
        </p:txBody>
      </p:sp>
      <p:pic>
        <p:nvPicPr>
          <p:cNvPr id="1026" name="Picture 2" descr="The four-story Fowler Lake Village would feature 31 residential units, as well as street-level commercial condos for restaurants and other businesses."/>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62000" y="1752600"/>
            <a:ext cx="7678631"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487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31" y="0"/>
            <a:ext cx="9149091" cy="6858000"/>
          </a:xfrm>
          <a:prstGeom prst="rect">
            <a:avLst/>
          </a:prstGeom>
        </p:spPr>
      </p:pic>
    </p:spTree>
    <p:extLst>
      <p:ext uri="{BB962C8B-B14F-4D97-AF65-F5344CB8AC3E}">
        <p14:creationId xmlns:p14="http://schemas.microsoft.com/office/powerpoint/2010/main" val="35705775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17489" y="0"/>
            <a:ext cx="9118600" cy="6838950"/>
          </a:xfrm>
        </p:spPr>
      </p:pic>
    </p:spTree>
    <p:extLst>
      <p:ext uri="{BB962C8B-B14F-4D97-AF65-F5344CB8AC3E}">
        <p14:creationId xmlns:p14="http://schemas.microsoft.com/office/powerpoint/2010/main" val="15397387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205" y="0"/>
            <a:ext cx="8289590" cy="6858000"/>
          </a:xfrm>
          <a:prstGeom prst="rect">
            <a:avLst/>
          </a:prstGeom>
        </p:spPr>
      </p:pic>
    </p:spTree>
    <p:extLst>
      <p:ext uri="{BB962C8B-B14F-4D97-AF65-F5344CB8AC3E}">
        <p14:creationId xmlns:p14="http://schemas.microsoft.com/office/powerpoint/2010/main" val="3447716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 y="0"/>
            <a:ext cx="8496300" cy="679704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91194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0"/>
            <a:ext cx="8778240" cy="6858000"/>
          </a:xfrm>
          <a:prstGeom prst="rect">
            <a:avLst/>
          </a:prstGeom>
        </p:spPr>
      </p:pic>
    </p:spTree>
    <p:extLst>
      <p:ext uri="{BB962C8B-B14F-4D97-AF65-F5344CB8AC3E}">
        <p14:creationId xmlns:p14="http://schemas.microsoft.com/office/powerpoint/2010/main" val="1228243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722" y="0"/>
            <a:ext cx="7270556" cy="6858000"/>
          </a:xfrm>
          <a:prstGeom prst="rect">
            <a:avLst/>
          </a:prstGeom>
        </p:spPr>
      </p:pic>
    </p:spTree>
    <p:extLst>
      <p:ext uri="{BB962C8B-B14F-4D97-AF65-F5344CB8AC3E}">
        <p14:creationId xmlns:p14="http://schemas.microsoft.com/office/powerpoint/2010/main" val="350187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25558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pPr algn="ctr"/>
            <a:r>
              <a:rPr lang="en-US" sz="5400" dirty="0"/>
              <a:t>Thanks</a:t>
            </a:r>
            <a:r>
              <a:rPr lang="en-US" sz="5400" dirty="0" smtClean="0"/>
              <a:t>!</a:t>
            </a:r>
            <a:endParaRPr lang="en-US" sz="5400" dirty="0"/>
          </a:p>
        </p:txBody>
      </p:sp>
      <p:pic>
        <p:nvPicPr>
          <p:cNvPr id="4" name="Picture 3" descr="TBEC_FNL.jpg"/>
          <p:cNvPicPr>
            <a:picLocks noChangeAspect="1"/>
          </p:cNvPicPr>
          <p:nvPr/>
        </p:nvPicPr>
        <p:blipFill>
          <a:blip r:embed="rId3" cstate="print"/>
          <a:stretch>
            <a:fillRect/>
          </a:stretch>
        </p:blipFill>
        <p:spPr>
          <a:xfrm>
            <a:off x="1371600" y="3810000"/>
            <a:ext cx="6441160" cy="1981200"/>
          </a:xfrm>
          <a:prstGeom prst="rect">
            <a:avLst/>
          </a:prstGeom>
        </p:spPr>
      </p:pic>
      <p:sp>
        <p:nvSpPr>
          <p:cNvPr id="3" name="Text Placeholder 2"/>
          <p:cNvSpPr>
            <a:spLocks noGrp="1"/>
          </p:cNvSpPr>
          <p:nvPr>
            <p:ph type="body" idx="1"/>
          </p:nvPr>
        </p:nvSpPr>
        <p:spPr/>
        <p:txBody>
          <a:bodyPr>
            <a:normAutofit/>
          </a:bodyPr>
          <a:lstStyle/>
          <a:p>
            <a:pPr algn="ctr"/>
            <a:endParaRPr lang="en-US" dirty="0" smtClean="0"/>
          </a:p>
        </p:txBody>
      </p:sp>
    </p:spTree>
    <p:extLst>
      <p:ext uri="{BB962C8B-B14F-4D97-AF65-F5344CB8AC3E}">
        <p14:creationId xmlns:p14="http://schemas.microsoft.com/office/powerpoint/2010/main" val="33350753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5888" cy="6858000"/>
          </a:xfrm>
          <a:prstGeom prst="rect">
            <a:avLst/>
          </a:prstGeom>
        </p:spPr>
      </p:pic>
    </p:spTree>
    <p:extLst>
      <p:ext uri="{BB962C8B-B14F-4D97-AF65-F5344CB8AC3E}">
        <p14:creationId xmlns:p14="http://schemas.microsoft.com/office/powerpoint/2010/main" val="33624261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17" y="0"/>
            <a:ext cx="9149091" cy="6858000"/>
          </a:xfrm>
          <a:prstGeom prst="rect">
            <a:avLst/>
          </a:prstGeom>
        </p:spPr>
      </p:pic>
    </p:spTree>
    <p:extLst>
      <p:ext uri="{BB962C8B-B14F-4D97-AF65-F5344CB8AC3E}">
        <p14:creationId xmlns:p14="http://schemas.microsoft.com/office/powerpoint/2010/main" val="448452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23" y="437882"/>
            <a:ext cx="8983014" cy="5988676"/>
          </a:xfrm>
          <a:prstGeom prst="rect">
            <a:avLst/>
          </a:prstGeom>
        </p:spPr>
      </p:pic>
    </p:spTree>
    <p:extLst>
      <p:ext uri="{BB962C8B-B14F-4D97-AF65-F5344CB8AC3E}">
        <p14:creationId xmlns:p14="http://schemas.microsoft.com/office/powerpoint/2010/main" val="19785825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91" y="0"/>
            <a:ext cx="9149091" cy="6858000"/>
          </a:xfrm>
          <a:prstGeom prst="rect">
            <a:avLst/>
          </a:prstGeom>
        </p:spPr>
      </p:pic>
    </p:spTree>
    <p:extLst>
      <p:ext uri="{BB962C8B-B14F-4D97-AF65-F5344CB8AC3E}">
        <p14:creationId xmlns:p14="http://schemas.microsoft.com/office/powerpoint/2010/main" val="17460183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5888" cy="6858000"/>
          </a:xfrm>
          <a:prstGeom prst="rect">
            <a:avLst/>
          </a:prstGeom>
        </p:spPr>
      </p:pic>
    </p:spTree>
    <p:extLst>
      <p:ext uri="{BB962C8B-B14F-4D97-AF65-F5344CB8AC3E}">
        <p14:creationId xmlns:p14="http://schemas.microsoft.com/office/powerpoint/2010/main" val="9543655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91" y="0"/>
            <a:ext cx="9149091" cy="6858000"/>
          </a:xfrm>
          <a:prstGeom prst="rect">
            <a:avLst/>
          </a:prstGeom>
        </p:spPr>
      </p:pic>
    </p:spTree>
    <p:extLst>
      <p:ext uri="{BB962C8B-B14F-4D97-AF65-F5344CB8AC3E}">
        <p14:creationId xmlns:p14="http://schemas.microsoft.com/office/powerpoint/2010/main" val="1217356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2438400"/>
            <a:ext cx="8305800" cy="1199704"/>
          </a:xfrm>
        </p:spPr>
        <p:txBody>
          <a:bodyPr>
            <a:noAutofit/>
          </a:bodyPr>
          <a:lstStyle/>
          <a:p>
            <a:pPr algn="ctr"/>
            <a:r>
              <a:rPr lang="en-US" sz="2800" dirty="0" smtClean="0">
                <a:solidFill>
                  <a:schemeClr val="tx1"/>
                </a:solidFill>
                <a:latin typeface="Arial" pitchFamily="34" charset="0"/>
                <a:cs typeface="Arial" pitchFamily="34" charset="0"/>
              </a:rPr>
              <a:t>Creating </a:t>
            </a:r>
            <a:r>
              <a:rPr lang="en-US" sz="2800" b="1" dirty="0" smtClean="0">
                <a:solidFill>
                  <a:schemeClr val="tx1"/>
                </a:solidFill>
                <a:latin typeface="Arial" pitchFamily="34" charset="0"/>
                <a:cs typeface="Arial" pitchFamily="34" charset="0"/>
              </a:rPr>
              <a:t>SUSTAINABLE</a:t>
            </a:r>
            <a:r>
              <a:rPr lang="en-US" sz="2800" dirty="0" smtClean="0">
                <a:solidFill>
                  <a:schemeClr val="tx1"/>
                </a:solidFill>
                <a:latin typeface="Arial" pitchFamily="34" charset="0"/>
                <a:cs typeface="Arial" pitchFamily="34" charset="0"/>
              </a:rPr>
              <a:t> </a:t>
            </a:r>
          </a:p>
          <a:p>
            <a:pPr algn="ctr"/>
            <a:r>
              <a:rPr lang="en-US" sz="2800" b="1" dirty="0" smtClean="0">
                <a:solidFill>
                  <a:schemeClr val="tx1"/>
                </a:solidFill>
                <a:latin typeface="Arial" pitchFamily="34" charset="0"/>
                <a:cs typeface="Arial" pitchFamily="34" charset="0"/>
              </a:rPr>
              <a:t>REDEVELOPMENT</a:t>
            </a:r>
            <a:r>
              <a:rPr lang="en-US" sz="2800" dirty="0" smtClean="0">
                <a:solidFill>
                  <a:schemeClr val="tx1"/>
                </a:solidFill>
                <a:latin typeface="Arial" pitchFamily="34" charset="0"/>
                <a:cs typeface="Arial" pitchFamily="34" charset="0"/>
              </a:rPr>
              <a:t> and building solutions </a:t>
            </a:r>
          </a:p>
          <a:p>
            <a:pPr algn="ctr"/>
            <a:r>
              <a:rPr lang="en-US" sz="2800" dirty="0" smtClean="0">
                <a:solidFill>
                  <a:schemeClr val="tx1"/>
                </a:solidFill>
                <a:latin typeface="Arial" pitchFamily="34" charset="0"/>
                <a:cs typeface="Arial" pitchFamily="34" charset="0"/>
              </a:rPr>
              <a:t>that foster </a:t>
            </a:r>
            <a:r>
              <a:rPr lang="en-US" sz="2800" b="1" dirty="0" smtClean="0">
                <a:solidFill>
                  <a:schemeClr val="tx1"/>
                </a:solidFill>
                <a:latin typeface="Arial" pitchFamily="34" charset="0"/>
                <a:cs typeface="Arial" pitchFamily="34" charset="0"/>
              </a:rPr>
              <a:t>NEIGHBORHOOD REVITALIZATION</a:t>
            </a:r>
            <a:r>
              <a:rPr lang="en-US" sz="2800" dirty="0" smtClean="0">
                <a:solidFill>
                  <a:schemeClr val="tx1"/>
                </a:solidFill>
                <a:latin typeface="Arial" pitchFamily="34" charset="0"/>
                <a:cs typeface="Arial" pitchFamily="34" charset="0"/>
              </a:rPr>
              <a:t>.</a:t>
            </a:r>
            <a:endParaRPr lang="en-US" sz="2800" dirty="0">
              <a:solidFill>
                <a:schemeClr val="tx1"/>
              </a:solidFill>
              <a:latin typeface="Arial" pitchFamily="34" charset="0"/>
              <a:cs typeface="Arial" pitchFamily="34" charset="0"/>
            </a:endParaRPr>
          </a:p>
        </p:txBody>
      </p:sp>
      <p:pic>
        <p:nvPicPr>
          <p:cNvPr id="5" name="Picture 4" descr="S&amp;A Logo1.JPG"/>
          <p:cNvPicPr>
            <a:picLocks noChangeAspect="1"/>
          </p:cNvPicPr>
          <p:nvPr/>
        </p:nvPicPr>
        <p:blipFill>
          <a:blip r:embed="rId2" cstate="print"/>
          <a:stretch>
            <a:fillRect/>
          </a:stretch>
        </p:blipFill>
        <p:spPr>
          <a:xfrm>
            <a:off x="2667000" y="457200"/>
            <a:ext cx="3715512" cy="1609344"/>
          </a:xfrm>
          <a:prstGeom prst="rect">
            <a:avLst/>
          </a:prstGeom>
        </p:spPr>
      </p:pic>
      <p:sp>
        <p:nvSpPr>
          <p:cNvPr id="6" name="TextBox 5"/>
          <p:cNvSpPr txBox="1"/>
          <p:nvPr/>
        </p:nvSpPr>
        <p:spPr>
          <a:xfrm>
            <a:off x="2133600" y="4267200"/>
            <a:ext cx="6019800" cy="707886"/>
          </a:xfrm>
          <a:prstGeom prst="rect">
            <a:avLst/>
          </a:prstGeom>
          <a:noFill/>
        </p:spPr>
        <p:txBody>
          <a:bodyPr wrap="square" rtlCol="0">
            <a:spAutoFit/>
          </a:bodyPr>
          <a:lstStyle/>
          <a:p>
            <a:r>
              <a:rPr lang="en-US" sz="2000" b="1" i="1" dirty="0">
                <a:solidFill>
                  <a:prstClr val="black"/>
                </a:solidFill>
                <a:latin typeface="Arial" pitchFamily="34" charset="0"/>
                <a:cs typeface="Arial" pitchFamily="34" charset="0"/>
              </a:rPr>
              <a:t>Randy Stadtmueller, President / Principal	</a:t>
            </a:r>
          </a:p>
          <a:p>
            <a:r>
              <a:rPr lang="en-US" sz="2000" b="1" i="1" dirty="0">
                <a:solidFill>
                  <a:prstClr val="black"/>
                </a:solidFill>
                <a:latin typeface="Arial" pitchFamily="34" charset="0"/>
                <a:cs typeface="Arial" pitchFamily="34" charset="0"/>
              </a:rPr>
              <a:t>Renee </a:t>
            </a:r>
            <a:r>
              <a:rPr lang="en-US" sz="2000" b="1" i="1" dirty="0" err="1">
                <a:solidFill>
                  <a:prstClr val="black"/>
                </a:solidFill>
                <a:latin typeface="Arial" pitchFamily="34" charset="0"/>
                <a:cs typeface="Arial" pitchFamily="34" charset="0"/>
              </a:rPr>
              <a:t>Torzala</a:t>
            </a:r>
            <a:r>
              <a:rPr lang="en-US" sz="2000" b="1" i="1" dirty="0">
                <a:solidFill>
                  <a:prstClr val="black"/>
                </a:solidFill>
                <a:latin typeface="Arial" pitchFamily="34" charset="0"/>
                <a:cs typeface="Arial" pitchFamily="34" charset="0"/>
              </a:rPr>
              <a:t>, Vice President / Principal</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86000"/>
            <a:ext cx="4724400" cy="4114800"/>
          </a:xfrm>
        </p:spPr>
        <p:txBody>
          <a:bodyPr>
            <a:noAutofit/>
          </a:bodyPr>
          <a:lstStyle/>
          <a:p>
            <a:pPr marL="907542" lvl="1" indent="-514350">
              <a:buNone/>
            </a:pPr>
            <a:r>
              <a:rPr lang="en-US" sz="2800" b="1" dirty="0" smtClean="0">
                <a:latin typeface="Arial" pitchFamily="34" charset="0"/>
                <a:cs typeface="Arial" pitchFamily="34" charset="0"/>
              </a:rPr>
              <a:t>1.  Listen to the Community    </a:t>
            </a:r>
          </a:p>
          <a:p>
            <a:pPr marL="907542" lvl="1" indent="-514350">
              <a:buNone/>
            </a:pPr>
            <a:endParaRPr lang="en-US" sz="1050" b="1" dirty="0" smtClean="0">
              <a:latin typeface="Arial" pitchFamily="34" charset="0"/>
              <a:cs typeface="Arial" pitchFamily="34" charset="0"/>
            </a:endParaRPr>
          </a:p>
          <a:p>
            <a:pPr marL="907542" lvl="1" indent="-514350">
              <a:buNone/>
            </a:pPr>
            <a:r>
              <a:rPr lang="en-US" sz="2800" b="1" dirty="0" smtClean="0">
                <a:latin typeface="Arial" pitchFamily="34" charset="0"/>
                <a:cs typeface="Arial" pitchFamily="34" charset="0"/>
              </a:rPr>
              <a:t>2.  Identify the    Opportunities</a:t>
            </a:r>
            <a:endParaRPr lang="en-US" sz="1100" b="1" dirty="0" smtClean="0">
              <a:latin typeface="Arial" pitchFamily="34" charset="0"/>
              <a:cs typeface="Arial" pitchFamily="34" charset="0"/>
            </a:endParaRPr>
          </a:p>
          <a:p>
            <a:pPr marL="907542" lvl="1" indent="-514350">
              <a:buFont typeface="+mj-lt"/>
              <a:buAutoNum type="arabicPeriod"/>
            </a:pPr>
            <a:endParaRPr lang="en-US" sz="1100" b="1" dirty="0" smtClean="0">
              <a:latin typeface="Arial" pitchFamily="34" charset="0"/>
              <a:cs typeface="Arial" pitchFamily="34" charset="0"/>
            </a:endParaRPr>
          </a:p>
          <a:p>
            <a:pPr marL="907542" lvl="1" indent="-514350">
              <a:buNone/>
            </a:pPr>
            <a:r>
              <a:rPr lang="en-US" sz="2800" b="1" dirty="0" smtClean="0">
                <a:latin typeface="Arial" pitchFamily="34" charset="0"/>
                <a:cs typeface="Arial" pitchFamily="34" charset="0"/>
              </a:rPr>
              <a:t>3. Manage the Process</a:t>
            </a:r>
            <a:endParaRPr lang="en-US" sz="2800" b="1" dirty="0">
              <a:latin typeface="Arial" pitchFamily="34" charset="0"/>
              <a:cs typeface="Arial" pitchFamily="34" charset="0"/>
            </a:endParaRPr>
          </a:p>
        </p:txBody>
      </p:sp>
      <p:sp>
        <p:nvSpPr>
          <p:cNvPr id="3" name="Title 2"/>
          <p:cNvSpPr>
            <a:spLocks noGrp="1"/>
          </p:cNvSpPr>
          <p:nvPr>
            <p:ph type="title"/>
          </p:nvPr>
        </p:nvSpPr>
        <p:spPr/>
        <p:txBody>
          <a:bodyPr>
            <a:normAutofit fontScale="90000"/>
          </a:bodyPr>
          <a:lstStyle/>
          <a:p>
            <a:pPr algn="ctr"/>
            <a:r>
              <a:rPr lang="en-US" dirty="0" err="1" smtClean="0">
                <a:solidFill>
                  <a:schemeClr val="tx1"/>
                </a:solidFill>
                <a:effectLst/>
                <a:latin typeface="Arial" pitchFamily="34" charset="0"/>
                <a:cs typeface="Arial" pitchFamily="34" charset="0"/>
              </a:rPr>
              <a:t>Placemaking</a:t>
            </a:r>
            <a:r>
              <a:rPr lang="en-US" dirty="0" smtClean="0">
                <a:solidFill>
                  <a:schemeClr val="tx1"/>
                </a:solidFill>
                <a:effectLst/>
                <a:latin typeface="Arial" pitchFamily="34" charset="0"/>
                <a:cs typeface="Arial" pitchFamily="34" charset="0"/>
              </a:rPr>
              <a:t> – </a:t>
            </a:r>
            <a:br>
              <a:rPr lang="en-US" dirty="0" smtClean="0">
                <a:solidFill>
                  <a:schemeClr val="tx1"/>
                </a:solidFill>
                <a:effectLst/>
                <a:latin typeface="Arial" pitchFamily="34" charset="0"/>
                <a:cs typeface="Arial" pitchFamily="34" charset="0"/>
              </a:rPr>
            </a:br>
            <a:r>
              <a:rPr lang="en-US" sz="4000" dirty="0" smtClean="0">
                <a:solidFill>
                  <a:schemeClr val="tx1"/>
                </a:solidFill>
                <a:effectLst/>
                <a:latin typeface="Arial" pitchFamily="34" charset="0"/>
                <a:cs typeface="Arial" pitchFamily="34" charset="0"/>
              </a:rPr>
              <a:t>PEOPLE </a:t>
            </a:r>
            <a:r>
              <a:rPr lang="en-US" dirty="0" smtClean="0">
                <a:solidFill>
                  <a:schemeClr val="tx1"/>
                </a:solidFill>
                <a:effectLst/>
                <a:latin typeface="Arial" pitchFamily="34" charset="0"/>
                <a:cs typeface="Arial" pitchFamily="34" charset="0"/>
              </a:rPr>
              <a:t>centered approach</a:t>
            </a:r>
            <a:endParaRPr lang="en-US" dirty="0">
              <a:solidFill>
                <a:schemeClr val="tx1"/>
              </a:solidFill>
              <a:effectLst/>
              <a:latin typeface="Arial" pitchFamily="34" charset="0"/>
              <a:cs typeface="Arial" pitchFamily="34" charset="0"/>
            </a:endParaRPr>
          </a:p>
        </p:txBody>
      </p:sp>
      <p:pic>
        <p:nvPicPr>
          <p:cNvPr id="4" name="Picture 3" descr="Place Chart.jpg"/>
          <p:cNvPicPr>
            <a:picLocks noChangeAspect="1"/>
          </p:cNvPicPr>
          <p:nvPr/>
        </p:nvPicPr>
        <p:blipFill>
          <a:blip r:embed="rId2" cstate="print"/>
          <a:stretch>
            <a:fillRect/>
          </a:stretch>
        </p:blipFill>
        <p:spPr>
          <a:xfrm>
            <a:off x="5105400" y="1524000"/>
            <a:ext cx="3352800" cy="4267200"/>
          </a:xfrm>
          <a:prstGeom prst="rect">
            <a:avLst/>
          </a:prstGeom>
        </p:spPr>
      </p:pic>
      <p:sp>
        <p:nvSpPr>
          <p:cNvPr id="5" name="TextBox 4"/>
          <p:cNvSpPr txBox="1"/>
          <p:nvPr/>
        </p:nvSpPr>
        <p:spPr>
          <a:xfrm>
            <a:off x="5029200" y="5334000"/>
            <a:ext cx="3733800" cy="707886"/>
          </a:xfrm>
          <a:prstGeom prst="rect">
            <a:avLst/>
          </a:prstGeom>
          <a:noFill/>
        </p:spPr>
        <p:txBody>
          <a:bodyPr wrap="square" rtlCol="0">
            <a:spAutoFit/>
          </a:bodyPr>
          <a:lstStyle/>
          <a:p>
            <a:r>
              <a:rPr lang="en-US" sz="2000" b="1" i="1" dirty="0">
                <a:solidFill>
                  <a:prstClr val="black"/>
                </a:solidFill>
                <a:latin typeface="Arial" pitchFamily="34" charset="0"/>
                <a:cs typeface="Arial" pitchFamily="34" charset="0"/>
              </a:rPr>
              <a:t>Project for Public Spaces:</a:t>
            </a:r>
          </a:p>
          <a:p>
            <a:r>
              <a:rPr lang="en-US" sz="2000" b="1" i="1" dirty="0">
                <a:solidFill>
                  <a:prstClr val="black"/>
                </a:solidFill>
                <a:latin typeface="Arial" pitchFamily="34" charset="0"/>
                <a:cs typeface="Arial" pitchFamily="34" charset="0"/>
              </a:rPr>
              <a:t>	Fred Kent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3700" dirty="0" err="1" smtClean="0">
                <a:solidFill>
                  <a:schemeClr val="tx1"/>
                </a:solidFill>
                <a:effectLst/>
                <a:latin typeface="Arial" pitchFamily="34" charset="0"/>
                <a:ea typeface="Tahoma" pitchFamily="34" charset="0"/>
                <a:cs typeface="Arial" pitchFamily="34" charset="0"/>
              </a:rPr>
              <a:t>Placemaking</a:t>
            </a:r>
            <a:r>
              <a:rPr lang="en-US" sz="3700" dirty="0" smtClean="0">
                <a:solidFill>
                  <a:schemeClr val="tx1"/>
                </a:solidFill>
                <a:effectLst/>
                <a:latin typeface="Arial" pitchFamily="34" charset="0"/>
                <a:ea typeface="Tahoma" pitchFamily="34" charset="0"/>
                <a:cs typeface="Arial" pitchFamily="34" charset="0"/>
              </a:rPr>
              <a:t> in Action</a:t>
            </a:r>
            <a:endParaRPr lang="en-US" sz="3700" dirty="0">
              <a:solidFill>
                <a:schemeClr val="tx1"/>
              </a:solidFill>
              <a:effectLst/>
              <a:latin typeface="Arial" pitchFamily="34" charset="0"/>
              <a:ea typeface="Tahoma" pitchFamily="34" charset="0"/>
              <a:cs typeface="Arial" pitchFamily="34" charset="0"/>
            </a:endParaRPr>
          </a:p>
        </p:txBody>
      </p:sp>
      <p:pic>
        <p:nvPicPr>
          <p:cNvPr id="4" name="Picture 3" descr="SA logo.jpg"/>
          <p:cNvPicPr>
            <a:picLocks noChangeAspect="1"/>
          </p:cNvPicPr>
          <p:nvPr/>
        </p:nvPicPr>
        <p:blipFill>
          <a:blip r:embed="rId2" cstate="print"/>
          <a:stretch>
            <a:fillRect/>
          </a:stretch>
        </p:blipFill>
        <p:spPr>
          <a:xfrm>
            <a:off x="685800" y="1371600"/>
            <a:ext cx="3093720" cy="2011680"/>
          </a:xfrm>
          <a:prstGeom prst="rect">
            <a:avLst/>
          </a:prstGeom>
        </p:spPr>
      </p:pic>
      <p:pic>
        <p:nvPicPr>
          <p:cNvPr id="5" name="Picture 4" descr="GrandKaKalinLogo (2).jpg"/>
          <p:cNvPicPr>
            <a:picLocks noChangeAspect="1"/>
          </p:cNvPicPr>
          <p:nvPr/>
        </p:nvPicPr>
        <p:blipFill>
          <a:blip r:embed="rId3" cstate="print"/>
          <a:stretch>
            <a:fillRect/>
          </a:stretch>
        </p:blipFill>
        <p:spPr>
          <a:xfrm>
            <a:off x="4495800" y="1752600"/>
            <a:ext cx="3657600" cy="1123406"/>
          </a:xfrm>
          <a:prstGeom prst="rect">
            <a:avLst/>
          </a:prstGeom>
        </p:spPr>
      </p:pic>
      <p:pic>
        <p:nvPicPr>
          <p:cNvPr id="6" name="Picture 5" descr="TheCedars_Logo.jpg"/>
          <p:cNvPicPr>
            <a:picLocks noChangeAspect="1"/>
          </p:cNvPicPr>
          <p:nvPr/>
        </p:nvPicPr>
        <p:blipFill>
          <a:blip r:embed="rId4" cstate="print"/>
          <a:stretch>
            <a:fillRect/>
          </a:stretch>
        </p:blipFill>
        <p:spPr>
          <a:xfrm>
            <a:off x="1752600" y="3124200"/>
            <a:ext cx="5435600" cy="2964873"/>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5888" cy="6858000"/>
          </a:xfrm>
          <a:prstGeom prst="rect">
            <a:avLst/>
          </a:prstGeom>
        </p:spPr>
      </p:pic>
    </p:spTree>
    <p:extLst>
      <p:ext uri="{BB962C8B-B14F-4D97-AF65-F5344CB8AC3E}">
        <p14:creationId xmlns:p14="http://schemas.microsoft.com/office/powerpoint/2010/main" val="1683360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20" y="0"/>
            <a:ext cx="9149091" cy="6858000"/>
          </a:xfrm>
          <a:prstGeom prst="rect">
            <a:avLst/>
          </a:prstGeom>
        </p:spPr>
      </p:pic>
    </p:spTree>
    <p:extLst>
      <p:ext uri="{BB962C8B-B14F-4D97-AF65-F5344CB8AC3E}">
        <p14:creationId xmlns:p14="http://schemas.microsoft.com/office/powerpoint/2010/main" val="40733110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30" y="0"/>
            <a:ext cx="9149091" cy="6858000"/>
          </a:xfrm>
          <a:prstGeom prst="rect">
            <a:avLst/>
          </a:prstGeom>
        </p:spPr>
      </p:pic>
    </p:spTree>
    <p:extLst>
      <p:ext uri="{BB962C8B-B14F-4D97-AF65-F5344CB8AC3E}">
        <p14:creationId xmlns:p14="http://schemas.microsoft.com/office/powerpoint/2010/main" val="41858489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47" y="0"/>
            <a:ext cx="9075441" cy="6858000"/>
          </a:xfrm>
          <a:prstGeom prst="rect">
            <a:avLst/>
          </a:prstGeom>
        </p:spPr>
      </p:pic>
    </p:spTree>
    <p:extLst>
      <p:ext uri="{BB962C8B-B14F-4D97-AF65-F5344CB8AC3E}">
        <p14:creationId xmlns:p14="http://schemas.microsoft.com/office/powerpoint/2010/main" val="23208667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231" y="0"/>
            <a:ext cx="9149091" cy="6858000"/>
          </a:xfrm>
          <a:prstGeom prst="rect">
            <a:avLst/>
          </a:prstGeom>
        </p:spPr>
      </p:pic>
    </p:spTree>
    <p:extLst>
      <p:ext uri="{BB962C8B-B14F-4D97-AF65-F5344CB8AC3E}">
        <p14:creationId xmlns:p14="http://schemas.microsoft.com/office/powerpoint/2010/main" val="863107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3352800"/>
            <a:ext cx="7123113" cy="1673225"/>
          </a:xfrm>
        </p:spPr>
        <p:txBody>
          <a:bodyPr>
            <a:normAutofit fontScale="92500" lnSpcReduction="10000"/>
          </a:bodyPr>
          <a:lstStyle/>
          <a:p>
            <a:r>
              <a:rPr lang="en-US" sz="4400" dirty="0">
                <a:latin typeface="MetaPro-Normal" panose="02000503040000020004" pitchFamily="50" charset="0"/>
              </a:rPr>
              <a:t>Taggert J. Brooks, PhD</a:t>
            </a:r>
          </a:p>
          <a:p>
            <a:r>
              <a:rPr lang="en-US" sz="3200" dirty="0">
                <a:latin typeface="MetaPro-Normal" panose="02000503040000020004" pitchFamily="50" charset="0"/>
              </a:rPr>
              <a:t>Professor and Chair of Economics</a:t>
            </a:r>
          </a:p>
          <a:p>
            <a:r>
              <a:rPr lang="en-US" sz="3200" dirty="0">
                <a:latin typeface="MetaPro-Normal" panose="02000503040000020004" pitchFamily="50" charset="0"/>
              </a:rPr>
              <a:t>University of Wisconsin-La Crosse</a:t>
            </a:r>
          </a:p>
          <a:p>
            <a:endParaRPr lang="en-US" sz="3200" dirty="0"/>
          </a:p>
        </p:txBody>
      </p:sp>
      <p:sp>
        <p:nvSpPr>
          <p:cNvPr id="5" name="Title 4"/>
          <p:cNvSpPr>
            <a:spLocks noGrp="1"/>
          </p:cNvSpPr>
          <p:nvPr>
            <p:ph type="title"/>
          </p:nvPr>
        </p:nvSpPr>
        <p:spPr/>
        <p:txBody>
          <a:bodyPr>
            <a:noAutofit/>
          </a:bodyPr>
          <a:lstStyle/>
          <a:p>
            <a:pPr algn="ctr"/>
            <a:r>
              <a:rPr lang="en-US" sz="5400" dirty="0" smtClean="0"/>
              <a:t>Boom-Time Building</a:t>
            </a:r>
            <a:endParaRPr lang="en-US" sz="5400" dirty="0"/>
          </a:p>
        </p:txBody>
      </p:sp>
      <p:pic>
        <p:nvPicPr>
          <p:cNvPr id="4" name="Picture 3" descr="TBEC_FNL.jpg"/>
          <p:cNvPicPr>
            <a:picLocks noChangeAspect="1"/>
          </p:cNvPicPr>
          <p:nvPr/>
        </p:nvPicPr>
        <p:blipFill>
          <a:blip r:embed="rId3" cstate="print"/>
          <a:stretch>
            <a:fillRect/>
          </a:stretch>
        </p:blipFill>
        <p:spPr>
          <a:xfrm>
            <a:off x="7315200" y="6295490"/>
            <a:ext cx="1828800" cy="562510"/>
          </a:xfrm>
          <a:prstGeom prst="rect">
            <a:avLst/>
          </a:prstGeom>
        </p:spPr>
      </p:pic>
    </p:spTree>
    <p:extLst>
      <p:ext uri="{BB962C8B-B14F-4D97-AF65-F5344CB8AC3E}">
        <p14:creationId xmlns:p14="http://schemas.microsoft.com/office/powerpoint/2010/main" val="37962565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2736541"/>
          </a:xfrm>
        </p:spPr>
        <p:txBody>
          <a:bodyPr>
            <a:normAutofit/>
          </a:bodyPr>
          <a:lstStyle/>
          <a:p>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Up Next at 5:00 pm:</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sz="4000" dirty="0" smtClean="0">
                <a:latin typeface="Arial Black" panose="020B0A04020102020204" pitchFamily="34" charset="0"/>
              </a:rPr>
              <a:t>WEDC Resources in Action</a:t>
            </a:r>
            <a:endParaRPr lang="en-US" sz="4000" dirty="0">
              <a:latin typeface="Arial Black" panose="020B0A04020102020204" pitchFamily="34" charset="0"/>
            </a:endParaRPr>
          </a:p>
        </p:txBody>
      </p:sp>
      <p:pic>
        <p:nvPicPr>
          <p:cNvPr id="1026" name="Picture 2" descr="INDevelopment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949" y="416319"/>
            <a:ext cx="5536278" cy="14283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668" y="4866967"/>
            <a:ext cx="1758175" cy="1567857"/>
          </a:xfrm>
          <a:prstGeom prst="rect">
            <a:avLst/>
          </a:prstGeom>
        </p:spPr>
      </p:pic>
    </p:spTree>
    <p:extLst>
      <p:ext uri="{BB962C8B-B14F-4D97-AF65-F5344CB8AC3E}">
        <p14:creationId xmlns:p14="http://schemas.microsoft.com/office/powerpoint/2010/main" val="22558207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1657351" y="2350540"/>
            <a:ext cx="5940115" cy="2147984"/>
          </a:xfrm>
          <a:prstGeom prst="rect">
            <a:avLst/>
          </a:prstGeom>
        </p:spPr>
        <p:txBody>
          <a:bodyPr vert="horz" lIns="68580" tIns="34290" rIns="68580" bIns="34290" rtlCol="0" anchor="t" anchorCtr="0">
            <a:noAutofit/>
          </a:bodyPr>
          <a:lstStyle>
            <a:lvl1pPr algn="l" defTabSz="457200" rtl="0" eaLnBrk="1" latinLnBrk="0" hangingPunct="1">
              <a:lnSpc>
                <a:spcPts val="5200"/>
              </a:lnSpc>
              <a:spcBef>
                <a:spcPct val="0"/>
              </a:spcBef>
              <a:buNone/>
              <a:defRPr sz="5200" b="1" i="0" kern="1200" cap="all" spc="-150">
                <a:solidFill>
                  <a:schemeClr val="tx1"/>
                </a:solidFill>
                <a:latin typeface="Arial"/>
                <a:ea typeface="+mj-ea"/>
                <a:cs typeface="Arial"/>
              </a:defRPr>
            </a:lvl1pPr>
          </a:lstStyle>
          <a:p>
            <a:r>
              <a:rPr lang="en-US" sz="3900" dirty="0" smtClean="0">
                <a:solidFill>
                  <a:prstClr val="white"/>
                </a:solidFill>
              </a:rPr>
              <a:t>development resources IN ACTION</a:t>
            </a:r>
            <a:endParaRPr lang="en-US" sz="3900" dirty="0">
              <a:solidFill>
                <a:prstClr val="white"/>
              </a:solidFill>
            </a:endParaRPr>
          </a:p>
          <a:p>
            <a:r>
              <a:rPr lang="en-US" sz="3900" dirty="0">
                <a:solidFill>
                  <a:prstClr val="white"/>
                </a:solidFill>
              </a:rPr>
              <a:t>IN </a:t>
            </a:r>
            <a:r>
              <a:rPr lang="en-US" sz="3900" dirty="0" err="1">
                <a:solidFill>
                  <a:srgbClr val="A8CADA"/>
                </a:solidFill>
              </a:rPr>
              <a:t>wisconsin</a:t>
            </a:r>
            <a:endParaRPr lang="en-US" sz="3900" dirty="0">
              <a:solidFill>
                <a:srgbClr val="A8CADA"/>
              </a:solidFill>
            </a:endParaRPr>
          </a:p>
        </p:txBody>
      </p:sp>
      <p:sp>
        <p:nvSpPr>
          <p:cNvPr id="7" name="Subtitle 2"/>
          <p:cNvSpPr txBox="1">
            <a:spLocks/>
          </p:cNvSpPr>
          <p:nvPr/>
        </p:nvSpPr>
        <p:spPr>
          <a:xfrm>
            <a:off x="1657351" y="4686300"/>
            <a:ext cx="6111565" cy="914400"/>
          </a:xfrm>
          <a:prstGeom prst="rect">
            <a:avLst/>
          </a:prstGeom>
        </p:spPr>
        <p:txBody>
          <a:bodyPr vert="horz" lIns="68580" tIns="34290" rIns="68580" bIns="34290" rtlCol="0" anchor="b">
            <a:normAutofit/>
          </a:bodyPr>
          <a:lstStyle>
            <a:lvl1pPr marL="0" indent="0" algn="l" defTabSz="457200" rtl="0" eaLnBrk="1" latinLnBrk="0" hangingPunct="1">
              <a:lnSpc>
                <a:spcPts val="2800"/>
              </a:lnSpc>
              <a:spcBef>
                <a:spcPts val="0"/>
              </a:spcBef>
              <a:spcAft>
                <a:spcPts val="600"/>
              </a:spcAft>
              <a:buClr>
                <a:srgbClr val="28485C"/>
              </a:buClr>
              <a:buSzPct val="100000"/>
              <a:buFontTx/>
              <a:buNone/>
              <a:defRPr sz="2600" kern="1200">
                <a:solidFill>
                  <a:srgbClr val="FFFFFF"/>
                </a:solidFill>
                <a:latin typeface="+mn-lt"/>
                <a:ea typeface="+mn-ea"/>
                <a:cs typeface="+mn-cs"/>
              </a:defRPr>
            </a:lvl1pPr>
            <a:lvl2pPr marL="457200" indent="0" algn="l" defTabSz="457200" rtl="0" eaLnBrk="1" latinLnBrk="0" hangingPunct="1">
              <a:lnSpc>
                <a:spcPts val="1800"/>
              </a:lnSpc>
              <a:spcBef>
                <a:spcPts val="0"/>
              </a:spcBef>
              <a:spcAft>
                <a:spcPts val="900"/>
              </a:spcAft>
              <a:buClr>
                <a:srgbClr val="28485C"/>
              </a:buClr>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lnSpc>
                <a:spcPts val="1800"/>
              </a:lnSpc>
              <a:spcBef>
                <a:spcPts val="0"/>
              </a:spcBef>
              <a:spcAft>
                <a:spcPts val="900"/>
              </a:spcAft>
              <a:buClr>
                <a:srgbClr val="28485C"/>
              </a:buClr>
              <a:buSzPct val="100000"/>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lnSpc>
                <a:spcPts val="1800"/>
              </a:lnSpc>
              <a:spcBef>
                <a:spcPts val="0"/>
              </a:spcBef>
              <a:spcAft>
                <a:spcPts val="900"/>
              </a:spcAft>
              <a:buClr>
                <a:srgbClr val="28485C"/>
              </a:buClr>
              <a:buSzPct val="100000"/>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lnSpc>
                <a:spcPts val="1800"/>
              </a:lnSpc>
              <a:spcBef>
                <a:spcPts val="0"/>
              </a:spcBef>
              <a:spcAft>
                <a:spcPts val="900"/>
              </a:spcAft>
              <a:buClr>
                <a:srgbClr val="28485C"/>
              </a:buClr>
              <a:buSzPct val="100000"/>
              <a:buFont typeface="Arial"/>
              <a:buNone/>
              <a:defRPr sz="1400" kern="1200" baseline="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nSpc>
                <a:spcPts val="1800"/>
              </a:lnSpc>
            </a:pPr>
            <a:r>
              <a:rPr lang="en-US" sz="1800" dirty="0" err="1" smtClean="0"/>
              <a:t>InDevelopment</a:t>
            </a:r>
            <a:endParaRPr lang="en-US" sz="1800" dirty="0" smtClean="0"/>
          </a:p>
          <a:p>
            <a:pPr>
              <a:lnSpc>
                <a:spcPts val="1800"/>
              </a:lnSpc>
            </a:pPr>
            <a:r>
              <a:rPr lang="en-US" sz="1800" dirty="0" smtClean="0"/>
              <a:t>March 12, 2015</a:t>
            </a:r>
            <a:endParaRPr lang="en-US" sz="1800" dirty="0"/>
          </a:p>
        </p:txBody>
      </p:sp>
    </p:spTree>
    <p:extLst>
      <p:ext uri="{BB962C8B-B14F-4D97-AF65-F5344CB8AC3E}">
        <p14:creationId xmlns:p14="http://schemas.microsoft.com/office/powerpoint/2010/main" val="3921488077"/>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smtClean="0"/>
              <a:t>Aligning resources with needs</a:t>
            </a:r>
            <a:endParaRPr lang="en-US" sz="2700" dirty="0"/>
          </a:p>
        </p:txBody>
      </p:sp>
      <p:cxnSp>
        <p:nvCxnSpPr>
          <p:cNvPr id="5" name="Elbow Connector 4"/>
          <p:cNvCxnSpPr>
            <a:stCxn id="9" idx="2"/>
            <a:endCxn id="10" idx="0"/>
          </p:cNvCxnSpPr>
          <p:nvPr/>
        </p:nvCxnSpPr>
        <p:spPr>
          <a:xfrm rot="5400000">
            <a:off x="2567198" y="1090402"/>
            <a:ext cx="656804" cy="3200400"/>
          </a:xfrm>
          <a:prstGeom prst="bentConnector3">
            <a:avLst>
              <a:gd name="adj1" fmla="val 50000"/>
            </a:avLst>
          </a:prstGeom>
          <a:noFill/>
          <a:ln w="12700" cap="flat" cmpd="sng" algn="ctr">
            <a:solidFill>
              <a:srgbClr val="787974"/>
            </a:solidFill>
            <a:prstDash val="solid"/>
          </a:ln>
          <a:effectLst/>
        </p:spPr>
      </p:cxnSp>
      <p:cxnSp>
        <p:nvCxnSpPr>
          <p:cNvPr id="6" name="Elbow Connector 5"/>
          <p:cNvCxnSpPr>
            <a:stCxn id="9" idx="2"/>
            <a:endCxn id="11" idx="0"/>
          </p:cNvCxnSpPr>
          <p:nvPr/>
        </p:nvCxnSpPr>
        <p:spPr>
          <a:xfrm rot="5400000">
            <a:off x="3557798" y="2081002"/>
            <a:ext cx="656804" cy="1219200"/>
          </a:xfrm>
          <a:prstGeom prst="bentConnector3">
            <a:avLst>
              <a:gd name="adj1" fmla="val 50000"/>
            </a:avLst>
          </a:prstGeom>
          <a:noFill/>
          <a:ln w="12700" cap="flat" cmpd="sng" algn="ctr">
            <a:solidFill>
              <a:srgbClr val="787974"/>
            </a:solidFill>
            <a:prstDash val="solid"/>
          </a:ln>
          <a:effectLst/>
        </p:spPr>
      </p:cxnSp>
      <p:sp>
        <p:nvSpPr>
          <p:cNvPr id="9" name="TextBox 8"/>
          <p:cNvSpPr txBox="1"/>
          <p:nvPr/>
        </p:nvSpPr>
        <p:spPr>
          <a:xfrm>
            <a:off x="3581400" y="1905000"/>
            <a:ext cx="1828800" cy="457200"/>
          </a:xfrm>
          <a:prstGeom prst="rect">
            <a:avLst/>
          </a:prstGeom>
          <a:solidFill>
            <a:sysClr val="window" lastClr="FFFFFF"/>
          </a:solidFill>
          <a:ln w="25400" cap="flat" cmpd="sng" algn="ctr">
            <a:solidFill>
              <a:srgbClr val="34596F"/>
            </a:solidFill>
            <a:prstDash val="solid"/>
          </a:ln>
          <a:effectLst/>
        </p:spPr>
        <p:txBody>
          <a:bodyPr wrap="square" lIns="182880" tIns="137160" rIns="182880" bIns="137160" rtlCol="0" anchor="ctr" anchorCtr="0">
            <a:spAutoFit/>
          </a:bodyPr>
          <a:lstStyle/>
          <a:p>
            <a:pPr algn="ctr">
              <a:defRPr/>
            </a:pPr>
            <a:r>
              <a:rPr lang="en-US" sz="1400" kern="0" dirty="0" smtClean="0">
                <a:solidFill>
                  <a:srgbClr val="34596F"/>
                </a:solidFill>
              </a:rPr>
              <a:t>WEDC</a:t>
            </a:r>
            <a:endParaRPr lang="en-US" sz="1400" kern="0" dirty="0">
              <a:solidFill>
                <a:srgbClr val="34596F"/>
              </a:solidFill>
            </a:endParaRPr>
          </a:p>
        </p:txBody>
      </p:sp>
      <p:sp>
        <p:nvSpPr>
          <p:cNvPr id="10" name="TextBox 9"/>
          <p:cNvSpPr txBox="1"/>
          <p:nvPr/>
        </p:nvSpPr>
        <p:spPr>
          <a:xfrm>
            <a:off x="381000" y="3019004"/>
            <a:ext cx="1828800" cy="685800"/>
          </a:xfrm>
          <a:prstGeom prst="rect">
            <a:avLst/>
          </a:prstGeom>
          <a:solidFill>
            <a:sysClr val="window" lastClr="FFFFFF"/>
          </a:solidFill>
          <a:ln w="25400" cap="flat" cmpd="sng" algn="ctr">
            <a:solidFill>
              <a:srgbClr val="34596F"/>
            </a:solidFill>
            <a:prstDash val="solid"/>
          </a:ln>
          <a:effectLst/>
        </p:spPr>
        <p:txBody>
          <a:bodyPr wrap="square" lIns="182880" tIns="137160" rIns="182880" bIns="137160" rtlCol="0" anchor="ctr" anchorCtr="0">
            <a:spAutoFit/>
          </a:bodyPr>
          <a:lstStyle/>
          <a:p>
            <a:pPr algn="ctr">
              <a:lnSpc>
                <a:spcPts val="1200"/>
              </a:lnSpc>
              <a:defRPr/>
            </a:pPr>
            <a:r>
              <a:rPr lang="en-US" sz="1200" kern="0" dirty="0" smtClean="0">
                <a:solidFill>
                  <a:srgbClr val="34596F"/>
                </a:solidFill>
              </a:rPr>
              <a:t>Division of Economic and Community Development</a:t>
            </a:r>
            <a:endParaRPr lang="en-US" sz="1200" kern="0" dirty="0">
              <a:solidFill>
                <a:srgbClr val="34596F"/>
              </a:solidFill>
            </a:endParaRPr>
          </a:p>
        </p:txBody>
      </p:sp>
      <p:sp>
        <p:nvSpPr>
          <p:cNvPr id="11" name="TextBox 10"/>
          <p:cNvSpPr txBox="1"/>
          <p:nvPr/>
        </p:nvSpPr>
        <p:spPr>
          <a:xfrm>
            <a:off x="2362200" y="3019004"/>
            <a:ext cx="1828800" cy="685800"/>
          </a:xfrm>
          <a:prstGeom prst="rect">
            <a:avLst/>
          </a:prstGeom>
          <a:solidFill>
            <a:sysClr val="window" lastClr="FFFFFF"/>
          </a:solidFill>
          <a:ln w="25400" cap="flat" cmpd="sng" algn="ctr">
            <a:solidFill>
              <a:srgbClr val="34596F"/>
            </a:solidFill>
            <a:prstDash val="solid"/>
          </a:ln>
          <a:effectLst/>
        </p:spPr>
        <p:txBody>
          <a:bodyPr wrap="square" lIns="182880" tIns="137160" rIns="182880" bIns="137160" rtlCol="0" anchor="ctr" anchorCtr="0">
            <a:spAutoFit/>
          </a:bodyPr>
          <a:lstStyle/>
          <a:p>
            <a:pPr algn="ctr">
              <a:lnSpc>
                <a:spcPts val="1200"/>
              </a:lnSpc>
              <a:defRPr/>
            </a:pPr>
            <a:r>
              <a:rPr lang="en-US" sz="1200" kern="0" dirty="0" smtClean="0">
                <a:solidFill>
                  <a:srgbClr val="34596F"/>
                </a:solidFill>
              </a:rPr>
              <a:t>Division of Entrepreneurship and Innovation</a:t>
            </a:r>
            <a:endParaRPr lang="en-US" sz="1200" kern="0" dirty="0">
              <a:solidFill>
                <a:srgbClr val="34596F"/>
              </a:solidFill>
            </a:endParaRPr>
          </a:p>
        </p:txBody>
      </p:sp>
      <p:sp>
        <p:nvSpPr>
          <p:cNvPr id="13" name="TextBox 12"/>
          <p:cNvSpPr txBox="1"/>
          <p:nvPr/>
        </p:nvSpPr>
        <p:spPr>
          <a:xfrm>
            <a:off x="4343400" y="3019004"/>
            <a:ext cx="2057400" cy="685800"/>
          </a:xfrm>
          <a:prstGeom prst="rect">
            <a:avLst/>
          </a:prstGeom>
          <a:solidFill>
            <a:sysClr val="window" lastClr="FFFFFF"/>
          </a:solidFill>
          <a:ln w="25400" cap="flat" cmpd="sng" algn="ctr">
            <a:solidFill>
              <a:srgbClr val="34596F"/>
            </a:solidFill>
            <a:prstDash val="solid"/>
          </a:ln>
          <a:effectLst/>
        </p:spPr>
        <p:txBody>
          <a:bodyPr wrap="square" lIns="182880" tIns="91440" rIns="182880" bIns="91440" rtlCol="0" anchor="ctr" anchorCtr="0">
            <a:spAutoFit/>
          </a:bodyPr>
          <a:lstStyle/>
          <a:p>
            <a:pPr algn="ctr">
              <a:lnSpc>
                <a:spcPts val="1200"/>
              </a:lnSpc>
              <a:defRPr/>
            </a:pPr>
            <a:r>
              <a:rPr lang="en-US" sz="1200" kern="0" dirty="0" smtClean="0">
                <a:solidFill>
                  <a:srgbClr val="34596F"/>
                </a:solidFill>
              </a:rPr>
              <a:t>Division of Business and Industry Development</a:t>
            </a:r>
            <a:endParaRPr lang="en-US" sz="1200" kern="0" dirty="0">
              <a:solidFill>
                <a:srgbClr val="34596F"/>
              </a:solidFill>
            </a:endParaRPr>
          </a:p>
        </p:txBody>
      </p:sp>
      <p:sp>
        <p:nvSpPr>
          <p:cNvPr id="14" name="TextBox 13"/>
          <p:cNvSpPr txBox="1"/>
          <p:nvPr/>
        </p:nvSpPr>
        <p:spPr>
          <a:xfrm>
            <a:off x="6553200" y="3019004"/>
            <a:ext cx="2057400" cy="685800"/>
          </a:xfrm>
          <a:prstGeom prst="rect">
            <a:avLst/>
          </a:prstGeom>
          <a:solidFill>
            <a:sysClr val="window" lastClr="FFFFFF"/>
          </a:solidFill>
          <a:ln w="25400" cap="flat" cmpd="sng" algn="ctr">
            <a:solidFill>
              <a:srgbClr val="34596F"/>
            </a:solidFill>
            <a:prstDash val="solid"/>
          </a:ln>
          <a:effectLst/>
        </p:spPr>
        <p:txBody>
          <a:bodyPr wrap="square" lIns="182880" tIns="137160" rIns="182880" bIns="137160" rtlCol="0" anchor="ctr" anchorCtr="0">
            <a:spAutoFit/>
          </a:bodyPr>
          <a:lstStyle/>
          <a:p>
            <a:pPr algn="ctr">
              <a:lnSpc>
                <a:spcPts val="1200"/>
              </a:lnSpc>
              <a:defRPr/>
            </a:pPr>
            <a:r>
              <a:rPr lang="en-US" sz="1200" kern="0" dirty="0" smtClean="0">
                <a:solidFill>
                  <a:srgbClr val="34596F"/>
                </a:solidFill>
              </a:rPr>
              <a:t>Division of International Business Development</a:t>
            </a:r>
            <a:endParaRPr lang="en-US" sz="1200" kern="0" dirty="0">
              <a:solidFill>
                <a:srgbClr val="34596F"/>
              </a:solidFill>
            </a:endParaRPr>
          </a:p>
        </p:txBody>
      </p:sp>
      <p:cxnSp>
        <p:nvCxnSpPr>
          <p:cNvPr id="16" name="Elbow Connector 15"/>
          <p:cNvCxnSpPr>
            <a:stCxn id="9" idx="2"/>
            <a:endCxn id="13" idx="0"/>
          </p:cNvCxnSpPr>
          <p:nvPr/>
        </p:nvCxnSpPr>
        <p:spPr>
          <a:xfrm rot="16200000" flipH="1">
            <a:off x="4605548" y="2252452"/>
            <a:ext cx="656804" cy="876300"/>
          </a:xfrm>
          <a:prstGeom prst="bentConnector3">
            <a:avLst>
              <a:gd name="adj1" fmla="val 50000"/>
            </a:avLst>
          </a:prstGeom>
          <a:noFill/>
          <a:ln w="12700" cap="flat" cmpd="sng" algn="ctr">
            <a:solidFill>
              <a:srgbClr val="787974"/>
            </a:solidFill>
            <a:prstDash val="solid"/>
          </a:ln>
          <a:effectLst/>
        </p:spPr>
      </p:cxnSp>
      <p:cxnSp>
        <p:nvCxnSpPr>
          <p:cNvPr id="17" name="Elbow Connector 16"/>
          <p:cNvCxnSpPr>
            <a:stCxn id="9" idx="2"/>
            <a:endCxn id="14" idx="0"/>
          </p:cNvCxnSpPr>
          <p:nvPr/>
        </p:nvCxnSpPr>
        <p:spPr>
          <a:xfrm rot="16200000" flipH="1">
            <a:off x="5710448" y="1147552"/>
            <a:ext cx="656804" cy="3086100"/>
          </a:xfrm>
          <a:prstGeom prst="bentConnector3">
            <a:avLst>
              <a:gd name="adj1" fmla="val 50000"/>
            </a:avLst>
          </a:prstGeom>
          <a:noFill/>
          <a:ln w="12700" cap="flat" cmpd="sng" algn="ctr">
            <a:solidFill>
              <a:srgbClr val="787974"/>
            </a:solidFill>
            <a:prstDash val="solid"/>
          </a:ln>
          <a:effectLst/>
        </p:spPr>
      </p:cxnSp>
      <p:sp>
        <p:nvSpPr>
          <p:cNvPr id="85" name="Rectangle 84"/>
          <p:cNvSpPr/>
          <p:nvPr/>
        </p:nvSpPr>
        <p:spPr>
          <a:xfrm>
            <a:off x="381000" y="4572000"/>
            <a:ext cx="1828800" cy="830997"/>
          </a:xfrm>
          <a:prstGeom prst="rect">
            <a:avLst/>
          </a:prstGeom>
        </p:spPr>
        <p:txBody>
          <a:bodyPr wrap="square">
            <a:spAutoFit/>
          </a:bodyPr>
          <a:lstStyle/>
          <a:p>
            <a:pPr algn="ctr" defTabSz="457200"/>
            <a:r>
              <a:rPr lang="en-US" sz="1600" dirty="0">
                <a:solidFill>
                  <a:srgbClr val="5C5C5C"/>
                </a:solidFill>
              </a:rPr>
              <a:t>Prospering </a:t>
            </a:r>
            <a:r>
              <a:rPr lang="en-US" sz="1600" dirty="0" smtClean="0">
                <a:solidFill>
                  <a:srgbClr val="5C5C5C"/>
                </a:solidFill>
              </a:rPr>
              <a:t>Communities &amp; Businesses</a:t>
            </a:r>
            <a:endParaRPr lang="en-US" sz="1600" dirty="0">
              <a:solidFill>
                <a:srgbClr val="5C5C5C"/>
              </a:solidFill>
            </a:endParaRPr>
          </a:p>
        </p:txBody>
      </p:sp>
      <p:sp>
        <p:nvSpPr>
          <p:cNvPr id="86" name="Rectangle 85"/>
          <p:cNvSpPr/>
          <p:nvPr/>
        </p:nvSpPr>
        <p:spPr>
          <a:xfrm>
            <a:off x="2362200" y="4572000"/>
            <a:ext cx="1828800" cy="584776"/>
          </a:xfrm>
          <a:prstGeom prst="rect">
            <a:avLst/>
          </a:prstGeom>
        </p:spPr>
        <p:txBody>
          <a:bodyPr wrap="square">
            <a:spAutoFit/>
          </a:bodyPr>
          <a:lstStyle/>
          <a:p>
            <a:pPr algn="ctr" defTabSz="457200"/>
            <a:r>
              <a:rPr lang="en-US" sz="1600" dirty="0">
                <a:solidFill>
                  <a:srgbClr val="5C5C5C"/>
                </a:solidFill>
              </a:rPr>
              <a:t>Entrepreneurial Spirit</a:t>
            </a:r>
          </a:p>
        </p:txBody>
      </p:sp>
      <p:sp>
        <p:nvSpPr>
          <p:cNvPr id="87" name="Rectangle 86"/>
          <p:cNvSpPr/>
          <p:nvPr/>
        </p:nvSpPr>
        <p:spPr>
          <a:xfrm>
            <a:off x="4343400" y="4572000"/>
            <a:ext cx="2057400" cy="584776"/>
          </a:xfrm>
          <a:prstGeom prst="rect">
            <a:avLst/>
          </a:prstGeom>
        </p:spPr>
        <p:txBody>
          <a:bodyPr wrap="square">
            <a:spAutoFit/>
          </a:bodyPr>
          <a:lstStyle/>
          <a:p>
            <a:pPr algn="ctr" defTabSz="457200"/>
            <a:r>
              <a:rPr lang="en-US" sz="1600" dirty="0">
                <a:solidFill>
                  <a:srgbClr val="5C5C5C"/>
                </a:solidFill>
              </a:rPr>
              <a:t>Specialized Industry Leadership</a:t>
            </a:r>
          </a:p>
        </p:txBody>
      </p:sp>
      <p:sp>
        <p:nvSpPr>
          <p:cNvPr id="88" name="Rectangle 87"/>
          <p:cNvSpPr/>
          <p:nvPr/>
        </p:nvSpPr>
        <p:spPr>
          <a:xfrm>
            <a:off x="6553200" y="4572000"/>
            <a:ext cx="2057400" cy="338554"/>
          </a:xfrm>
          <a:prstGeom prst="rect">
            <a:avLst/>
          </a:prstGeom>
        </p:spPr>
        <p:txBody>
          <a:bodyPr wrap="square">
            <a:spAutoFit/>
          </a:bodyPr>
          <a:lstStyle/>
          <a:p>
            <a:pPr algn="ctr" defTabSz="457200"/>
            <a:r>
              <a:rPr lang="en-US" sz="1600" dirty="0" smtClean="0">
                <a:solidFill>
                  <a:srgbClr val="5C5C5C"/>
                </a:solidFill>
              </a:rPr>
              <a:t>Global </a:t>
            </a:r>
            <a:r>
              <a:rPr lang="en-US" sz="1600" dirty="0">
                <a:solidFill>
                  <a:srgbClr val="5C5C5C"/>
                </a:solidFill>
              </a:rPr>
              <a:t>Outlook </a:t>
            </a:r>
          </a:p>
        </p:txBody>
      </p:sp>
      <p:grpSp>
        <p:nvGrpSpPr>
          <p:cNvPr id="104" name="Group 103"/>
          <p:cNvGrpSpPr/>
          <p:nvPr/>
        </p:nvGrpSpPr>
        <p:grpSpPr>
          <a:xfrm>
            <a:off x="1017432" y="3810000"/>
            <a:ext cx="584776" cy="827851"/>
            <a:chOff x="1017432" y="3810000"/>
            <a:chExt cx="584776" cy="827851"/>
          </a:xfrm>
        </p:grpSpPr>
        <p:sp>
          <p:nvSpPr>
            <p:cNvPr id="100" name="TextBox 99"/>
            <p:cNvSpPr txBox="1"/>
            <p:nvPr/>
          </p:nvSpPr>
          <p:spPr>
            <a:xfrm rot="5400000">
              <a:off x="1097662" y="4133306"/>
              <a:ext cx="424315" cy="584776"/>
            </a:xfrm>
            <a:prstGeom prst="rect">
              <a:avLst/>
            </a:prstGeom>
            <a:noFill/>
          </p:spPr>
          <p:txBody>
            <a:bodyPr wrap="none" rtlCol="0">
              <a:spAutoFit/>
            </a:bodyPr>
            <a:lstStyle/>
            <a:p>
              <a:pPr defTabSz="457200"/>
              <a:r>
                <a:rPr lang="en-US" sz="3200" b="1" dirty="0" smtClean="0">
                  <a:solidFill>
                    <a:srgbClr val="787974"/>
                  </a:solidFill>
                </a:rPr>
                <a:t>&gt;</a:t>
              </a:r>
              <a:endParaRPr lang="en-US" sz="3200" b="1" dirty="0">
                <a:solidFill>
                  <a:srgbClr val="787974"/>
                </a:solidFill>
              </a:endParaRPr>
            </a:p>
          </p:txBody>
        </p:sp>
        <p:cxnSp>
          <p:nvCxnSpPr>
            <p:cNvPr id="101" name="Straight Connector 100"/>
            <p:cNvCxnSpPr/>
            <p:nvPr/>
          </p:nvCxnSpPr>
          <p:spPr>
            <a:xfrm>
              <a:off x="1295400" y="3810000"/>
              <a:ext cx="0" cy="533400"/>
            </a:xfrm>
            <a:prstGeom prst="line">
              <a:avLst/>
            </a:prstGeom>
            <a:ln w="41275" cap="rnd">
              <a:solidFill>
                <a:srgbClr val="787974"/>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105" name="Group 104"/>
          <p:cNvGrpSpPr/>
          <p:nvPr/>
        </p:nvGrpSpPr>
        <p:grpSpPr>
          <a:xfrm>
            <a:off x="3003280" y="3810000"/>
            <a:ext cx="584776" cy="827851"/>
            <a:chOff x="1017432" y="3810000"/>
            <a:chExt cx="584776" cy="827851"/>
          </a:xfrm>
        </p:grpSpPr>
        <p:sp>
          <p:nvSpPr>
            <p:cNvPr id="106" name="TextBox 105"/>
            <p:cNvSpPr txBox="1"/>
            <p:nvPr/>
          </p:nvSpPr>
          <p:spPr>
            <a:xfrm rot="5400000">
              <a:off x="1097662" y="4133306"/>
              <a:ext cx="424315" cy="584776"/>
            </a:xfrm>
            <a:prstGeom prst="rect">
              <a:avLst/>
            </a:prstGeom>
            <a:noFill/>
          </p:spPr>
          <p:txBody>
            <a:bodyPr wrap="none" rtlCol="0">
              <a:spAutoFit/>
            </a:bodyPr>
            <a:lstStyle/>
            <a:p>
              <a:pPr defTabSz="457200"/>
              <a:r>
                <a:rPr lang="en-US" sz="3200" b="1" dirty="0" smtClean="0">
                  <a:solidFill>
                    <a:srgbClr val="787974"/>
                  </a:solidFill>
                </a:rPr>
                <a:t>&gt;</a:t>
              </a:r>
              <a:endParaRPr lang="en-US" sz="3200" b="1" dirty="0">
                <a:solidFill>
                  <a:srgbClr val="787974"/>
                </a:solidFill>
              </a:endParaRPr>
            </a:p>
          </p:txBody>
        </p:sp>
        <p:cxnSp>
          <p:nvCxnSpPr>
            <p:cNvPr id="107" name="Straight Connector 106"/>
            <p:cNvCxnSpPr/>
            <p:nvPr/>
          </p:nvCxnSpPr>
          <p:spPr>
            <a:xfrm>
              <a:off x="1295400" y="3810000"/>
              <a:ext cx="0" cy="533400"/>
            </a:xfrm>
            <a:prstGeom prst="line">
              <a:avLst/>
            </a:prstGeom>
            <a:ln w="41275" cap="rnd">
              <a:solidFill>
                <a:srgbClr val="787974"/>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108" name="Group 107"/>
          <p:cNvGrpSpPr/>
          <p:nvPr/>
        </p:nvGrpSpPr>
        <p:grpSpPr>
          <a:xfrm>
            <a:off x="5105400" y="3810000"/>
            <a:ext cx="584776" cy="827851"/>
            <a:chOff x="1017432" y="3810000"/>
            <a:chExt cx="584776" cy="827851"/>
          </a:xfrm>
        </p:grpSpPr>
        <p:sp>
          <p:nvSpPr>
            <p:cNvPr id="109" name="TextBox 108"/>
            <p:cNvSpPr txBox="1"/>
            <p:nvPr/>
          </p:nvSpPr>
          <p:spPr>
            <a:xfrm rot="5400000">
              <a:off x="1097662" y="4133306"/>
              <a:ext cx="424315" cy="584776"/>
            </a:xfrm>
            <a:prstGeom prst="rect">
              <a:avLst/>
            </a:prstGeom>
            <a:noFill/>
          </p:spPr>
          <p:txBody>
            <a:bodyPr wrap="none" rtlCol="0">
              <a:spAutoFit/>
            </a:bodyPr>
            <a:lstStyle/>
            <a:p>
              <a:pPr defTabSz="457200"/>
              <a:r>
                <a:rPr lang="en-US" sz="3200" b="1" dirty="0" smtClean="0">
                  <a:solidFill>
                    <a:srgbClr val="787974"/>
                  </a:solidFill>
                </a:rPr>
                <a:t>&gt;</a:t>
              </a:r>
              <a:endParaRPr lang="en-US" sz="3200" b="1" dirty="0">
                <a:solidFill>
                  <a:srgbClr val="787974"/>
                </a:solidFill>
              </a:endParaRPr>
            </a:p>
          </p:txBody>
        </p:sp>
        <p:cxnSp>
          <p:nvCxnSpPr>
            <p:cNvPr id="110" name="Straight Connector 109"/>
            <p:cNvCxnSpPr/>
            <p:nvPr/>
          </p:nvCxnSpPr>
          <p:spPr>
            <a:xfrm>
              <a:off x="1295400" y="3810000"/>
              <a:ext cx="0" cy="533400"/>
            </a:xfrm>
            <a:prstGeom prst="line">
              <a:avLst/>
            </a:prstGeom>
            <a:ln w="41275" cap="rnd">
              <a:solidFill>
                <a:srgbClr val="787974"/>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111" name="Group 110"/>
          <p:cNvGrpSpPr/>
          <p:nvPr/>
        </p:nvGrpSpPr>
        <p:grpSpPr>
          <a:xfrm>
            <a:off x="7315200" y="3810000"/>
            <a:ext cx="584776" cy="827851"/>
            <a:chOff x="1017432" y="3810000"/>
            <a:chExt cx="584776" cy="827851"/>
          </a:xfrm>
        </p:grpSpPr>
        <p:sp>
          <p:nvSpPr>
            <p:cNvPr id="112" name="TextBox 111"/>
            <p:cNvSpPr txBox="1"/>
            <p:nvPr/>
          </p:nvSpPr>
          <p:spPr>
            <a:xfrm rot="5400000">
              <a:off x="1097662" y="4133306"/>
              <a:ext cx="424315" cy="584776"/>
            </a:xfrm>
            <a:prstGeom prst="rect">
              <a:avLst/>
            </a:prstGeom>
            <a:noFill/>
          </p:spPr>
          <p:txBody>
            <a:bodyPr wrap="none" rtlCol="0">
              <a:spAutoFit/>
            </a:bodyPr>
            <a:lstStyle/>
            <a:p>
              <a:pPr defTabSz="457200"/>
              <a:r>
                <a:rPr lang="en-US" sz="3200" b="1" dirty="0" smtClean="0">
                  <a:solidFill>
                    <a:srgbClr val="787974"/>
                  </a:solidFill>
                </a:rPr>
                <a:t>&gt;</a:t>
              </a:r>
              <a:endParaRPr lang="en-US" sz="3200" b="1" dirty="0">
                <a:solidFill>
                  <a:srgbClr val="787974"/>
                </a:solidFill>
              </a:endParaRPr>
            </a:p>
          </p:txBody>
        </p:sp>
        <p:cxnSp>
          <p:nvCxnSpPr>
            <p:cNvPr id="113" name="Straight Connector 112"/>
            <p:cNvCxnSpPr/>
            <p:nvPr/>
          </p:nvCxnSpPr>
          <p:spPr>
            <a:xfrm>
              <a:off x="1295400" y="3810000"/>
              <a:ext cx="0" cy="533400"/>
            </a:xfrm>
            <a:prstGeom prst="line">
              <a:avLst/>
            </a:prstGeom>
            <a:ln w="41275" cap="rnd">
              <a:solidFill>
                <a:srgbClr val="787974"/>
              </a:solidFill>
              <a:prstDash val="sys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08477287"/>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smtClean="0"/>
              <a:t>impact</a:t>
            </a:r>
            <a:endParaRPr lang="en-US" sz="4400" dirty="0"/>
          </a:p>
        </p:txBody>
      </p:sp>
      <p:pic>
        <p:nvPicPr>
          <p:cNvPr id="7" name="Picture 6"/>
          <p:cNvPicPr>
            <a:picLocks noChangeAspect="1"/>
          </p:cNvPicPr>
          <p:nvPr/>
        </p:nvPicPr>
        <p:blipFill rotWithShape="1">
          <a:blip r:embed="rId3"/>
          <a:srcRect l="27250" t="18148" r="27000" b="17111"/>
          <a:stretch/>
        </p:blipFill>
        <p:spPr>
          <a:xfrm>
            <a:off x="866134" y="1354804"/>
            <a:ext cx="6445788" cy="5130800"/>
          </a:xfrm>
          <a:prstGeom prst="rect">
            <a:avLst/>
          </a:prstGeom>
        </p:spPr>
      </p:pic>
    </p:spTree>
    <p:extLst>
      <p:ext uri="{BB962C8B-B14F-4D97-AF65-F5344CB8AC3E}">
        <p14:creationId xmlns:p14="http://schemas.microsoft.com/office/powerpoint/2010/main" val="1880147256"/>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“triggers”</a:t>
            </a:r>
            <a:endParaRPr lang="en-US" dirty="0"/>
          </a:p>
        </p:txBody>
      </p:sp>
      <p:sp>
        <p:nvSpPr>
          <p:cNvPr id="3" name="Content Placeholder 2"/>
          <p:cNvSpPr>
            <a:spLocks noGrp="1"/>
          </p:cNvSpPr>
          <p:nvPr>
            <p:ph idx="1"/>
          </p:nvPr>
        </p:nvSpPr>
        <p:spPr/>
        <p:txBody>
          <a:bodyPr/>
          <a:lstStyle/>
          <a:p>
            <a:pPr>
              <a:lnSpc>
                <a:spcPct val="100000"/>
              </a:lnSpc>
            </a:pPr>
            <a:r>
              <a:rPr lang="en-US" sz="2400" dirty="0"/>
              <a:t>The following topics lend themselves to a discussion with a WEDC representative about possible state assistance</a:t>
            </a:r>
            <a:r>
              <a:rPr lang="en-US" sz="2400" dirty="0" smtClean="0"/>
              <a:t>:</a:t>
            </a:r>
          </a:p>
          <a:p>
            <a:pPr lvl="4">
              <a:lnSpc>
                <a:spcPct val="100000"/>
              </a:lnSpc>
            </a:pPr>
            <a:r>
              <a:rPr lang="en-US" sz="1950" dirty="0" smtClean="0"/>
              <a:t>Gap financing for a catalytic project</a:t>
            </a:r>
          </a:p>
          <a:p>
            <a:pPr lvl="4">
              <a:lnSpc>
                <a:spcPct val="100000"/>
              </a:lnSpc>
            </a:pPr>
            <a:r>
              <a:rPr lang="en-US" sz="1950" dirty="0" smtClean="0"/>
              <a:t>Historic Preservation</a:t>
            </a:r>
          </a:p>
          <a:p>
            <a:pPr lvl="4">
              <a:lnSpc>
                <a:spcPct val="100000"/>
              </a:lnSpc>
            </a:pPr>
            <a:r>
              <a:rPr lang="en-US" sz="1950" dirty="0" smtClean="0"/>
              <a:t>Place-making initiatives</a:t>
            </a:r>
          </a:p>
          <a:p>
            <a:pPr lvl="4">
              <a:lnSpc>
                <a:spcPct val="100000"/>
              </a:lnSpc>
            </a:pPr>
            <a:r>
              <a:rPr lang="en-US" sz="1950" dirty="0" smtClean="0"/>
              <a:t>Brownfield issues</a:t>
            </a:r>
          </a:p>
          <a:p>
            <a:pPr lvl="4">
              <a:lnSpc>
                <a:spcPct val="100000"/>
              </a:lnSpc>
            </a:pPr>
            <a:r>
              <a:rPr lang="en-US" sz="1950" dirty="0" smtClean="0"/>
              <a:t>Redevelopment initiatives</a:t>
            </a:r>
          </a:p>
          <a:p>
            <a:pPr lvl="4">
              <a:lnSpc>
                <a:spcPct val="100000"/>
              </a:lnSpc>
            </a:pPr>
            <a:r>
              <a:rPr lang="en-US" sz="1950" dirty="0" smtClean="0"/>
              <a:t>Economic strategies</a:t>
            </a:r>
          </a:p>
          <a:p>
            <a:pPr lvl="4">
              <a:lnSpc>
                <a:spcPct val="100000"/>
              </a:lnSpc>
            </a:pPr>
            <a:r>
              <a:rPr lang="en-US" sz="1950" dirty="0" smtClean="0"/>
              <a:t>Gap financing for business growth</a:t>
            </a:r>
          </a:p>
          <a:p>
            <a:pPr marL="258365" lvl="1" indent="0">
              <a:lnSpc>
                <a:spcPct val="100000"/>
              </a:lnSpc>
              <a:buNone/>
            </a:pPr>
            <a:endParaRPr lang="en-US" sz="1950" dirty="0"/>
          </a:p>
        </p:txBody>
      </p:sp>
    </p:spTree>
    <p:extLst>
      <p:ext uri="{BB962C8B-B14F-4D97-AF65-F5344CB8AC3E}">
        <p14:creationId xmlns:p14="http://schemas.microsoft.com/office/powerpoint/2010/main" val="2930505591"/>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233680"/>
            <a:ext cx="8051800" cy="995680"/>
          </a:xfrm>
        </p:spPr>
        <p:txBody>
          <a:bodyPr/>
          <a:lstStyle/>
          <a:p>
            <a:pPr eaLnBrk="1" hangingPunct="1">
              <a:defRPr/>
            </a:pPr>
            <a:r>
              <a:rPr lang="en-US" sz="2700" dirty="0" smtClean="0"/>
              <a:t>Site Assessment Grant Program</a:t>
            </a:r>
          </a:p>
        </p:txBody>
      </p:sp>
      <p:sp>
        <p:nvSpPr>
          <p:cNvPr id="11267" name="Rectangle 3"/>
          <p:cNvSpPr>
            <a:spLocks noGrp="1" noChangeArrowheads="1"/>
          </p:cNvSpPr>
          <p:nvPr>
            <p:ph idx="1"/>
          </p:nvPr>
        </p:nvSpPr>
        <p:spPr>
          <a:xfrm>
            <a:off x="452120" y="1391919"/>
            <a:ext cx="8229600" cy="3963851"/>
          </a:xfrm>
        </p:spPr>
        <p:txBody>
          <a:bodyPr>
            <a:noAutofit/>
          </a:bodyPr>
          <a:lstStyle/>
          <a:p>
            <a:pPr marL="292100" lvl="0" indent="-347663" defTabSz="342900">
              <a:lnSpc>
                <a:spcPct val="100000"/>
              </a:lnSpc>
            </a:pPr>
            <a:r>
              <a:rPr lang="en-US" dirty="0" smtClean="0">
                <a:cs typeface="Calibri" pitchFamily="34" charset="0"/>
              </a:rPr>
              <a:t>Provides assistance to local governments to conduct initial activities and investigations at environmentally contaminated properties</a:t>
            </a:r>
          </a:p>
          <a:p>
            <a:pPr lvl="0" defTabSz="342900">
              <a:lnSpc>
                <a:spcPct val="100000"/>
              </a:lnSpc>
            </a:pPr>
            <a:r>
              <a:rPr lang="en-US" dirty="0" smtClean="0">
                <a:cs typeface="Calibri" pitchFamily="34" charset="0"/>
              </a:rPr>
              <a:t>Grant: Up to $150,000 – 33% Match minimum</a:t>
            </a:r>
          </a:p>
          <a:p>
            <a:pPr lvl="0" defTabSz="342900">
              <a:lnSpc>
                <a:spcPct val="100000"/>
              </a:lnSpc>
            </a:pPr>
            <a:r>
              <a:rPr lang="en-US" dirty="0" smtClean="0">
                <a:cs typeface="Calibri" pitchFamily="34" charset="0"/>
              </a:rPr>
              <a:t>Eligible activities include:</a:t>
            </a:r>
          </a:p>
          <a:p>
            <a:pPr marL="569913" lvl="1" indent="-230188">
              <a:lnSpc>
                <a:spcPct val="100000"/>
              </a:lnSpc>
              <a:spcAft>
                <a:spcPts val="600"/>
              </a:spcAft>
              <a:buFont typeface="Arial" pitchFamily="34" charset="0"/>
              <a:buChar char="•"/>
              <a:defRPr/>
            </a:pPr>
            <a:r>
              <a:rPr lang="en-US" sz="1600" dirty="0" smtClean="0">
                <a:cs typeface="Calibri" pitchFamily="34" charset="0"/>
              </a:rPr>
              <a:t>Phase I and II Environmental Assessments</a:t>
            </a:r>
          </a:p>
          <a:p>
            <a:pPr marL="569913" lvl="1" indent="-230188">
              <a:lnSpc>
                <a:spcPct val="100000"/>
              </a:lnSpc>
              <a:spcAft>
                <a:spcPts val="600"/>
              </a:spcAft>
              <a:buFont typeface="Arial" pitchFamily="34" charset="0"/>
              <a:buChar char="•"/>
              <a:defRPr/>
            </a:pPr>
            <a:r>
              <a:rPr lang="en-US" sz="1600" dirty="0" smtClean="0">
                <a:cs typeface="Calibri" pitchFamily="34" charset="0"/>
              </a:rPr>
              <a:t>Remedial Action Plans</a:t>
            </a:r>
          </a:p>
          <a:p>
            <a:pPr marL="569913" lvl="1" indent="-230188">
              <a:lnSpc>
                <a:spcPct val="100000"/>
              </a:lnSpc>
              <a:spcAft>
                <a:spcPts val="600"/>
              </a:spcAft>
              <a:buFont typeface="Arial" pitchFamily="34" charset="0"/>
              <a:buChar char="•"/>
              <a:defRPr/>
            </a:pPr>
            <a:r>
              <a:rPr lang="en-US" sz="1600" dirty="0" smtClean="0">
                <a:cs typeface="Calibri" pitchFamily="34" charset="0"/>
              </a:rPr>
              <a:t>Demolition of structures (including asbestos)</a:t>
            </a:r>
          </a:p>
          <a:p>
            <a:pPr marL="569913" lvl="1" indent="-230188">
              <a:lnSpc>
                <a:spcPct val="100000"/>
              </a:lnSpc>
              <a:spcAft>
                <a:spcPts val="600"/>
              </a:spcAft>
              <a:buFont typeface="Arial" pitchFamily="34" charset="0"/>
              <a:buChar char="•"/>
              <a:defRPr/>
            </a:pPr>
            <a:r>
              <a:rPr lang="en-US" sz="1600" dirty="0" smtClean="0">
                <a:cs typeface="Calibri" pitchFamily="34" charset="0"/>
              </a:rPr>
              <a:t>Removal of underground storage tanks or hazardous waste containers</a:t>
            </a:r>
          </a:p>
          <a:p>
            <a:pPr marL="0" indent="0">
              <a:spcAft>
                <a:spcPct val="20000"/>
              </a:spcAft>
              <a:buNone/>
              <a:defRPr/>
            </a:pPr>
            <a:endParaRPr lang="en-US" sz="3000" dirty="0" smtClean="0">
              <a:latin typeface="Calibri" pitchFamily="34" charset="0"/>
              <a:cs typeface="Calibri" pitchFamily="34" charset="0"/>
            </a:endParaRPr>
          </a:p>
        </p:txBody>
      </p:sp>
    </p:spTree>
    <p:extLst>
      <p:ext uri="{BB962C8B-B14F-4D97-AF65-F5344CB8AC3E}">
        <p14:creationId xmlns:p14="http://schemas.microsoft.com/office/powerpoint/2010/main" val="2349769008"/>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SAG In Action</a:t>
            </a:r>
            <a:endParaRPr lang="en-US" dirty="0"/>
          </a:p>
        </p:txBody>
      </p:sp>
      <p:sp>
        <p:nvSpPr>
          <p:cNvPr id="3" name="Content Placeholder 2"/>
          <p:cNvSpPr>
            <a:spLocks noGrp="1"/>
          </p:cNvSpPr>
          <p:nvPr>
            <p:ph idx="1"/>
          </p:nvPr>
        </p:nvSpPr>
        <p:spPr>
          <a:xfrm>
            <a:off x="457201" y="1417852"/>
            <a:ext cx="8229600" cy="4933272"/>
          </a:xfrm>
        </p:spPr>
        <p:txBody>
          <a:bodyPr/>
          <a:lstStyle/>
          <a:p>
            <a:r>
              <a:rPr lang="en-US" dirty="0" smtClean="0"/>
              <a:t>The Morgan District (Former </a:t>
            </a:r>
            <a:r>
              <a:rPr lang="en-US" dirty="0" err="1" smtClean="0"/>
              <a:t>Jeld-Wen</a:t>
            </a:r>
            <a:r>
              <a:rPr lang="en-US" dirty="0" smtClean="0"/>
              <a:t> site), Oshkosh</a:t>
            </a:r>
          </a:p>
          <a:p>
            <a:r>
              <a:rPr lang="en-US" dirty="0" smtClean="0"/>
              <a:t>West Waterfront Redevelopment (former Co-op site), </a:t>
            </a:r>
          </a:p>
          <a:p>
            <a:pPr marL="0" indent="0">
              <a:buNone/>
            </a:pPr>
            <a:r>
              <a:rPr lang="en-US" dirty="0"/>
              <a:t>	</a:t>
            </a:r>
            <a:r>
              <a:rPr lang="en-US" dirty="0" smtClean="0"/>
              <a:t>Sturgeon Bay</a:t>
            </a:r>
          </a:p>
          <a:p>
            <a:r>
              <a:rPr lang="en-US" dirty="0" err="1" smtClean="0"/>
              <a:t>Mirro</a:t>
            </a:r>
            <a:r>
              <a:rPr lang="en-US" dirty="0" smtClean="0"/>
              <a:t> Plant, Manitowoc</a:t>
            </a:r>
          </a:p>
          <a:p>
            <a:r>
              <a:rPr lang="en-US" dirty="0" smtClean="0"/>
              <a:t>97 Ellis Street, Kewaunee</a:t>
            </a:r>
          </a:p>
          <a:p>
            <a:r>
              <a:rPr lang="en-US" dirty="0" err="1" smtClean="0"/>
              <a:t>Menekaunee</a:t>
            </a:r>
            <a:r>
              <a:rPr lang="en-US" dirty="0" smtClean="0"/>
              <a:t> Harbor, Marinette</a:t>
            </a:r>
          </a:p>
          <a:p>
            <a:pPr marL="0" indent="0">
              <a:buNone/>
            </a:pPr>
            <a:endParaRPr lang="en-US" dirty="0" smtClean="0"/>
          </a:p>
          <a:p>
            <a:pPr marL="0" indent="0">
              <a:buNone/>
            </a:pPr>
            <a:endParaRPr lang="en-US" dirty="0"/>
          </a:p>
        </p:txBody>
      </p:sp>
      <p:pic>
        <p:nvPicPr>
          <p:cNvPr id="2052" name="Picture 4" descr="Image result for mirro plant manitow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832" y="1417851"/>
            <a:ext cx="2456983" cy="18403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a:srcRect l="2886" t="3521" r="3130" b="5111"/>
          <a:stretch/>
        </p:blipFill>
        <p:spPr>
          <a:xfrm>
            <a:off x="4889448" y="3536446"/>
            <a:ext cx="3673367" cy="2303912"/>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3143" t="6774" r="9785" b="3979"/>
          <a:stretch/>
        </p:blipFill>
        <p:spPr>
          <a:xfrm rot="16200000">
            <a:off x="1436388" y="2704745"/>
            <a:ext cx="2303911" cy="3967315"/>
          </a:xfrm>
          <a:prstGeom prst="rect">
            <a:avLst/>
          </a:prstGeom>
        </p:spPr>
      </p:pic>
    </p:spTree>
    <p:extLst>
      <p:ext uri="{BB962C8B-B14F-4D97-AF65-F5344CB8AC3E}">
        <p14:creationId xmlns:p14="http://schemas.microsoft.com/office/powerpoint/2010/main" val="4164319539"/>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233680"/>
            <a:ext cx="8051800" cy="995680"/>
          </a:xfrm>
        </p:spPr>
        <p:txBody>
          <a:bodyPr/>
          <a:lstStyle/>
          <a:p>
            <a:pPr eaLnBrk="1" hangingPunct="1">
              <a:defRPr/>
            </a:pPr>
            <a:r>
              <a:rPr lang="en-US" sz="2700" dirty="0" smtClean="0"/>
              <a:t>Brownfield Grant Program</a:t>
            </a:r>
          </a:p>
        </p:txBody>
      </p:sp>
      <p:sp>
        <p:nvSpPr>
          <p:cNvPr id="11267" name="Rectangle 3"/>
          <p:cNvSpPr>
            <a:spLocks noGrp="1" noChangeArrowheads="1"/>
          </p:cNvSpPr>
          <p:nvPr>
            <p:ph idx="1"/>
          </p:nvPr>
        </p:nvSpPr>
        <p:spPr>
          <a:xfrm>
            <a:off x="452120" y="1391920"/>
            <a:ext cx="8229600" cy="5273040"/>
          </a:xfrm>
        </p:spPr>
        <p:txBody>
          <a:bodyPr>
            <a:noAutofit/>
          </a:bodyPr>
          <a:lstStyle/>
          <a:p>
            <a:pPr lvl="0" defTabSz="342900">
              <a:lnSpc>
                <a:spcPct val="100000"/>
              </a:lnSpc>
            </a:pPr>
            <a:r>
              <a:rPr lang="en-US" dirty="0" smtClean="0">
                <a:cs typeface="Calibri" pitchFamily="34" charset="0"/>
              </a:rPr>
              <a:t>Provides assistance for the redevelopment of contaminated properties</a:t>
            </a:r>
          </a:p>
          <a:p>
            <a:pPr lvl="0" defTabSz="342900">
              <a:lnSpc>
                <a:spcPct val="100000"/>
              </a:lnSpc>
            </a:pPr>
            <a:r>
              <a:rPr lang="en-US" dirty="0" smtClean="0">
                <a:cs typeface="Calibri" pitchFamily="34" charset="0"/>
              </a:rPr>
              <a:t>Grant: Up to $500,000 (70% match)</a:t>
            </a:r>
          </a:p>
          <a:p>
            <a:pPr lvl="0" defTabSz="342900">
              <a:lnSpc>
                <a:spcPct val="100000"/>
              </a:lnSpc>
            </a:pPr>
            <a:r>
              <a:rPr lang="en-US" dirty="0" smtClean="0">
                <a:cs typeface="Calibri" pitchFamily="34" charset="0"/>
              </a:rPr>
              <a:t>Eligible applicants include local governmental units and businesses (non-for-profit and for-profit)</a:t>
            </a:r>
          </a:p>
          <a:p>
            <a:pPr lvl="0" defTabSz="342900">
              <a:lnSpc>
                <a:spcPct val="100000"/>
              </a:lnSpc>
            </a:pPr>
            <a:r>
              <a:rPr lang="en-US" dirty="0" smtClean="0">
                <a:cs typeface="Calibri" pitchFamily="34" charset="0"/>
              </a:rPr>
              <a:t>Eligible activities include:</a:t>
            </a:r>
          </a:p>
          <a:p>
            <a:pPr marL="569913" lvl="3" indent="-233363">
              <a:lnSpc>
                <a:spcPct val="100000"/>
              </a:lnSpc>
              <a:spcBef>
                <a:spcPts val="600"/>
              </a:spcBef>
              <a:spcAft>
                <a:spcPts val="600"/>
              </a:spcAft>
              <a:buFont typeface="Arial" pitchFamily="34" charset="0"/>
              <a:buChar char="•"/>
              <a:defRPr/>
            </a:pPr>
            <a:r>
              <a:rPr lang="en-US" sz="1600" dirty="0" smtClean="0">
                <a:cs typeface="Calibri" pitchFamily="34" charset="0"/>
              </a:rPr>
              <a:t>Site Investigations, Remedial Action Plans and cleanup activities</a:t>
            </a:r>
          </a:p>
          <a:p>
            <a:pPr marL="569913" lvl="3" indent="-233363">
              <a:lnSpc>
                <a:spcPct val="100000"/>
              </a:lnSpc>
              <a:spcBef>
                <a:spcPts val="600"/>
              </a:spcBef>
              <a:spcAft>
                <a:spcPts val="600"/>
              </a:spcAft>
              <a:buFont typeface="Arial" pitchFamily="34" charset="0"/>
              <a:buChar char="•"/>
              <a:defRPr/>
            </a:pPr>
            <a:r>
              <a:rPr lang="en-US" sz="1600" dirty="0" smtClean="0">
                <a:cs typeface="Calibri" pitchFamily="34" charset="0"/>
              </a:rPr>
              <a:t>Building demolition or renovation</a:t>
            </a:r>
          </a:p>
          <a:p>
            <a:pPr marL="569913" lvl="3" indent="-233363">
              <a:lnSpc>
                <a:spcPct val="100000"/>
              </a:lnSpc>
              <a:spcBef>
                <a:spcPts val="600"/>
              </a:spcBef>
              <a:spcAft>
                <a:spcPts val="600"/>
              </a:spcAft>
              <a:buFont typeface="Arial" pitchFamily="34" charset="0"/>
              <a:buChar char="•"/>
              <a:defRPr/>
            </a:pPr>
            <a:r>
              <a:rPr lang="en-US" sz="1600" dirty="0" smtClean="0">
                <a:cs typeface="Calibri" pitchFamily="34" charset="0"/>
              </a:rPr>
              <a:t>Infrastructure improvements</a:t>
            </a:r>
          </a:p>
          <a:p>
            <a:pPr marL="231775" lvl="1" indent="0">
              <a:lnSpc>
                <a:spcPct val="75000"/>
              </a:lnSpc>
              <a:spcAft>
                <a:spcPct val="20000"/>
              </a:spcAft>
              <a:buNone/>
              <a:defRPr/>
            </a:pPr>
            <a:endParaRPr lang="en-US" sz="2800" dirty="0" smtClean="0">
              <a:cs typeface="Calibri" pitchFamily="34" charset="0"/>
            </a:endParaRPr>
          </a:p>
          <a:p>
            <a:pPr marL="231775" lvl="1" indent="0">
              <a:lnSpc>
                <a:spcPct val="75000"/>
              </a:lnSpc>
              <a:spcAft>
                <a:spcPct val="20000"/>
              </a:spcAft>
              <a:buNone/>
              <a:defRPr/>
            </a:pPr>
            <a:endParaRPr lang="en-US" sz="3000" dirty="0" smtClean="0">
              <a:cs typeface="Calibri" pitchFamily="34" charset="0"/>
            </a:endParaRPr>
          </a:p>
        </p:txBody>
      </p:sp>
    </p:spTree>
    <p:extLst>
      <p:ext uri="{BB962C8B-B14F-4D97-AF65-F5344CB8AC3E}">
        <p14:creationId xmlns:p14="http://schemas.microsoft.com/office/powerpoint/2010/main" val="155507798"/>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Brownfield In Action</a:t>
            </a:r>
            <a:endParaRPr lang="en-US" dirty="0"/>
          </a:p>
        </p:txBody>
      </p:sp>
      <p:sp>
        <p:nvSpPr>
          <p:cNvPr id="3" name="Content Placeholder 2"/>
          <p:cNvSpPr>
            <a:spLocks noGrp="1"/>
          </p:cNvSpPr>
          <p:nvPr>
            <p:ph idx="1"/>
          </p:nvPr>
        </p:nvSpPr>
        <p:spPr/>
        <p:txBody>
          <a:bodyPr/>
          <a:lstStyle/>
          <a:p>
            <a:r>
              <a:rPr lang="en-US" dirty="0" err="1" smtClean="0"/>
              <a:t>Metreau</a:t>
            </a:r>
            <a:r>
              <a:rPr lang="en-US" dirty="0" smtClean="0"/>
              <a:t> Apartments, Green Bay</a:t>
            </a:r>
          </a:p>
          <a:p>
            <a:r>
              <a:rPr lang="en-US" dirty="0" smtClean="0"/>
              <a:t>City Deck Landing, Green Bay</a:t>
            </a:r>
          </a:p>
          <a:p>
            <a:r>
              <a:rPr lang="en-US" dirty="0" smtClean="0"/>
              <a:t>The Rivers II, Oshkosh</a:t>
            </a:r>
          </a:p>
          <a:p>
            <a:r>
              <a:rPr lang="en-US" dirty="0" smtClean="0"/>
              <a:t>Foremost Farm Site, Appleton</a:t>
            </a:r>
            <a:endParaRPr lang="en-US" dirty="0"/>
          </a:p>
        </p:txBody>
      </p:sp>
      <p:pic>
        <p:nvPicPr>
          <p:cNvPr id="4" name="Picture 3"/>
          <p:cNvPicPr>
            <a:picLocks noChangeAspect="1"/>
          </p:cNvPicPr>
          <p:nvPr/>
        </p:nvPicPr>
        <p:blipFill rotWithShape="1">
          <a:blip r:embed="rId2"/>
          <a:srcRect l="7274" t="11144" r="12018" b="22726"/>
          <a:stretch/>
        </p:blipFill>
        <p:spPr>
          <a:xfrm>
            <a:off x="5147185" y="1412103"/>
            <a:ext cx="3421627" cy="181405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30" y="3469520"/>
            <a:ext cx="3809979" cy="2857484"/>
          </a:xfrm>
          <a:prstGeom prst="rect">
            <a:avLst/>
          </a:prstGeom>
        </p:spPr>
      </p:pic>
      <p:pic>
        <p:nvPicPr>
          <p:cNvPr id="6" name="Picture 5"/>
          <p:cNvPicPr>
            <a:picLocks noChangeAspect="1"/>
          </p:cNvPicPr>
          <p:nvPr/>
        </p:nvPicPr>
        <p:blipFill rotWithShape="1">
          <a:blip r:embed="rId4"/>
          <a:srcRect t="19302" b="19689"/>
          <a:stretch/>
        </p:blipFill>
        <p:spPr>
          <a:xfrm>
            <a:off x="4818844" y="3469520"/>
            <a:ext cx="3749968" cy="1717999"/>
          </a:xfrm>
          <a:prstGeom prst="rect">
            <a:avLst/>
          </a:prstGeom>
        </p:spPr>
      </p:pic>
    </p:spTree>
    <p:extLst>
      <p:ext uri="{BB962C8B-B14F-4D97-AF65-F5344CB8AC3E}">
        <p14:creationId xmlns:p14="http://schemas.microsoft.com/office/powerpoint/2010/main" val="3317233443"/>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233680"/>
            <a:ext cx="8051800" cy="995680"/>
          </a:xfrm>
        </p:spPr>
        <p:txBody>
          <a:bodyPr/>
          <a:lstStyle/>
          <a:p>
            <a:pPr eaLnBrk="1" hangingPunct="1">
              <a:defRPr/>
            </a:pPr>
            <a:r>
              <a:rPr lang="en-US" dirty="0" smtClean="0"/>
              <a:t>Community Development Investment Grant</a:t>
            </a:r>
            <a:endParaRPr lang="en-US" sz="2700" dirty="0" smtClean="0"/>
          </a:p>
        </p:txBody>
      </p:sp>
      <p:sp>
        <p:nvSpPr>
          <p:cNvPr id="11267" name="Rectangle 3"/>
          <p:cNvSpPr>
            <a:spLocks noGrp="1" noChangeArrowheads="1"/>
          </p:cNvSpPr>
          <p:nvPr>
            <p:ph idx="1"/>
          </p:nvPr>
        </p:nvSpPr>
        <p:spPr>
          <a:xfrm>
            <a:off x="452120" y="1391920"/>
            <a:ext cx="8229600" cy="5273040"/>
          </a:xfrm>
        </p:spPr>
        <p:txBody>
          <a:bodyPr>
            <a:noAutofit/>
          </a:bodyPr>
          <a:lstStyle/>
          <a:p>
            <a:pPr lvl="0" defTabSz="342900">
              <a:lnSpc>
                <a:spcPct val="100000"/>
              </a:lnSpc>
            </a:pPr>
            <a:r>
              <a:rPr lang="en-US" dirty="0" smtClean="0">
                <a:cs typeface="Calibri" pitchFamily="34" charset="0"/>
              </a:rPr>
              <a:t>Provides assistance for the catalyst project in communities and planning efforts to support redevelopment</a:t>
            </a:r>
          </a:p>
          <a:p>
            <a:pPr lvl="0" defTabSz="342900">
              <a:lnSpc>
                <a:spcPct val="100000"/>
              </a:lnSpc>
            </a:pPr>
            <a:r>
              <a:rPr lang="en-US" dirty="0" smtClean="0">
                <a:cs typeface="Calibri" pitchFamily="34" charset="0"/>
              </a:rPr>
              <a:t>Grant: up to $500,000 for implementation; $50,000 for planning</a:t>
            </a:r>
          </a:p>
          <a:p>
            <a:pPr lvl="0" defTabSz="342900">
              <a:lnSpc>
                <a:spcPct val="100000"/>
              </a:lnSpc>
            </a:pPr>
            <a:r>
              <a:rPr lang="en-US" dirty="0" smtClean="0">
                <a:cs typeface="Calibri" pitchFamily="34" charset="0"/>
              </a:rPr>
              <a:t>75% match required, can include private and public funds</a:t>
            </a:r>
          </a:p>
          <a:p>
            <a:pPr lvl="0" defTabSz="342900">
              <a:lnSpc>
                <a:spcPct val="100000"/>
              </a:lnSpc>
            </a:pPr>
            <a:r>
              <a:rPr lang="en-US" dirty="0" smtClean="0">
                <a:cs typeface="Calibri" pitchFamily="34" charset="0"/>
              </a:rPr>
              <a:t>Local government is the applicant</a:t>
            </a:r>
          </a:p>
          <a:p>
            <a:pPr lvl="0" defTabSz="342900">
              <a:lnSpc>
                <a:spcPct val="100000"/>
              </a:lnSpc>
            </a:pPr>
            <a:r>
              <a:rPr lang="en-US" dirty="0" smtClean="0">
                <a:cs typeface="Calibri" pitchFamily="34" charset="0"/>
              </a:rPr>
              <a:t>Competitive Rounds (April 17</a:t>
            </a:r>
            <a:r>
              <a:rPr lang="en-US" baseline="30000" dirty="0" smtClean="0">
                <a:cs typeface="Calibri" pitchFamily="34" charset="0"/>
              </a:rPr>
              <a:t>th</a:t>
            </a:r>
            <a:r>
              <a:rPr lang="en-US" dirty="0" smtClean="0">
                <a:cs typeface="Calibri" pitchFamily="34" charset="0"/>
              </a:rPr>
              <a:t> next due date)</a:t>
            </a:r>
          </a:p>
          <a:p>
            <a:pPr lvl="0" defTabSz="342900">
              <a:lnSpc>
                <a:spcPct val="100000"/>
              </a:lnSpc>
            </a:pPr>
            <a:r>
              <a:rPr lang="en-US" dirty="0" smtClean="0">
                <a:cs typeface="Calibri" pitchFamily="34" charset="0"/>
              </a:rPr>
              <a:t>Eligible expenditures include: </a:t>
            </a:r>
          </a:p>
          <a:p>
            <a:pPr lvl="1">
              <a:lnSpc>
                <a:spcPct val="100000"/>
              </a:lnSpc>
            </a:pPr>
            <a:r>
              <a:rPr lang="en-US" sz="1600" dirty="0" smtClean="0">
                <a:cs typeface="Calibri" pitchFamily="34" charset="0"/>
              </a:rPr>
              <a:t>Historic Preservation</a:t>
            </a:r>
          </a:p>
          <a:p>
            <a:pPr lvl="1">
              <a:lnSpc>
                <a:spcPct val="100000"/>
              </a:lnSpc>
            </a:pPr>
            <a:r>
              <a:rPr lang="en-US" sz="1600" dirty="0" smtClean="0">
                <a:cs typeface="Calibri" pitchFamily="34" charset="0"/>
              </a:rPr>
              <a:t>New construction</a:t>
            </a:r>
          </a:p>
          <a:p>
            <a:pPr lvl="1">
              <a:lnSpc>
                <a:spcPct val="100000"/>
              </a:lnSpc>
            </a:pPr>
            <a:r>
              <a:rPr lang="en-US" sz="1600" dirty="0" smtClean="0">
                <a:cs typeface="Calibri" pitchFamily="34" charset="0"/>
              </a:rPr>
              <a:t>Branding/Marketing</a:t>
            </a:r>
          </a:p>
          <a:p>
            <a:pPr lvl="1">
              <a:lnSpc>
                <a:spcPct val="100000"/>
              </a:lnSpc>
            </a:pPr>
            <a:r>
              <a:rPr lang="en-US" sz="1600" dirty="0" smtClean="0">
                <a:cs typeface="Calibri" pitchFamily="34" charset="0"/>
              </a:rPr>
              <a:t>Feasibility Studies </a:t>
            </a:r>
          </a:p>
          <a:p>
            <a:pPr lvl="1">
              <a:lnSpc>
                <a:spcPct val="100000"/>
              </a:lnSpc>
            </a:pPr>
            <a:r>
              <a:rPr lang="en-US" sz="1600" dirty="0" smtClean="0">
                <a:cs typeface="Calibri" pitchFamily="34" charset="0"/>
              </a:rPr>
              <a:t>Redevelopment Plans</a:t>
            </a:r>
          </a:p>
          <a:p>
            <a:pPr lvl="1">
              <a:lnSpc>
                <a:spcPct val="100000"/>
              </a:lnSpc>
            </a:pPr>
            <a:endParaRPr lang="en-US" dirty="0" smtClean="0">
              <a:cs typeface="Calibri" pitchFamily="34" charset="0"/>
            </a:endParaRPr>
          </a:p>
          <a:p>
            <a:pPr lvl="0" defTabSz="342900">
              <a:lnSpc>
                <a:spcPct val="100000"/>
              </a:lnSpc>
            </a:pPr>
            <a:endParaRPr lang="en-US" sz="2800" dirty="0" smtClean="0">
              <a:cs typeface="Calibri" pitchFamily="34" charset="0"/>
            </a:endParaRPr>
          </a:p>
          <a:p>
            <a:pPr marL="231775" lvl="1" indent="0">
              <a:lnSpc>
                <a:spcPct val="75000"/>
              </a:lnSpc>
              <a:spcAft>
                <a:spcPct val="20000"/>
              </a:spcAft>
              <a:buNone/>
              <a:defRPr/>
            </a:pPr>
            <a:endParaRPr lang="en-US" sz="3000" dirty="0" smtClean="0">
              <a:cs typeface="Calibri" pitchFamily="34" charset="0"/>
            </a:endParaRPr>
          </a:p>
        </p:txBody>
      </p:sp>
    </p:spTree>
    <p:extLst>
      <p:ext uri="{BB962C8B-B14F-4D97-AF65-F5344CB8AC3E}">
        <p14:creationId xmlns:p14="http://schemas.microsoft.com/office/powerpoint/2010/main" val="2843100802"/>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2057400"/>
            <a:ext cx="8610600" cy="3046988"/>
          </a:xfrm>
          <a:prstGeom prst="rect">
            <a:avLst/>
          </a:prstGeom>
          <a:noFill/>
        </p:spPr>
        <p:txBody>
          <a:bodyPr wrap="square" rtlCol="0">
            <a:spAutoFit/>
          </a:bodyPr>
          <a:lstStyle/>
          <a:p>
            <a:r>
              <a:rPr lang="en-US" sz="3200" dirty="0" smtClean="0">
                <a:solidFill>
                  <a:prstClr val="white">
                    <a:lumMod val="50000"/>
                  </a:prstClr>
                </a:solidFill>
              </a:rPr>
              <a:t>I am an </a:t>
            </a:r>
            <a:r>
              <a:rPr lang="en-US" sz="3200" dirty="0" smtClean="0">
                <a:solidFill>
                  <a:srgbClr val="C12127"/>
                </a:solidFill>
              </a:rPr>
              <a:t>economist.</a:t>
            </a:r>
            <a:r>
              <a:rPr lang="en-US" sz="3200" dirty="0" smtClean="0">
                <a:solidFill>
                  <a:prstClr val="white">
                    <a:lumMod val="50000"/>
                  </a:prstClr>
                </a:solidFill>
              </a:rPr>
              <a:t> </a:t>
            </a:r>
          </a:p>
          <a:p>
            <a:endParaRPr lang="en-US" sz="3200" dirty="0">
              <a:solidFill>
                <a:prstClr val="white">
                  <a:lumMod val="50000"/>
                </a:prstClr>
              </a:solidFill>
            </a:endParaRPr>
          </a:p>
          <a:p>
            <a:r>
              <a:rPr lang="en-US" sz="3200" dirty="0" smtClean="0">
                <a:solidFill>
                  <a:prstClr val="white">
                    <a:lumMod val="50000"/>
                  </a:prstClr>
                </a:solidFill>
              </a:rPr>
              <a:t>I am not a prophet</a:t>
            </a:r>
            <a:r>
              <a:rPr lang="en-US" sz="3200" dirty="0">
                <a:solidFill>
                  <a:prstClr val="white">
                    <a:lumMod val="50000"/>
                  </a:prstClr>
                </a:solidFill>
              </a:rPr>
              <a:t>, visionary, </a:t>
            </a:r>
            <a:r>
              <a:rPr lang="en-US" sz="3200" dirty="0" smtClean="0">
                <a:solidFill>
                  <a:prstClr val="white">
                    <a:lumMod val="50000"/>
                  </a:prstClr>
                </a:solidFill>
              </a:rPr>
              <a:t>seer, oracle or a </a:t>
            </a:r>
            <a:r>
              <a:rPr lang="en-US" sz="3200" dirty="0">
                <a:solidFill>
                  <a:prstClr val="white">
                    <a:lumMod val="50000"/>
                  </a:prstClr>
                </a:solidFill>
              </a:rPr>
              <a:t>fortune </a:t>
            </a:r>
            <a:r>
              <a:rPr lang="en-US" sz="3200" dirty="0" smtClean="0">
                <a:solidFill>
                  <a:prstClr val="white">
                    <a:lumMod val="50000"/>
                  </a:prstClr>
                </a:solidFill>
              </a:rPr>
              <a:t>teller. 	</a:t>
            </a:r>
          </a:p>
          <a:p>
            <a:endParaRPr lang="en-US" sz="3200" dirty="0">
              <a:solidFill>
                <a:prstClr val="white">
                  <a:lumMod val="50000"/>
                </a:prstClr>
              </a:solidFill>
            </a:endParaRPr>
          </a:p>
          <a:p>
            <a:r>
              <a:rPr lang="en-US" sz="3200" dirty="0" smtClean="0">
                <a:solidFill>
                  <a:prstClr val="white">
                    <a:lumMod val="50000"/>
                  </a:prstClr>
                </a:solidFill>
              </a:rPr>
              <a:t>Those folks have respectable jobs.			</a:t>
            </a:r>
            <a:endParaRPr lang="en-US" sz="3200" dirty="0">
              <a:solidFill>
                <a:prstClr val="white">
                  <a:lumMod val="50000"/>
                </a:prstClr>
              </a:solidFill>
            </a:endParaRPr>
          </a:p>
        </p:txBody>
      </p:sp>
      <p:sp>
        <p:nvSpPr>
          <p:cNvPr id="7" name="Title 6"/>
          <p:cNvSpPr>
            <a:spLocks noGrp="1"/>
          </p:cNvSpPr>
          <p:nvPr>
            <p:ph type="title"/>
          </p:nvPr>
        </p:nvSpPr>
        <p:spPr>
          <a:xfrm>
            <a:off x="533400" y="228600"/>
            <a:ext cx="8153400" cy="990600"/>
          </a:xfrm>
        </p:spPr>
        <p:txBody>
          <a:bodyPr/>
          <a:lstStyle/>
          <a:p>
            <a:r>
              <a:rPr lang="en-US" dirty="0" smtClean="0"/>
              <a:t>Non-Standard Dis</a:t>
            </a:r>
            <a:r>
              <a:rPr lang="en-US" dirty="0" smtClean="0">
                <a:solidFill>
                  <a:schemeClr val="bg1">
                    <a:lumMod val="50000"/>
                  </a:schemeClr>
                </a:solidFill>
              </a:rPr>
              <a:t>clai</a:t>
            </a:r>
            <a:r>
              <a:rPr lang="en-US" dirty="0" smtClean="0"/>
              <a:t>mer:</a:t>
            </a:r>
            <a:endParaRPr lang="en-US" dirty="0"/>
          </a:p>
        </p:txBody>
      </p:sp>
    </p:spTree>
    <p:extLst>
      <p:ext uri="{BB962C8B-B14F-4D97-AF65-F5344CB8AC3E}">
        <p14:creationId xmlns:p14="http://schemas.microsoft.com/office/powerpoint/2010/main" val="18339878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CDI Grant In Action - </a:t>
            </a:r>
            <a:r>
              <a:rPr lang="en-US" dirty="0" err="1" smtClean="0"/>
              <a:t>PlannING</a:t>
            </a:r>
            <a:endParaRPr lang="en-US" dirty="0"/>
          </a:p>
        </p:txBody>
      </p:sp>
      <p:sp>
        <p:nvSpPr>
          <p:cNvPr id="3" name="Content Placeholder 2"/>
          <p:cNvSpPr>
            <a:spLocks noGrp="1"/>
          </p:cNvSpPr>
          <p:nvPr>
            <p:ph idx="1"/>
          </p:nvPr>
        </p:nvSpPr>
        <p:spPr/>
        <p:txBody>
          <a:bodyPr/>
          <a:lstStyle/>
          <a:p>
            <a:r>
              <a:rPr lang="en-US" dirty="0" smtClean="0"/>
              <a:t>Tecumseh Redevelopment Planning, New Holstein</a:t>
            </a:r>
          </a:p>
          <a:p>
            <a:r>
              <a:rPr lang="en-US" dirty="0" smtClean="0"/>
              <a:t>Downtown Site Development/Recruitment, Sister Bay</a:t>
            </a:r>
          </a:p>
          <a:p>
            <a:r>
              <a:rPr lang="en-US" dirty="0" smtClean="0"/>
              <a:t>Town Square Re-Use Feasibility, Green Lake</a:t>
            </a:r>
          </a:p>
          <a:p>
            <a:r>
              <a:rPr lang="en-US" dirty="0" smtClean="0"/>
              <a:t>Nicolet Square Redevelopment, </a:t>
            </a:r>
            <a:r>
              <a:rPr lang="en-US" dirty="0" err="1" smtClean="0"/>
              <a:t>DePere</a:t>
            </a:r>
            <a:endParaRPr lang="en-US" dirty="0" smtClean="0"/>
          </a:p>
          <a:p>
            <a:r>
              <a:rPr lang="en-US" dirty="0" smtClean="0"/>
              <a:t>Downtown Planning, Sherwood</a:t>
            </a:r>
            <a:endParaRPr lang="en-US" dirty="0"/>
          </a:p>
        </p:txBody>
      </p:sp>
      <p:pic>
        <p:nvPicPr>
          <p:cNvPr id="4" name="Picture 3"/>
          <p:cNvPicPr>
            <a:picLocks noChangeAspect="1"/>
          </p:cNvPicPr>
          <p:nvPr/>
        </p:nvPicPr>
        <p:blipFill>
          <a:blip r:embed="rId2"/>
          <a:stretch>
            <a:fillRect/>
          </a:stretch>
        </p:blipFill>
        <p:spPr>
          <a:xfrm>
            <a:off x="943897" y="3110692"/>
            <a:ext cx="2194501" cy="3426412"/>
          </a:xfrm>
          <a:prstGeom prst="rect">
            <a:avLst/>
          </a:prstGeom>
        </p:spPr>
      </p:pic>
      <p:pic>
        <p:nvPicPr>
          <p:cNvPr id="5" name="Picture 4"/>
          <p:cNvPicPr>
            <a:picLocks noChangeAspect="1"/>
          </p:cNvPicPr>
          <p:nvPr/>
        </p:nvPicPr>
        <p:blipFill>
          <a:blip r:embed="rId3"/>
          <a:stretch>
            <a:fillRect/>
          </a:stretch>
        </p:blipFill>
        <p:spPr>
          <a:xfrm>
            <a:off x="3477027" y="3826801"/>
            <a:ext cx="4065455" cy="2710303"/>
          </a:xfrm>
          <a:prstGeom prst="rect">
            <a:avLst/>
          </a:prstGeom>
        </p:spPr>
      </p:pic>
      <p:pic>
        <p:nvPicPr>
          <p:cNvPr id="6" name="Picture 5"/>
          <p:cNvPicPr>
            <a:picLocks noChangeAspect="1"/>
          </p:cNvPicPr>
          <p:nvPr/>
        </p:nvPicPr>
        <p:blipFill>
          <a:blip r:embed="rId4"/>
          <a:stretch>
            <a:fillRect/>
          </a:stretch>
        </p:blipFill>
        <p:spPr>
          <a:xfrm>
            <a:off x="5914883" y="1610306"/>
            <a:ext cx="2771917" cy="1836395"/>
          </a:xfrm>
          <a:prstGeom prst="rect">
            <a:avLst/>
          </a:prstGeom>
        </p:spPr>
      </p:pic>
    </p:spTree>
    <p:extLst>
      <p:ext uri="{BB962C8B-B14F-4D97-AF65-F5344CB8AC3E}">
        <p14:creationId xmlns:p14="http://schemas.microsoft.com/office/powerpoint/2010/main" val="288179710"/>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CDI Grant In Action - Implementation</a:t>
            </a:r>
            <a:endParaRPr lang="en-US" dirty="0"/>
          </a:p>
        </p:txBody>
      </p:sp>
      <p:sp>
        <p:nvSpPr>
          <p:cNvPr id="3" name="Content Placeholder 2"/>
          <p:cNvSpPr>
            <a:spLocks noGrp="1"/>
          </p:cNvSpPr>
          <p:nvPr>
            <p:ph idx="1"/>
          </p:nvPr>
        </p:nvSpPr>
        <p:spPr/>
        <p:txBody>
          <a:bodyPr/>
          <a:lstStyle/>
          <a:p>
            <a:r>
              <a:rPr lang="en-US" dirty="0" smtClean="0"/>
              <a:t>Grand </a:t>
            </a:r>
            <a:r>
              <a:rPr lang="en-US" dirty="0" err="1" smtClean="0"/>
              <a:t>Kakalin</a:t>
            </a:r>
            <a:r>
              <a:rPr lang="en-US" dirty="0" smtClean="0"/>
              <a:t>, Kaukauna</a:t>
            </a:r>
          </a:p>
          <a:p>
            <a:r>
              <a:rPr lang="en-US" dirty="0" smtClean="0"/>
              <a:t>Super </a:t>
            </a:r>
            <a:r>
              <a:rPr lang="en-US" dirty="0" err="1" smtClean="0"/>
              <a:t>Valu</a:t>
            </a:r>
            <a:r>
              <a:rPr lang="en-US" dirty="0" smtClean="0"/>
              <a:t> Grocery Store Development, </a:t>
            </a:r>
          </a:p>
          <a:p>
            <a:pPr marL="0" indent="0">
              <a:buNone/>
            </a:pPr>
            <a:r>
              <a:rPr lang="en-US" dirty="0"/>
              <a:t>	</a:t>
            </a:r>
            <a:r>
              <a:rPr lang="en-US" dirty="0" smtClean="0"/>
              <a:t>Florence and Menasha</a:t>
            </a:r>
          </a:p>
          <a:p>
            <a:r>
              <a:rPr lang="en-US" dirty="0" err="1" smtClean="0"/>
              <a:t>Retlaw</a:t>
            </a:r>
            <a:r>
              <a:rPr lang="en-US" dirty="0" smtClean="0"/>
              <a:t> Theater Redevelopment, Fond du Lac</a:t>
            </a:r>
          </a:p>
          <a:p>
            <a:r>
              <a:rPr lang="en-US" dirty="0" err="1" smtClean="0"/>
              <a:t>Dealerfire</a:t>
            </a:r>
            <a:r>
              <a:rPr lang="en-US" dirty="0" smtClean="0"/>
              <a:t>, Oshkosh</a:t>
            </a:r>
          </a:p>
          <a:p>
            <a:r>
              <a:rPr lang="en-US" dirty="0" smtClean="0"/>
              <a:t>Northland Hotel, Green Bay</a:t>
            </a:r>
            <a:endParaRPr lang="en-US" dirty="0"/>
          </a:p>
        </p:txBody>
      </p:sp>
      <p:pic>
        <p:nvPicPr>
          <p:cNvPr id="4" name="Picture 3"/>
          <p:cNvPicPr>
            <a:picLocks noChangeAspect="1"/>
          </p:cNvPicPr>
          <p:nvPr/>
        </p:nvPicPr>
        <p:blipFill>
          <a:blip r:embed="rId2"/>
          <a:stretch>
            <a:fillRect/>
          </a:stretch>
        </p:blipFill>
        <p:spPr>
          <a:xfrm>
            <a:off x="7034981" y="1419684"/>
            <a:ext cx="1836890" cy="1226471"/>
          </a:xfrm>
          <a:prstGeom prst="rect">
            <a:avLst/>
          </a:prstGeom>
        </p:spPr>
      </p:pic>
      <p:pic>
        <p:nvPicPr>
          <p:cNvPr id="3074" name="Picture 2" descr="Image result for Northland hotel Green 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0640" y="2830303"/>
            <a:ext cx="3531231" cy="23396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2959067" y="3424706"/>
            <a:ext cx="2138516" cy="1380011"/>
          </a:xfrm>
          <a:prstGeom prst="rect">
            <a:avLst/>
          </a:prstGeom>
        </p:spPr>
      </p:pic>
      <p:pic>
        <p:nvPicPr>
          <p:cNvPr id="6" name="Picture 5"/>
          <p:cNvPicPr>
            <a:picLocks noChangeAspect="1"/>
          </p:cNvPicPr>
          <p:nvPr/>
        </p:nvPicPr>
        <p:blipFill>
          <a:blip r:embed="rId5"/>
          <a:stretch>
            <a:fillRect/>
          </a:stretch>
        </p:blipFill>
        <p:spPr>
          <a:xfrm>
            <a:off x="2959067" y="4974817"/>
            <a:ext cx="2138516" cy="1605889"/>
          </a:xfrm>
          <a:prstGeom prst="rect">
            <a:avLst/>
          </a:prstGeom>
        </p:spPr>
      </p:pic>
      <p:pic>
        <p:nvPicPr>
          <p:cNvPr id="7" name="Picture 6"/>
          <p:cNvPicPr>
            <a:picLocks noChangeAspect="1"/>
          </p:cNvPicPr>
          <p:nvPr/>
        </p:nvPicPr>
        <p:blipFill>
          <a:blip r:embed="rId6"/>
          <a:stretch>
            <a:fillRect/>
          </a:stretch>
        </p:blipFill>
        <p:spPr>
          <a:xfrm>
            <a:off x="638912" y="3454214"/>
            <a:ext cx="2138443" cy="1603832"/>
          </a:xfrm>
          <a:prstGeom prst="rect">
            <a:avLst/>
          </a:prstGeom>
        </p:spPr>
      </p:pic>
    </p:spTree>
    <p:extLst>
      <p:ext uri="{BB962C8B-B14F-4D97-AF65-F5344CB8AC3E}">
        <p14:creationId xmlns:p14="http://schemas.microsoft.com/office/powerpoint/2010/main" val="3619103702"/>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 Tax Credits</a:t>
            </a:r>
            <a:endParaRPr lang="en-US" dirty="0"/>
          </a:p>
        </p:txBody>
      </p:sp>
      <p:sp>
        <p:nvSpPr>
          <p:cNvPr id="3" name="Content Placeholder 2"/>
          <p:cNvSpPr>
            <a:spLocks noGrp="1"/>
          </p:cNvSpPr>
          <p:nvPr>
            <p:ph idx="1"/>
          </p:nvPr>
        </p:nvSpPr>
        <p:spPr>
          <a:xfrm>
            <a:off x="457201" y="1677574"/>
            <a:ext cx="8229600" cy="4933272"/>
          </a:xfrm>
        </p:spPr>
        <p:txBody>
          <a:bodyPr>
            <a:normAutofit/>
          </a:bodyPr>
          <a:lstStyle/>
          <a:p>
            <a:r>
              <a:rPr lang="en-US" dirty="0"/>
              <a:t>20% state, 20% federal</a:t>
            </a:r>
          </a:p>
          <a:p>
            <a:r>
              <a:rPr lang="en-US" dirty="0" smtClean="0"/>
              <a:t>On National Register</a:t>
            </a:r>
          </a:p>
          <a:p>
            <a:pPr lvl="1"/>
            <a:r>
              <a:rPr lang="en-US" sz="1650" dirty="0" smtClean="0"/>
              <a:t>Listed individually</a:t>
            </a:r>
          </a:p>
          <a:p>
            <a:pPr lvl="1"/>
            <a:r>
              <a:rPr lang="en-US" sz="1650" dirty="0" smtClean="0"/>
              <a:t>Listed contributing to district</a:t>
            </a:r>
          </a:p>
          <a:p>
            <a:r>
              <a:rPr lang="en-US" dirty="0" smtClean="0"/>
              <a:t>% based on investment to property</a:t>
            </a:r>
          </a:p>
          <a:p>
            <a:r>
              <a:rPr lang="en-US" dirty="0" smtClean="0"/>
              <a:t>Credit is transferable</a:t>
            </a:r>
            <a:endParaRPr lang="en-US" dirty="0"/>
          </a:p>
          <a:p>
            <a:r>
              <a:rPr lang="en-US" dirty="0" smtClean="0"/>
              <a:t>Work with State Historic Preservation Office</a:t>
            </a:r>
          </a:p>
          <a:p>
            <a:pPr lvl="1"/>
            <a:endParaRPr lang="en-US" sz="1650" dirty="0"/>
          </a:p>
        </p:txBody>
      </p:sp>
      <p:pic>
        <p:nvPicPr>
          <p:cNvPr id="4098" name="Picture 2" descr="Image result for Northland hotel Green 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7009" y="1446007"/>
            <a:ext cx="3339792" cy="2501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258265"/>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HTC In Action</a:t>
            </a:r>
            <a:endParaRPr lang="en-US" dirty="0"/>
          </a:p>
        </p:txBody>
      </p:sp>
      <p:sp>
        <p:nvSpPr>
          <p:cNvPr id="3" name="Content Placeholder 2"/>
          <p:cNvSpPr>
            <a:spLocks noGrp="1"/>
          </p:cNvSpPr>
          <p:nvPr>
            <p:ph idx="1"/>
          </p:nvPr>
        </p:nvSpPr>
        <p:spPr/>
        <p:txBody>
          <a:bodyPr/>
          <a:lstStyle/>
          <a:p>
            <a:r>
              <a:rPr lang="en-US" dirty="0" err="1" smtClean="0"/>
              <a:t>Dealerfire</a:t>
            </a:r>
            <a:r>
              <a:rPr lang="en-US" dirty="0" smtClean="0"/>
              <a:t>, Oshkosh</a:t>
            </a:r>
          </a:p>
          <a:p>
            <a:r>
              <a:rPr lang="en-US" dirty="0" err="1" smtClean="0"/>
              <a:t>Platten</a:t>
            </a:r>
            <a:r>
              <a:rPr lang="en-US" dirty="0" smtClean="0"/>
              <a:t> Place, Green Bay</a:t>
            </a:r>
          </a:p>
          <a:p>
            <a:r>
              <a:rPr lang="en-US" dirty="0" smtClean="0"/>
              <a:t>Northland Hotel, Green Bay</a:t>
            </a:r>
          </a:p>
          <a:p>
            <a:r>
              <a:rPr lang="en-US" dirty="0" smtClean="0"/>
              <a:t>Legacy Architecture, Sheboygan</a:t>
            </a:r>
          </a:p>
          <a:p>
            <a:r>
              <a:rPr lang="en-US" dirty="0" smtClean="0"/>
              <a:t>Lincoln School, Shawano</a:t>
            </a:r>
          </a:p>
          <a:p>
            <a:r>
              <a:rPr lang="en-US" dirty="0" smtClean="0"/>
              <a:t>Grand </a:t>
            </a:r>
            <a:r>
              <a:rPr lang="en-US" dirty="0" err="1" smtClean="0"/>
              <a:t>Kaklin</a:t>
            </a:r>
            <a:r>
              <a:rPr lang="en-US" dirty="0" smtClean="0"/>
              <a:t>, Kaukauna</a:t>
            </a:r>
          </a:p>
          <a:p>
            <a:r>
              <a:rPr lang="en-US" dirty="0" smtClean="0"/>
              <a:t>… and many more!</a:t>
            </a:r>
            <a:endParaRPr lang="en-US" dirty="0"/>
          </a:p>
        </p:txBody>
      </p:sp>
      <p:pic>
        <p:nvPicPr>
          <p:cNvPr id="5122" name="Picture 2" descr="Image result for Northland hotel Green 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5473" y="1603831"/>
            <a:ext cx="3631327" cy="240772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Eliza Prange Hou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5" name="Picture 4"/>
          <p:cNvPicPr>
            <a:picLocks noChangeAspect="1"/>
          </p:cNvPicPr>
          <p:nvPr/>
        </p:nvPicPr>
        <p:blipFill>
          <a:blip r:embed="rId3"/>
          <a:stretch>
            <a:fillRect/>
          </a:stretch>
        </p:blipFill>
        <p:spPr>
          <a:xfrm>
            <a:off x="5606935" y="4426554"/>
            <a:ext cx="2977002" cy="156532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22732"/>
          <a:stretch/>
        </p:blipFill>
        <p:spPr>
          <a:xfrm>
            <a:off x="2628272" y="3460305"/>
            <a:ext cx="3287253" cy="1905001"/>
          </a:xfrm>
          <a:prstGeom prst="rect">
            <a:avLst/>
          </a:prstGeom>
        </p:spPr>
      </p:pic>
      <p:pic>
        <p:nvPicPr>
          <p:cNvPr id="6" name="Picture 5"/>
          <p:cNvPicPr>
            <a:picLocks noChangeAspect="1"/>
          </p:cNvPicPr>
          <p:nvPr/>
        </p:nvPicPr>
        <p:blipFill>
          <a:blip r:embed="rId5"/>
          <a:stretch>
            <a:fillRect/>
          </a:stretch>
        </p:blipFill>
        <p:spPr>
          <a:xfrm>
            <a:off x="581990" y="4581527"/>
            <a:ext cx="2626273" cy="1567557"/>
          </a:xfrm>
          <a:prstGeom prst="rect">
            <a:avLst/>
          </a:prstGeom>
        </p:spPr>
      </p:pic>
    </p:spTree>
    <p:extLst>
      <p:ext uri="{BB962C8B-B14F-4D97-AF65-F5344CB8AC3E}">
        <p14:creationId xmlns:p14="http://schemas.microsoft.com/office/powerpoint/2010/main" val="2347928567"/>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Technical Resources</a:t>
            </a:r>
            <a:endParaRPr lang="en-US" dirty="0"/>
          </a:p>
        </p:txBody>
      </p:sp>
      <p:sp>
        <p:nvSpPr>
          <p:cNvPr id="3" name="Content Placeholder 2"/>
          <p:cNvSpPr>
            <a:spLocks noGrp="1"/>
          </p:cNvSpPr>
          <p:nvPr>
            <p:ph idx="1"/>
          </p:nvPr>
        </p:nvSpPr>
        <p:spPr/>
        <p:txBody>
          <a:bodyPr/>
          <a:lstStyle/>
          <a:p>
            <a:pPr>
              <a:lnSpc>
                <a:spcPct val="150000"/>
              </a:lnSpc>
            </a:pPr>
            <a:r>
              <a:rPr lang="en-US" sz="2400" dirty="0" smtClean="0"/>
              <a:t>LocateInWisconsin.com</a:t>
            </a:r>
          </a:p>
          <a:p>
            <a:pPr lvl="1">
              <a:lnSpc>
                <a:spcPct val="150000"/>
              </a:lnSpc>
            </a:pPr>
            <a:r>
              <a:rPr lang="en-US" sz="2400" dirty="0" smtClean="0"/>
              <a:t>Available Sites and Buildings</a:t>
            </a:r>
          </a:p>
          <a:p>
            <a:pPr lvl="1">
              <a:lnSpc>
                <a:spcPct val="150000"/>
              </a:lnSpc>
            </a:pPr>
            <a:r>
              <a:rPr lang="en-US" sz="2400" dirty="0" smtClean="0"/>
              <a:t>Demographic data</a:t>
            </a:r>
          </a:p>
          <a:p>
            <a:pPr>
              <a:lnSpc>
                <a:spcPct val="150000"/>
              </a:lnSpc>
            </a:pPr>
            <a:r>
              <a:rPr lang="en-US" sz="2400" dirty="0" err="1" smtClean="0"/>
              <a:t>InForce</a:t>
            </a:r>
            <a:r>
              <a:rPr lang="en-US" sz="2400" dirty="0" smtClean="0"/>
              <a:t> Network </a:t>
            </a:r>
            <a:endParaRPr lang="en-US" sz="2400" dirty="0"/>
          </a:p>
          <a:p>
            <a:pPr>
              <a:lnSpc>
                <a:spcPct val="150000"/>
              </a:lnSpc>
            </a:pPr>
            <a:r>
              <a:rPr lang="en-US" sz="2400" dirty="0" smtClean="0"/>
              <a:t>Certified Sites</a:t>
            </a:r>
          </a:p>
          <a:p>
            <a:pPr>
              <a:lnSpc>
                <a:spcPct val="150000"/>
              </a:lnSpc>
            </a:pPr>
            <a:r>
              <a:rPr lang="en-US" sz="2400" dirty="0" smtClean="0"/>
              <a:t>Marketing Materials</a:t>
            </a:r>
          </a:p>
          <a:p>
            <a:pPr marL="0" indent="0">
              <a:lnSpc>
                <a:spcPct val="150000"/>
              </a:lnSpc>
              <a:buNone/>
            </a:pPr>
            <a:endParaRPr lang="en-US" dirty="0" smtClean="0"/>
          </a:p>
          <a:p>
            <a:pPr marL="0" indent="0">
              <a:lnSpc>
                <a:spcPct val="150000"/>
              </a:lnSpc>
              <a:buNone/>
            </a:pPr>
            <a:endParaRPr lang="en-US" dirty="0" smtClean="0"/>
          </a:p>
          <a:p>
            <a:pPr marL="0" indent="0">
              <a:lnSpc>
                <a:spcPct val="150000"/>
              </a:lnSpc>
              <a:buNone/>
            </a:pPr>
            <a:endParaRPr lang="en-US" dirty="0"/>
          </a:p>
        </p:txBody>
      </p:sp>
    </p:spTree>
    <p:extLst>
      <p:ext uri="{BB962C8B-B14F-4D97-AF65-F5344CB8AC3E}">
        <p14:creationId xmlns:p14="http://schemas.microsoft.com/office/powerpoint/2010/main" val="683699438"/>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Contacts</a:t>
            </a:r>
            <a:endParaRPr lang="en-US" dirty="0"/>
          </a:p>
        </p:txBody>
      </p:sp>
      <p:sp>
        <p:nvSpPr>
          <p:cNvPr id="5" name="Rectangle 4"/>
          <p:cNvSpPr/>
          <p:nvPr/>
        </p:nvSpPr>
        <p:spPr>
          <a:xfrm>
            <a:off x="581025" y="1368723"/>
            <a:ext cx="8001000" cy="6155531"/>
          </a:xfrm>
          <a:prstGeom prst="rect">
            <a:avLst/>
          </a:prstGeom>
        </p:spPr>
        <p:txBody>
          <a:bodyPr wrap="square">
            <a:spAutoFit/>
          </a:bodyPr>
          <a:lstStyle/>
          <a:p>
            <a:pPr>
              <a:spcAft>
                <a:spcPts val="600"/>
              </a:spcAft>
            </a:pPr>
            <a:r>
              <a:rPr lang="en-US" sz="2800" b="1" dirty="0">
                <a:solidFill>
                  <a:srgbClr val="787974"/>
                </a:solidFill>
              </a:rPr>
              <a:t>Naletta Burr</a:t>
            </a:r>
          </a:p>
          <a:p>
            <a:r>
              <a:rPr lang="en-US" dirty="0">
                <a:solidFill>
                  <a:srgbClr val="787974"/>
                </a:solidFill>
              </a:rPr>
              <a:t>Community Account Manager</a:t>
            </a:r>
          </a:p>
          <a:p>
            <a:r>
              <a:rPr lang="en-US" dirty="0">
                <a:solidFill>
                  <a:srgbClr val="787974"/>
                </a:solidFill>
              </a:rPr>
              <a:t>(608) 210-6830</a:t>
            </a:r>
          </a:p>
          <a:p>
            <a:r>
              <a:rPr lang="en-US" dirty="0">
                <a:solidFill>
                  <a:srgbClr val="787974"/>
                </a:solidFill>
                <a:hlinkClick r:id="rId3"/>
              </a:rPr>
              <a:t>naletta.burr@wedc.org</a:t>
            </a:r>
            <a:endParaRPr lang="en-US" dirty="0">
              <a:solidFill>
                <a:srgbClr val="787974"/>
              </a:solidFill>
            </a:endParaRPr>
          </a:p>
          <a:p>
            <a:pPr>
              <a:spcAft>
                <a:spcPts val="600"/>
              </a:spcAft>
            </a:pPr>
            <a:endParaRPr lang="en-US" sz="2800" b="1" dirty="0" smtClean="0">
              <a:solidFill>
                <a:srgbClr val="FF9900"/>
              </a:solidFill>
            </a:endParaRPr>
          </a:p>
          <a:p>
            <a:pPr>
              <a:spcAft>
                <a:spcPts val="600"/>
              </a:spcAft>
            </a:pPr>
            <a:r>
              <a:rPr lang="en-US" sz="2800" b="1" dirty="0" smtClean="0">
                <a:solidFill>
                  <a:srgbClr val="FF9900"/>
                </a:solidFill>
              </a:rPr>
              <a:t>Melissa Hunt</a:t>
            </a:r>
            <a:endParaRPr lang="en-US" sz="2800" b="1" dirty="0">
              <a:solidFill>
                <a:srgbClr val="FF9900"/>
              </a:solidFill>
            </a:endParaRPr>
          </a:p>
          <a:p>
            <a:pPr>
              <a:spcAft>
                <a:spcPts val="600"/>
              </a:spcAft>
            </a:pPr>
            <a:r>
              <a:rPr lang="en-US" dirty="0">
                <a:solidFill>
                  <a:srgbClr val="787974"/>
                </a:solidFill>
              </a:rPr>
              <a:t>Regional Account </a:t>
            </a:r>
            <a:r>
              <a:rPr lang="en-US" dirty="0" smtClean="0">
                <a:solidFill>
                  <a:srgbClr val="787974"/>
                </a:solidFill>
              </a:rPr>
              <a:t>Manager</a:t>
            </a:r>
            <a:endParaRPr lang="en-US" dirty="0">
              <a:solidFill>
                <a:srgbClr val="787974"/>
              </a:solidFill>
            </a:endParaRPr>
          </a:p>
          <a:p>
            <a:pPr>
              <a:spcAft>
                <a:spcPts val="600"/>
              </a:spcAft>
            </a:pPr>
            <a:r>
              <a:rPr lang="en-US" dirty="0" smtClean="0">
                <a:solidFill>
                  <a:srgbClr val="787974"/>
                </a:solidFill>
              </a:rPr>
              <a:t>(608</a:t>
            </a:r>
            <a:r>
              <a:rPr lang="en-US" dirty="0">
                <a:solidFill>
                  <a:srgbClr val="787974"/>
                </a:solidFill>
              </a:rPr>
              <a:t>) </a:t>
            </a:r>
            <a:r>
              <a:rPr lang="en-US" dirty="0" smtClean="0">
                <a:solidFill>
                  <a:srgbClr val="787974"/>
                </a:solidFill>
              </a:rPr>
              <a:t>210-6780</a:t>
            </a:r>
          </a:p>
          <a:p>
            <a:pPr>
              <a:spcAft>
                <a:spcPts val="600"/>
              </a:spcAft>
            </a:pPr>
            <a:r>
              <a:rPr lang="en-US" dirty="0" smtClean="0">
                <a:solidFill>
                  <a:srgbClr val="787974"/>
                </a:solidFill>
                <a:hlinkClick r:id="rId4"/>
              </a:rPr>
              <a:t>melissa.hunt@wedc.org</a:t>
            </a:r>
            <a:r>
              <a:rPr lang="en-US" dirty="0" smtClean="0">
                <a:solidFill>
                  <a:srgbClr val="787974"/>
                </a:solidFill>
              </a:rPr>
              <a:t> </a:t>
            </a:r>
            <a:endParaRPr lang="en-US" dirty="0">
              <a:solidFill>
                <a:srgbClr val="787974"/>
              </a:solidFill>
            </a:endParaRPr>
          </a:p>
          <a:p>
            <a:pPr>
              <a:spcAft>
                <a:spcPts val="600"/>
              </a:spcAft>
            </a:pPr>
            <a:endParaRPr lang="en-US" sz="1200" b="1" dirty="0" smtClean="0">
              <a:solidFill>
                <a:srgbClr val="787974"/>
              </a:solidFill>
            </a:endParaRPr>
          </a:p>
          <a:p>
            <a:pPr>
              <a:spcAft>
                <a:spcPts val="600"/>
              </a:spcAft>
            </a:pPr>
            <a:r>
              <a:rPr lang="en-US" sz="2800" b="1" dirty="0" smtClean="0">
                <a:solidFill>
                  <a:srgbClr val="006600"/>
                </a:solidFill>
              </a:rPr>
              <a:t>Jon Bartz</a:t>
            </a:r>
          </a:p>
          <a:p>
            <a:pPr>
              <a:spcAft>
                <a:spcPts val="600"/>
              </a:spcAft>
            </a:pPr>
            <a:r>
              <a:rPr lang="en-US" dirty="0" smtClean="0">
                <a:solidFill>
                  <a:srgbClr val="787974"/>
                </a:solidFill>
              </a:rPr>
              <a:t>Regional </a:t>
            </a:r>
            <a:r>
              <a:rPr lang="en-US" dirty="0">
                <a:solidFill>
                  <a:srgbClr val="787974"/>
                </a:solidFill>
              </a:rPr>
              <a:t>Account </a:t>
            </a:r>
            <a:r>
              <a:rPr lang="en-US" dirty="0" smtClean="0">
                <a:solidFill>
                  <a:srgbClr val="787974"/>
                </a:solidFill>
              </a:rPr>
              <a:t>Manager</a:t>
            </a:r>
            <a:endParaRPr lang="en-US" dirty="0">
              <a:solidFill>
                <a:srgbClr val="787974"/>
              </a:solidFill>
            </a:endParaRPr>
          </a:p>
          <a:p>
            <a:pPr>
              <a:spcAft>
                <a:spcPts val="600"/>
              </a:spcAft>
            </a:pPr>
            <a:r>
              <a:rPr lang="en-US" dirty="0">
                <a:solidFill>
                  <a:srgbClr val="787974"/>
                </a:solidFill>
              </a:rPr>
              <a:t>(608) </a:t>
            </a:r>
            <a:r>
              <a:rPr lang="en-US" dirty="0" smtClean="0">
                <a:solidFill>
                  <a:srgbClr val="787974"/>
                </a:solidFill>
              </a:rPr>
              <a:t>210-6846</a:t>
            </a:r>
          </a:p>
          <a:p>
            <a:pPr>
              <a:spcAft>
                <a:spcPts val="600"/>
              </a:spcAft>
            </a:pPr>
            <a:r>
              <a:rPr lang="en-US" dirty="0" smtClean="0">
                <a:solidFill>
                  <a:srgbClr val="787974"/>
                </a:solidFill>
                <a:hlinkClick r:id="rId5"/>
              </a:rPr>
              <a:t>Jon.bartz@wedc.org</a:t>
            </a:r>
            <a:r>
              <a:rPr lang="en-US" dirty="0" smtClean="0">
                <a:solidFill>
                  <a:srgbClr val="787974"/>
                </a:solidFill>
              </a:rPr>
              <a:t> </a:t>
            </a:r>
            <a:endParaRPr lang="en-US" dirty="0">
              <a:solidFill>
                <a:srgbClr val="787974"/>
              </a:solidFill>
            </a:endParaRPr>
          </a:p>
          <a:p>
            <a:pPr>
              <a:spcAft>
                <a:spcPts val="600"/>
              </a:spcAft>
            </a:pPr>
            <a:endParaRPr lang="en-US" sz="1200" b="1" dirty="0">
              <a:solidFill>
                <a:srgbClr val="787974"/>
              </a:solidFill>
            </a:endParaRPr>
          </a:p>
          <a:p>
            <a:endParaRPr lang="en-US" dirty="0" smtClean="0">
              <a:solidFill>
                <a:srgbClr val="787974"/>
              </a:solidFill>
              <a:hlinkClick r:id="rId6"/>
            </a:endParaRPr>
          </a:p>
          <a:p>
            <a:endParaRPr lang="en-US" dirty="0">
              <a:solidFill>
                <a:srgbClr val="787974"/>
              </a:solidFill>
            </a:endParaRPr>
          </a:p>
        </p:txBody>
      </p:sp>
      <p:grpSp>
        <p:nvGrpSpPr>
          <p:cNvPr id="11" name="Group 10"/>
          <p:cNvGrpSpPr/>
          <p:nvPr/>
        </p:nvGrpSpPr>
        <p:grpSpPr>
          <a:xfrm>
            <a:off x="4188542" y="1368723"/>
            <a:ext cx="4645742" cy="4356331"/>
            <a:chOff x="4498258" y="1207419"/>
            <a:chExt cx="4645742" cy="4356331"/>
          </a:xfrm>
        </p:grpSpPr>
        <p:grpSp>
          <p:nvGrpSpPr>
            <p:cNvPr id="6" name="Group 5"/>
            <p:cNvGrpSpPr/>
            <p:nvPr/>
          </p:nvGrpSpPr>
          <p:grpSpPr>
            <a:xfrm>
              <a:off x="4498258" y="1207419"/>
              <a:ext cx="4645742" cy="4356331"/>
              <a:chOff x="3844636" y="741029"/>
              <a:chExt cx="5299364" cy="4822722"/>
            </a:xfrm>
          </p:grpSpPr>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t="10967" b="18710"/>
              <a:stretch/>
            </p:blipFill>
            <p:spPr>
              <a:xfrm>
                <a:off x="3844636" y="741029"/>
                <a:ext cx="5299364" cy="4822722"/>
              </a:xfrm>
              <a:prstGeom prst="rect">
                <a:avLst/>
              </a:prstGeom>
            </p:spPr>
          </p:pic>
          <p:sp>
            <p:nvSpPr>
              <p:cNvPr id="3" name="Rectangle 2"/>
              <p:cNvSpPr/>
              <p:nvPr/>
            </p:nvSpPr>
            <p:spPr>
              <a:xfrm>
                <a:off x="7772400" y="741029"/>
                <a:ext cx="1371600" cy="466391"/>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prstClr val="white"/>
                  </a:solidFill>
                  <a:effectLst>
                    <a:outerShdw blurRad="38100" dist="19050" dir="2700000" algn="tl" rotWithShape="0">
                      <a:srgbClr val="5C5C5C">
                        <a:alpha val="40000"/>
                      </a:srgbClr>
                    </a:outerShdw>
                  </a:effectLst>
                </a:endParaRPr>
              </a:p>
            </p:txBody>
          </p:sp>
        </p:grpSp>
        <p:sp>
          <p:nvSpPr>
            <p:cNvPr id="9" name="Rounded Rectangle 8"/>
            <p:cNvSpPr/>
            <p:nvPr/>
          </p:nvSpPr>
          <p:spPr>
            <a:xfrm>
              <a:off x="6356556" y="2005781"/>
              <a:ext cx="2448232" cy="2551471"/>
            </a:xfrm>
            <a:prstGeom prst="roundRect">
              <a:avLst>
                <a:gd name="adj" fmla="val 16065"/>
              </a:avLst>
            </a:prstGeom>
            <a:noFill/>
            <a:ln w="76200">
              <a:solidFill>
                <a:schemeClr val="bg1">
                  <a:lumMod val="50000"/>
                </a:schemeClr>
              </a:solidFill>
            </a:ln>
            <a:effectLst>
              <a:glow rad="203200">
                <a:schemeClr val="bg1">
                  <a:lumMod val="50000"/>
                  <a:alpha val="4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 name="Rounded Rectangle 9"/>
          <p:cNvSpPr/>
          <p:nvPr/>
        </p:nvSpPr>
        <p:spPr>
          <a:xfrm>
            <a:off x="530941" y="1398219"/>
            <a:ext cx="2448232" cy="439108"/>
          </a:xfrm>
          <a:prstGeom prst="roundRect">
            <a:avLst/>
          </a:pr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35130967"/>
      </p:ext>
    </p:extLst>
  </p:cSld>
  <p:clrMapOvr>
    <a:masterClrMapping/>
  </p:clrMapOvr>
  <mc:AlternateContent xmlns:mc="http://schemas.openxmlformats.org/markup-compatibility/2006">
    <mc:Choice xmlns:p14="http://schemas.microsoft.com/office/powerpoint/2010/main" Requires="p14">
      <p:transition p14:dur="200">
        <p:fade/>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nvPr>
        </p:nvGraphicFramePr>
        <p:xfrm>
          <a:off x="238951" y="285199"/>
          <a:ext cx="8666098" cy="62876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60506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8951" y="285199"/>
          <a:ext cx="8666098" cy="62876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5956156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a25addfe-3640-401e-8207-12eaa5faa5f8"/>
  <p:tag name="__PE_ORIG_SIZE" val="500"/>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POLL_EMBED_ID" val="0c2b1d5e-9bdd-4f40-86c2-778f14acffce"/>
  <p:tag name="__PE_ORIG_SIZE" val="500"/>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POLL_EMBED_ID" val="94f09cd5-14da-4381-a187-0a0c035ab3bf"/>
  <p:tag name="__PE_ORIG_SIZE" val="500"/>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Median">
  <a:themeElements>
    <a:clrScheme name="Custom 1">
      <a:dk1>
        <a:sysClr val="windowText" lastClr="000000"/>
      </a:dk1>
      <a:lt1>
        <a:sysClr val="window" lastClr="FFFFFF"/>
      </a:lt1>
      <a:dk2>
        <a:srgbClr val="7F7F7F"/>
      </a:dk2>
      <a:lt2>
        <a:srgbClr val="FFFFFF"/>
      </a:lt2>
      <a:accent1>
        <a:srgbClr val="00AEEF"/>
      </a:accent1>
      <a:accent2>
        <a:srgbClr val="C62127"/>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1_Median">
  <a:themeElements>
    <a:clrScheme name="TaggertBrooks">
      <a:dk1>
        <a:sysClr val="windowText" lastClr="000000"/>
      </a:dk1>
      <a:lt1>
        <a:sysClr val="window" lastClr="FFFFFF"/>
      </a:lt1>
      <a:dk2>
        <a:srgbClr val="7F7F7F"/>
      </a:dk2>
      <a:lt2>
        <a:srgbClr val="FFFFFF"/>
      </a:lt2>
      <a:accent1>
        <a:srgbClr val="00AEEF"/>
      </a:accent1>
      <a:accent2>
        <a:srgbClr val="C62127"/>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WEDC">
  <a:themeElements>
    <a:clrScheme name="WEDC">
      <a:dk1>
        <a:srgbClr val="5C5C5C"/>
      </a:dk1>
      <a:lt1>
        <a:sysClr val="window" lastClr="FFFFFF"/>
      </a:lt1>
      <a:dk2>
        <a:srgbClr val="34596F"/>
      </a:dk2>
      <a:lt2>
        <a:srgbClr val="EFEFEF"/>
      </a:lt2>
      <a:accent1>
        <a:srgbClr val="79803B"/>
      </a:accent1>
      <a:accent2>
        <a:srgbClr val="A8CADA"/>
      </a:accent2>
      <a:accent3>
        <a:srgbClr val="95A62B"/>
      </a:accent3>
      <a:accent4>
        <a:srgbClr val="A9E2FF"/>
      </a:accent4>
      <a:accent5>
        <a:srgbClr val="4F542D"/>
      </a:accent5>
      <a:accent6>
        <a:srgbClr val="6F8895"/>
      </a:accent6>
      <a:hlink>
        <a:srgbClr val="2A8CFF"/>
      </a:hlink>
      <a:folHlink>
        <a:srgbClr val="92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139</TotalTime>
  <Words>1938</Words>
  <Application>Microsoft Office PowerPoint</Application>
  <PresentationFormat>On-screen Show (4:3)</PresentationFormat>
  <Paragraphs>309</Paragraphs>
  <Slides>75</Slides>
  <Notes>27</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75</vt:i4>
      </vt:variant>
    </vt:vector>
  </HeadingPairs>
  <TitlesOfParts>
    <vt:vector size="97" baseType="lpstr">
      <vt:lpstr>Adobe Ming Std L</vt:lpstr>
      <vt:lpstr>Arial</vt:lpstr>
      <vt:lpstr>Arial Black</vt:lpstr>
      <vt:lpstr>Calibri</vt:lpstr>
      <vt:lpstr>Calibri Light</vt:lpstr>
      <vt:lpstr>Gill Sans MT</vt:lpstr>
      <vt:lpstr>Lucida Sans Unicode</vt:lpstr>
      <vt:lpstr>MetaPro-Normal</vt:lpstr>
      <vt:lpstr>Tahoma</vt:lpstr>
      <vt:lpstr>Verdana</vt:lpstr>
      <vt:lpstr>Wingdings</vt:lpstr>
      <vt:lpstr>Wingdings 2</vt:lpstr>
      <vt:lpstr>Wingdings 3</vt:lpstr>
      <vt:lpstr>Office Theme</vt:lpstr>
      <vt:lpstr>Concourse</vt:lpstr>
      <vt:lpstr>1_Concourse</vt:lpstr>
      <vt:lpstr>2_Concourse</vt:lpstr>
      <vt:lpstr>Median</vt:lpstr>
      <vt:lpstr>1_Median</vt:lpstr>
      <vt:lpstr>1_Office Theme</vt:lpstr>
      <vt:lpstr>2_Office Theme</vt:lpstr>
      <vt:lpstr>WEDC</vt:lpstr>
      <vt:lpstr>PowerPoint Presentation</vt:lpstr>
      <vt:lpstr>PowerPoint Presentation</vt:lpstr>
      <vt:lpstr>PowerPoint Presentation</vt:lpstr>
      <vt:lpstr>PowerPoint Presentation</vt:lpstr>
      <vt:lpstr>PowerPoint Presentation</vt:lpstr>
      <vt:lpstr>Boom-Time Building</vt:lpstr>
      <vt:lpstr>Non-Standard Disclaimer: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are interest rates so low? </vt:lpstr>
      <vt:lpstr>PowerPoint Presentation</vt:lpstr>
      <vt:lpstr>PowerPoint Presentation</vt:lpstr>
      <vt:lpstr>PowerPoint Presentation</vt:lpstr>
      <vt:lpstr>Oil Prices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Demographics and Development</vt:lpstr>
      <vt:lpstr>PowerPoint Presentation</vt:lpstr>
      <vt:lpstr>PowerPoint Presentation</vt:lpstr>
      <vt:lpstr>PowerPoint Presentation</vt:lpstr>
      <vt:lpstr>PowerPoint Presentation</vt:lpstr>
      <vt:lpstr>Risks to Development</vt:lpstr>
      <vt:lpstr>Fowler Lake - Oconomowoc</vt:lpstr>
      <vt:lpstr>PowerPoint Presentation</vt:lpstr>
      <vt:lpstr>PowerPoint Presentation</vt:lpstr>
      <vt:lpstr>PowerPoint Presentation</vt:lpstr>
      <vt:lpstr>PowerPoint Presentation</vt:lpstr>
      <vt:lpstr>PowerPoint Presentation</vt:lpstr>
      <vt:lpstr>PowerPoint Presentation</vt:lpstr>
      <vt:lpstr>Thanks!</vt:lpstr>
      <vt:lpstr>PowerPoint Presentation</vt:lpstr>
      <vt:lpstr>PowerPoint Presentation</vt:lpstr>
      <vt:lpstr>PowerPoint Presentation</vt:lpstr>
      <vt:lpstr>PowerPoint Presentation</vt:lpstr>
      <vt:lpstr>PowerPoint Presentation</vt:lpstr>
      <vt:lpstr>PowerPoint Presentation</vt:lpstr>
      <vt:lpstr>Placemaking –  PEOPLE centered approach</vt:lpstr>
      <vt:lpstr>Placemaking in Action</vt:lpstr>
      <vt:lpstr>PowerPoint Presentation</vt:lpstr>
      <vt:lpstr>PowerPoint Presentation</vt:lpstr>
      <vt:lpstr>PowerPoint Presentation</vt:lpstr>
      <vt:lpstr>PowerPoint Presentation</vt:lpstr>
      <vt:lpstr>PowerPoint Presentation</vt:lpstr>
      <vt:lpstr> Up Next at 5:00 pm:  WEDC Resources in Action</vt:lpstr>
      <vt:lpstr>PowerPoint Presentation</vt:lpstr>
      <vt:lpstr>Aligning resources with needs</vt:lpstr>
      <vt:lpstr>impact</vt:lpstr>
      <vt:lpstr>Discussion “triggers”</vt:lpstr>
      <vt:lpstr>Site Assessment Grant Program</vt:lpstr>
      <vt:lpstr>SAG In Action</vt:lpstr>
      <vt:lpstr>Brownfield Grant Program</vt:lpstr>
      <vt:lpstr>Brownfield In Action</vt:lpstr>
      <vt:lpstr>Community Development Investment Grant</vt:lpstr>
      <vt:lpstr>CDI Grant In Action - PlannING</vt:lpstr>
      <vt:lpstr>CDI Grant In Action - Implementation</vt:lpstr>
      <vt:lpstr>Historic Tax Credits</vt:lpstr>
      <vt:lpstr>HTC In Action</vt:lpstr>
      <vt:lpstr>Other Technical Resources</vt:lpstr>
      <vt:lpstr>Contacts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Johnson</dc:creator>
  <cp:lastModifiedBy>Brooks Taggert J</cp:lastModifiedBy>
  <cp:revision>20</cp:revision>
  <cp:lastPrinted>2015-03-12T11:55:04Z</cp:lastPrinted>
  <dcterms:created xsi:type="dcterms:W3CDTF">2015-03-10T19:19:23Z</dcterms:created>
  <dcterms:modified xsi:type="dcterms:W3CDTF">2015-03-13T23:47:58Z</dcterms:modified>
</cp:coreProperties>
</file>